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229" r:id="rId4"/>
  </p:sldMasterIdLst>
  <p:notesMasterIdLst>
    <p:notesMasterId r:id="rId134"/>
  </p:notesMasterIdLst>
  <p:handoutMasterIdLst>
    <p:handoutMasterId r:id="rId135"/>
  </p:handoutMasterIdLst>
  <p:sldIdLst>
    <p:sldId id="1672" r:id="rId5"/>
    <p:sldId id="1901" r:id="rId6"/>
    <p:sldId id="1916" r:id="rId7"/>
    <p:sldId id="1903" r:id="rId8"/>
    <p:sldId id="1963" r:id="rId9"/>
    <p:sldId id="1952" r:id="rId10"/>
    <p:sldId id="1979" r:id="rId11"/>
    <p:sldId id="1953" r:id="rId12"/>
    <p:sldId id="1980" r:id="rId13"/>
    <p:sldId id="1954" r:id="rId14"/>
    <p:sldId id="1955" r:id="rId15"/>
    <p:sldId id="2007" r:id="rId16"/>
    <p:sldId id="1981" r:id="rId17"/>
    <p:sldId id="1998" r:id="rId18"/>
    <p:sldId id="1957" r:id="rId19"/>
    <p:sldId id="1956" r:id="rId20"/>
    <p:sldId id="1964" r:id="rId21"/>
    <p:sldId id="1959" r:id="rId22"/>
    <p:sldId id="1983" r:id="rId23"/>
    <p:sldId id="1982" r:id="rId24"/>
    <p:sldId id="1985" r:id="rId25"/>
    <p:sldId id="2010" r:id="rId26"/>
    <p:sldId id="1960" r:id="rId27"/>
    <p:sldId id="1965" r:id="rId28"/>
    <p:sldId id="1994" r:id="rId29"/>
    <p:sldId id="1837" r:id="rId30"/>
    <p:sldId id="1966" r:id="rId31"/>
    <p:sldId id="1829" r:id="rId32"/>
    <p:sldId id="1830" r:id="rId33"/>
    <p:sldId id="1728" r:id="rId34"/>
    <p:sldId id="1738" r:id="rId35"/>
    <p:sldId id="1911" r:id="rId36"/>
    <p:sldId id="1912" r:id="rId37"/>
    <p:sldId id="1742" r:id="rId38"/>
    <p:sldId id="1743" r:id="rId39"/>
    <p:sldId id="1744" r:id="rId40"/>
    <p:sldId id="1909" r:id="rId41"/>
    <p:sldId id="1910" r:id="rId42"/>
    <p:sldId id="1775" r:id="rId43"/>
    <p:sldId id="1749" r:id="rId44"/>
    <p:sldId id="1914" r:id="rId45"/>
    <p:sldId id="1762" r:id="rId46"/>
    <p:sldId id="1779" r:id="rId47"/>
    <p:sldId id="1780" r:id="rId48"/>
    <p:sldId id="1969" r:id="rId49"/>
    <p:sldId id="1936" r:id="rId50"/>
    <p:sldId id="1886" r:id="rId51"/>
    <p:sldId id="1887" r:id="rId52"/>
    <p:sldId id="1992" r:id="rId53"/>
    <p:sldId id="1993" r:id="rId54"/>
    <p:sldId id="1784" r:id="rId55"/>
    <p:sldId id="1880" r:id="rId56"/>
    <p:sldId id="1856" r:id="rId57"/>
    <p:sldId id="1855" r:id="rId58"/>
    <p:sldId id="1785" r:id="rId59"/>
    <p:sldId id="1787" r:id="rId60"/>
    <p:sldId id="1857" r:id="rId61"/>
    <p:sldId id="1862" r:id="rId62"/>
    <p:sldId id="1864" r:id="rId63"/>
    <p:sldId id="1865" r:id="rId64"/>
    <p:sldId id="1938" r:id="rId65"/>
    <p:sldId id="1869" r:id="rId66"/>
    <p:sldId id="1870" r:id="rId67"/>
    <p:sldId id="1873" r:id="rId68"/>
    <p:sldId id="1871" r:id="rId69"/>
    <p:sldId id="1872" r:id="rId70"/>
    <p:sldId id="1883" r:id="rId71"/>
    <p:sldId id="1882" r:id="rId72"/>
    <p:sldId id="1881" r:id="rId73"/>
    <p:sldId id="1884" r:id="rId74"/>
    <p:sldId id="1790" r:id="rId75"/>
    <p:sldId id="1939" r:id="rId76"/>
    <p:sldId id="1792" r:id="rId77"/>
    <p:sldId id="1801" r:id="rId78"/>
    <p:sldId id="1941" r:id="rId79"/>
    <p:sldId id="1878" r:id="rId80"/>
    <p:sldId id="1885" r:id="rId81"/>
    <p:sldId id="1799" r:id="rId82"/>
    <p:sldId id="1970" r:id="rId83"/>
    <p:sldId id="1890" r:id="rId84"/>
    <p:sldId id="1935" r:id="rId85"/>
    <p:sldId id="1971" r:id="rId86"/>
    <p:sldId id="1972" r:id="rId87"/>
    <p:sldId id="1973" r:id="rId88"/>
    <p:sldId id="1974" r:id="rId89"/>
    <p:sldId id="1975" r:id="rId90"/>
    <p:sldId id="1976" r:id="rId91"/>
    <p:sldId id="1895" r:id="rId92"/>
    <p:sldId id="1977" r:id="rId93"/>
    <p:sldId id="1987" r:id="rId94"/>
    <p:sldId id="1995" r:id="rId95"/>
    <p:sldId id="1996" r:id="rId96"/>
    <p:sldId id="1900" r:id="rId97"/>
    <p:sldId id="1997" r:id="rId98"/>
    <p:sldId id="1825" r:id="rId99"/>
    <p:sldId id="1826" r:id="rId100"/>
    <p:sldId id="1946" r:id="rId101"/>
    <p:sldId id="1947" r:id="rId102"/>
    <p:sldId id="1874" r:id="rId103"/>
    <p:sldId id="1967" r:id="rId104"/>
    <p:sldId id="1913" r:id="rId105"/>
    <p:sldId id="1832" r:id="rId106"/>
    <p:sldId id="1768" r:id="rId107"/>
    <p:sldId id="1733" r:id="rId108"/>
    <p:sldId id="1734" r:id="rId109"/>
    <p:sldId id="1735" r:id="rId110"/>
    <p:sldId id="1942" r:id="rId111"/>
    <p:sldId id="1763" r:id="rId112"/>
    <p:sldId id="1902" r:id="rId113"/>
    <p:sldId id="1945" r:id="rId114"/>
    <p:sldId id="1782" r:id="rId115"/>
    <p:sldId id="1854" r:id="rId116"/>
    <p:sldId id="1788" r:id="rId117"/>
    <p:sldId id="1791" r:id="rId118"/>
    <p:sldId id="1793" r:id="rId119"/>
    <p:sldId id="1794" r:id="rId120"/>
    <p:sldId id="1795" r:id="rId121"/>
    <p:sldId id="1796" r:id="rId122"/>
    <p:sldId id="1879" r:id="rId123"/>
    <p:sldId id="1800" r:id="rId124"/>
    <p:sldId id="1919" r:id="rId125"/>
    <p:sldId id="2009" r:id="rId126"/>
    <p:sldId id="2008" r:id="rId127"/>
    <p:sldId id="1840" r:id="rId128"/>
    <p:sldId id="1988" r:id="rId129"/>
    <p:sldId id="1989" r:id="rId130"/>
    <p:sldId id="1990" r:id="rId131"/>
    <p:sldId id="1944" r:id="rId132"/>
    <p:sldId id="1991" r:id="rId133"/>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Kate Kuzel" initials="KK" lastIdx="73" clrIdx="4">
    <p:extLst>
      <p:ext uri="{19B8F6BF-5375-455C-9EA6-DF929625EA0E}">
        <p15:presenceInfo xmlns:p15="http://schemas.microsoft.com/office/powerpoint/2012/main" userId="S-1-5-21-2127521184-1604012920-1887927527-22427451" providerId="AD"/>
      </p:ext>
    </p:extLst>
  </p:cmAuthor>
  <p:cmAuthor id="5" name="Caitlin McCabe" initials="CM" lastIdx="2" clrIdx="5">
    <p:extLst>
      <p:ext uri="{19B8F6BF-5375-455C-9EA6-DF929625EA0E}">
        <p15:presenceInfo xmlns:p15="http://schemas.microsoft.com/office/powerpoint/2012/main" userId="S-1-5-21-124525095-708259637-1543119021-937394" providerId="AD"/>
      </p:ext>
    </p:extLst>
  </p:cmAuthor>
  <p:cmAuthor id="6" name="Zhehuai Chen" initials="ZC" lastIdx="1" clrIdx="6">
    <p:extLst>
      <p:ext uri="{19B8F6BF-5375-455C-9EA6-DF929625EA0E}">
        <p15:presenceInfo xmlns:p15="http://schemas.microsoft.com/office/powerpoint/2012/main" userId="S-1-5-21-2127521184-1604012920-1887927527-2646255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BCF2"/>
    <a:srgbClr val="000000"/>
    <a:srgbClr val="F8F8F8"/>
    <a:srgbClr val="242124"/>
    <a:srgbClr val="3B539E"/>
    <a:srgbClr val="BFBFBF"/>
    <a:srgbClr val="002050"/>
    <a:srgbClr val="FFFFFF"/>
    <a:srgbClr val="005C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12" autoAdjust="0"/>
    <p:restoredTop sz="80074" autoAdjust="0"/>
  </p:normalViewPr>
  <p:slideViewPr>
    <p:cSldViewPr>
      <p:cViewPr varScale="1">
        <p:scale>
          <a:sx n="56" d="100"/>
          <a:sy n="56" d="100"/>
        </p:scale>
        <p:origin x="1380" y="7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48" d="100"/>
        <a:sy n="48" d="100"/>
      </p:scale>
      <p:origin x="0" y="-4982"/>
    </p:cViewPr>
  </p:sorterViewPr>
  <p:notesViewPr>
    <p:cSldViewPr showGuides="1">
      <p:cViewPr varScale="1">
        <p:scale>
          <a:sx n="83" d="100"/>
          <a:sy n="83" d="100"/>
        </p:scale>
        <p:origin x="2328" y="10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viewProps" Target="view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notesMaster" Target="notesMasters/notesMaster1.xml"/><Relationship Id="rId13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slide" Target="slides/slide125.xml"/><Relationship Id="rId13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slide" Target="slides/slide128.xml"/><Relationship Id="rId14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commentAuthors" Target="commentAuthor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18370B-9E94-4FBD-B8A4-BCA73D679E55}" type="doc">
      <dgm:prSet loTypeId="urn:microsoft.com/office/officeart/2008/layout/VerticalCurvedList" loCatId="list" qsTypeId="urn:microsoft.com/office/officeart/2005/8/quickstyle/simple1" qsCatId="simple" csTypeId="urn:microsoft.com/office/officeart/2005/8/colors/accent2_5" csCatId="accent2" phldr="1"/>
      <dgm:spPr/>
      <dgm:t>
        <a:bodyPr/>
        <a:lstStyle/>
        <a:p>
          <a:endParaRPr lang="zh-CN" altLang="en-US"/>
        </a:p>
      </dgm:t>
    </dgm:pt>
    <dgm:pt modelId="{92706C3C-5D69-4F7E-A33F-4407AA4637F8}">
      <dgm:prSet phldrT="[文本]"/>
      <dgm:spPr/>
      <dgm:t>
        <a:bodyPr/>
        <a:lstStyle/>
        <a:p>
          <a:r>
            <a:rPr lang="zh-CN" altLang="en-US" dirty="0"/>
            <a:t>词图重估</a:t>
          </a:r>
        </a:p>
      </dgm:t>
    </dgm:pt>
    <dgm:pt modelId="{544A4B4D-62DC-49C8-9899-306543357C04}" type="parTrans" cxnId="{0F1BD92C-78BD-4615-8592-1B036B778582}">
      <dgm:prSet/>
      <dgm:spPr/>
      <dgm:t>
        <a:bodyPr/>
        <a:lstStyle/>
        <a:p>
          <a:endParaRPr lang="zh-CN" altLang="en-US"/>
        </a:p>
      </dgm:t>
    </dgm:pt>
    <dgm:pt modelId="{B6ACB5C4-4B8E-4CFD-8DC8-7AA7DD167476}" type="sibTrans" cxnId="{0F1BD92C-78BD-4615-8592-1B036B778582}">
      <dgm:prSet/>
      <dgm:spPr/>
      <dgm:t>
        <a:bodyPr/>
        <a:lstStyle/>
        <a:p>
          <a:endParaRPr lang="zh-CN" altLang="en-US"/>
        </a:p>
      </dgm:t>
    </dgm:pt>
    <dgm:pt modelId="{C6A91D9F-1BA5-45E4-9225-120C4A2BFB72}">
      <dgm:prSet phldrT="[文本]"/>
      <dgm:spPr/>
      <dgm:t>
        <a:bodyPr/>
        <a:lstStyle/>
        <a:p>
          <a:r>
            <a:rPr lang="zh-CN" altLang="en-US" dirty="0"/>
            <a:t>置信度</a:t>
          </a:r>
        </a:p>
      </dgm:t>
    </dgm:pt>
    <dgm:pt modelId="{C07EE14E-A3F5-4D80-A389-67A51800470F}" type="parTrans" cxnId="{10EAAAA6-5917-4F8E-AFAB-B2C5135350C4}">
      <dgm:prSet/>
      <dgm:spPr/>
      <dgm:t>
        <a:bodyPr/>
        <a:lstStyle/>
        <a:p>
          <a:endParaRPr lang="zh-CN" altLang="en-US"/>
        </a:p>
      </dgm:t>
    </dgm:pt>
    <dgm:pt modelId="{AD2C930E-A2C7-4F82-8814-24EBA7B07C16}" type="sibTrans" cxnId="{10EAAAA6-5917-4F8E-AFAB-B2C5135350C4}">
      <dgm:prSet/>
      <dgm:spPr/>
      <dgm:t>
        <a:bodyPr/>
        <a:lstStyle/>
        <a:p>
          <a:endParaRPr lang="zh-CN" altLang="en-US"/>
        </a:p>
      </dgm:t>
    </dgm:pt>
    <dgm:pt modelId="{D4219D68-620C-41C0-BB5C-7B48C5174F74}">
      <dgm:prSet phldrT="[文本]"/>
      <dgm:spPr/>
      <dgm:t>
        <a:bodyPr/>
        <a:lstStyle/>
        <a:p>
          <a:r>
            <a:rPr lang="zh-CN" altLang="en-US" dirty="0"/>
            <a:t>混淆网络生成</a:t>
          </a:r>
        </a:p>
      </dgm:t>
    </dgm:pt>
    <dgm:pt modelId="{49BC4080-7F49-4C76-B072-30ADDF0F4691}" type="parTrans" cxnId="{DE295381-809A-47F4-B58F-A3DE1E673A10}">
      <dgm:prSet/>
      <dgm:spPr/>
      <dgm:t>
        <a:bodyPr/>
        <a:lstStyle/>
        <a:p>
          <a:endParaRPr lang="zh-CN" altLang="en-US"/>
        </a:p>
      </dgm:t>
    </dgm:pt>
    <dgm:pt modelId="{70190F7E-F667-4F25-82DD-36A8A688E67F}" type="sibTrans" cxnId="{DE295381-809A-47F4-B58F-A3DE1E673A10}">
      <dgm:prSet/>
      <dgm:spPr/>
      <dgm:t>
        <a:bodyPr/>
        <a:lstStyle/>
        <a:p>
          <a:endParaRPr lang="zh-CN" altLang="en-US"/>
        </a:p>
      </dgm:t>
    </dgm:pt>
    <dgm:pt modelId="{25959A62-7613-4A8D-A68C-2DB6FB325EF8}">
      <dgm:prSet phldrT="[文本]"/>
      <dgm:spPr/>
      <dgm:t>
        <a:bodyPr/>
        <a:lstStyle/>
        <a:p>
          <a:r>
            <a:rPr lang="en-US" altLang="zh-CN" dirty="0"/>
            <a:t>etc.</a:t>
          </a:r>
          <a:endParaRPr lang="zh-CN" altLang="en-US" dirty="0"/>
        </a:p>
      </dgm:t>
    </dgm:pt>
    <dgm:pt modelId="{FEA8287A-F302-462B-9C35-861B922F4694}" type="parTrans" cxnId="{B35C2721-1FC8-40EC-B763-F0CFEBEC0548}">
      <dgm:prSet/>
      <dgm:spPr/>
      <dgm:t>
        <a:bodyPr/>
        <a:lstStyle/>
        <a:p>
          <a:endParaRPr lang="zh-CN" altLang="en-US"/>
        </a:p>
      </dgm:t>
    </dgm:pt>
    <dgm:pt modelId="{FC2CDFE8-DCDA-4456-9A0B-0AD191046330}" type="sibTrans" cxnId="{B35C2721-1FC8-40EC-B763-F0CFEBEC0548}">
      <dgm:prSet/>
      <dgm:spPr/>
      <dgm:t>
        <a:bodyPr/>
        <a:lstStyle/>
        <a:p>
          <a:endParaRPr lang="zh-CN" altLang="en-US"/>
        </a:p>
      </dgm:t>
    </dgm:pt>
    <dgm:pt modelId="{3650DF81-0A10-4EE8-B775-2A49FA840BAE}">
      <dgm:prSet phldrT="[文本]"/>
      <dgm:spPr/>
      <dgm:t>
        <a:bodyPr/>
        <a:lstStyle/>
        <a:p>
          <a:r>
            <a:rPr lang="zh-CN" altLang="en-US" dirty="0"/>
            <a:t>鉴别性训练</a:t>
          </a:r>
        </a:p>
      </dgm:t>
    </dgm:pt>
    <dgm:pt modelId="{495CD81E-5029-45F8-96E6-E05575120BAD}" type="parTrans" cxnId="{02C3ED46-AE18-4B17-8D04-8EAFA974AAB5}">
      <dgm:prSet/>
      <dgm:spPr/>
      <dgm:t>
        <a:bodyPr/>
        <a:lstStyle/>
        <a:p>
          <a:endParaRPr lang="zh-CN" altLang="en-US"/>
        </a:p>
      </dgm:t>
    </dgm:pt>
    <dgm:pt modelId="{C78754EC-6B6A-440F-B376-BC6687095BC9}" type="sibTrans" cxnId="{02C3ED46-AE18-4B17-8D04-8EAFA974AAB5}">
      <dgm:prSet/>
      <dgm:spPr/>
      <dgm:t>
        <a:bodyPr/>
        <a:lstStyle/>
        <a:p>
          <a:endParaRPr lang="zh-CN" altLang="en-US"/>
        </a:p>
      </dgm:t>
    </dgm:pt>
    <dgm:pt modelId="{280AB6CE-3728-4D15-BB4D-EC5088501015}" type="pres">
      <dgm:prSet presAssocID="{1C18370B-9E94-4FBD-B8A4-BCA73D679E55}" presName="Name0" presStyleCnt="0">
        <dgm:presLayoutVars>
          <dgm:chMax val="7"/>
          <dgm:chPref val="7"/>
          <dgm:dir/>
        </dgm:presLayoutVars>
      </dgm:prSet>
      <dgm:spPr/>
    </dgm:pt>
    <dgm:pt modelId="{18D8DBE0-604C-4407-BE26-944884DB0663}" type="pres">
      <dgm:prSet presAssocID="{1C18370B-9E94-4FBD-B8A4-BCA73D679E55}" presName="Name1" presStyleCnt="0"/>
      <dgm:spPr/>
    </dgm:pt>
    <dgm:pt modelId="{C365B4D0-3086-4D5D-8DE7-E53CBBD41553}" type="pres">
      <dgm:prSet presAssocID="{1C18370B-9E94-4FBD-B8A4-BCA73D679E55}" presName="cycle" presStyleCnt="0"/>
      <dgm:spPr/>
    </dgm:pt>
    <dgm:pt modelId="{57AA08DC-0B09-4B92-A776-502C5C310B8D}" type="pres">
      <dgm:prSet presAssocID="{1C18370B-9E94-4FBD-B8A4-BCA73D679E55}" presName="srcNode" presStyleLbl="node1" presStyleIdx="0" presStyleCnt="5"/>
      <dgm:spPr/>
    </dgm:pt>
    <dgm:pt modelId="{2A9D444B-64A4-419E-8311-2DFE84B14DD4}" type="pres">
      <dgm:prSet presAssocID="{1C18370B-9E94-4FBD-B8A4-BCA73D679E55}" presName="conn" presStyleLbl="parChTrans1D2" presStyleIdx="0" presStyleCnt="1"/>
      <dgm:spPr/>
    </dgm:pt>
    <dgm:pt modelId="{A8A74C58-BB02-46ED-B5ED-B1FA7FB50C48}" type="pres">
      <dgm:prSet presAssocID="{1C18370B-9E94-4FBD-B8A4-BCA73D679E55}" presName="extraNode" presStyleLbl="node1" presStyleIdx="0" presStyleCnt="5"/>
      <dgm:spPr/>
    </dgm:pt>
    <dgm:pt modelId="{688358F3-8A07-4B27-966E-B4E763DBEA01}" type="pres">
      <dgm:prSet presAssocID="{1C18370B-9E94-4FBD-B8A4-BCA73D679E55}" presName="dstNode" presStyleLbl="node1" presStyleIdx="0" presStyleCnt="5"/>
      <dgm:spPr/>
    </dgm:pt>
    <dgm:pt modelId="{B1BBC210-D30B-4E25-A562-B8A439870295}" type="pres">
      <dgm:prSet presAssocID="{92706C3C-5D69-4F7E-A33F-4407AA4637F8}" presName="text_1" presStyleLbl="node1" presStyleIdx="0" presStyleCnt="5">
        <dgm:presLayoutVars>
          <dgm:bulletEnabled val="1"/>
        </dgm:presLayoutVars>
      </dgm:prSet>
      <dgm:spPr/>
    </dgm:pt>
    <dgm:pt modelId="{8E7D5DAA-6BBA-40A4-8F9C-CE994048D133}" type="pres">
      <dgm:prSet presAssocID="{92706C3C-5D69-4F7E-A33F-4407AA4637F8}" presName="accent_1" presStyleCnt="0"/>
      <dgm:spPr/>
    </dgm:pt>
    <dgm:pt modelId="{0848B772-783B-44DF-8A45-E4F92120FD40}" type="pres">
      <dgm:prSet presAssocID="{92706C3C-5D69-4F7E-A33F-4407AA4637F8}" presName="accentRepeatNode" presStyleLbl="solidFgAcc1" presStyleIdx="0" presStyleCnt="5"/>
      <dgm:spPr/>
    </dgm:pt>
    <dgm:pt modelId="{486830E8-A89E-4F44-9FD6-C50AC9468D8F}" type="pres">
      <dgm:prSet presAssocID="{3650DF81-0A10-4EE8-B775-2A49FA840BAE}" presName="text_2" presStyleLbl="node1" presStyleIdx="1" presStyleCnt="5">
        <dgm:presLayoutVars>
          <dgm:bulletEnabled val="1"/>
        </dgm:presLayoutVars>
      </dgm:prSet>
      <dgm:spPr/>
    </dgm:pt>
    <dgm:pt modelId="{0A2AA436-9007-47DF-ABC9-84FA32D380D8}" type="pres">
      <dgm:prSet presAssocID="{3650DF81-0A10-4EE8-B775-2A49FA840BAE}" presName="accent_2" presStyleCnt="0"/>
      <dgm:spPr/>
    </dgm:pt>
    <dgm:pt modelId="{87883F0D-F4B3-4DFA-9510-061A1368924E}" type="pres">
      <dgm:prSet presAssocID="{3650DF81-0A10-4EE8-B775-2A49FA840BAE}" presName="accentRepeatNode" presStyleLbl="solidFgAcc1" presStyleIdx="1" presStyleCnt="5"/>
      <dgm:spPr/>
    </dgm:pt>
    <dgm:pt modelId="{12947817-38CA-4CFF-AC50-53F85CF16493}" type="pres">
      <dgm:prSet presAssocID="{C6A91D9F-1BA5-45E4-9225-120C4A2BFB72}" presName="text_3" presStyleLbl="node1" presStyleIdx="2" presStyleCnt="5">
        <dgm:presLayoutVars>
          <dgm:bulletEnabled val="1"/>
        </dgm:presLayoutVars>
      </dgm:prSet>
      <dgm:spPr/>
    </dgm:pt>
    <dgm:pt modelId="{BC4A609C-BCEA-4EC2-9FC1-BAF5187AAFBA}" type="pres">
      <dgm:prSet presAssocID="{C6A91D9F-1BA5-45E4-9225-120C4A2BFB72}" presName="accent_3" presStyleCnt="0"/>
      <dgm:spPr/>
    </dgm:pt>
    <dgm:pt modelId="{9CD966A3-C083-4A6B-851B-CF8087CAD57B}" type="pres">
      <dgm:prSet presAssocID="{C6A91D9F-1BA5-45E4-9225-120C4A2BFB72}" presName="accentRepeatNode" presStyleLbl="solidFgAcc1" presStyleIdx="2" presStyleCnt="5"/>
      <dgm:spPr/>
    </dgm:pt>
    <dgm:pt modelId="{0AC487A4-B25A-4301-989E-F38318E8091F}" type="pres">
      <dgm:prSet presAssocID="{D4219D68-620C-41C0-BB5C-7B48C5174F74}" presName="text_4" presStyleLbl="node1" presStyleIdx="3" presStyleCnt="5">
        <dgm:presLayoutVars>
          <dgm:bulletEnabled val="1"/>
        </dgm:presLayoutVars>
      </dgm:prSet>
      <dgm:spPr/>
    </dgm:pt>
    <dgm:pt modelId="{B34E20CF-43EB-4AB0-87BB-8A364CE44F13}" type="pres">
      <dgm:prSet presAssocID="{D4219D68-620C-41C0-BB5C-7B48C5174F74}" presName="accent_4" presStyleCnt="0"/>
      <dgm:spPr/>
    </dgm:pt>
    <dgm:pt modelId="{54D7E355-427D-4B89-81F7-9D3DFA9C2522}" type="pres">
      <dgm:prSet presAssocID="{D4219D68-620C-41C0-BB5C-7B48C5174F74}" presName="accentRepeatNode" presStyleLbl="solidFgAcc1" presStyleIdx="3" presStyleCnt="5"/>
      <dgm:spPr/>
    </dgm:pt>
    <dgm:pt modelId="{C7DA9949-077A-453C-8A5D-FBB988FC8A61}" type="pres">
      <dgm:prSet presAssocID="{25959A62-7613-4A8D-A68C-2DB6FB325EF8}" presName="text_5" presStyleLbl="node1" presStyleIdx="4" presStyleCnt="5">
        <dgm:presLayoutVars>
          <dgm:bulletEnabled val="1"/>
        </dgm:presLayoutVars>
      </dgm:prSet>
      <dgm:spPr/>
    </dgm:pt>
    <dgm:pt modelId="{9B23C74A-3E86-4341-A737-6C024A933C68}" type="pres">
      <dgm:prSet presAssocID="{25959A62-7613-4A8D-A68C-2DB6FB325EF8}" presName="accent_5" presStyleCnt="0"/>
      <dgm:spPr/>
    </dgm:pt>
    <dgm:pt modelId="{95B1FB79-BCA7-43C7-BAE6-71CC4282C0DB}" type="pres">
      <dgm:prSet presAssocID="{25959A62-7613-4A8D-A68C-2DB6FB325EF8}" presName="accentRepeatNode" presStyleLbl="solidFgAcc1" presStyleIdx="4" presStyleCnt="5"/>
      <dgm:spPr/>
    </dgm:pt>
  </dgm:ptLst>
  <dgm:cxnLst>
    <dgm:cxn modelId="{AA76E10F-7C46-45ED-B9A4-2D9C23D4A933}" type="presOf" srcId="{3650DF81-0A10-4EE8-B775-2A49FA840BAE}" destId="{486830E8-A89E-4F44-9FD6-C50AC9468D8F}" srcOrd="0" destOrd="0" presId="urn:microsoft.com/office/officeart/2008/layout/VerticalCurvedList"/>
    <dgm:cxn modelId="{B35C2721-1FC8-40EC-B763-F0CFEBEC0548}" srcId="{1C18370B-9E94-4FBD-B8A4-BCA73D679E55}" destId="{25959A62-7613-4A8D-A68C-2DB6FB325EF8}" srcOrd="4" destOrd="0" parTransId="{FEA8287A-F302-462B-9C35-861B922F4694}" sibTransId="{FC2CDFE8-DCDA-4456-9A0B-0AD191046330}"/>
    <dgm:cxn modelId="{0F1BD92C-78BD-4615-8592-1B036B778582}" srcId="{1C18370B-9E94-4FBD-B8A4-BCA73D679E55}" destId="{92706C3C-5D69-4F7E-A33F-4407AA4637F8}" srcOrd="0" destOrd="0" parTransId="{544A4B4D-62DC-49C8-9899-306543357C04}" sibTransId="{B6ACB5C4-4B8E-4CFD-8DC8-7AA7DD167476}"/>
    <dgm:cxn modelId="{4F26BB33-D309-41F4-82D7-26CDD7ABD967}" type="presOf" srcId="{25959A62-7613-4A8D-A68C-2DB6FB325EF8}" destId="{C7DA9949-077A-453C-8A5D-FBB988FC8A61}" srcOrd="0" destOrd="0" presId="urn:microsoft.com/office/officeart/2008/layout/VerticalCurvedList"/>
    <dgm:cxn modelId="{509BC85C-2557-48D1-AC2E-2A1BC5A12568}" type="presOf" srcId="{C6A91D9F-1BA5-45E4-9225-120C4A2BFB72}" destId="{12947817-38CA-4CFF-AC50-53F85CF16493}" srcOrd="0" destOrd="0" presId="urn:microsoft.com/office/officeart/2008/layout/VerticalCurvedList"/>
    <dgm:cxn modelId="{02C3ED46-AE18-4B17-8D04-8EAFA974AAB5}" srcId="{1C18370B-9E94-4FBD-B8A4-BCA73D679E55}" destId="{3650DF81-0A10-4EE8-B775-2A49FA840BAE}" srcOrd="1" destOrd="0" parTransId="{495CD81E-5029-45F8-96E6-E05575120BAD}" sibTransId="{C78754EC-6B6A-440F-B376-BC6687095BC9}"/>
    <dgm:cxn modelId="{DE295381-809A-47F4-B58F-A3DE1E673A10}" srcId="{1C18370B-9E94-4FBD-B8A4-BCA73D679E55}" destId="{D4219D68-620C-41C0-BB5C-7B48C5174F74}" srcOrd="3" destOrd="0" parTransId="{49BC4080-7F49-4C76-B072-30ADDF0F4691}" sibTransId="{70190F7E-F667-4F25-82DD-36A8A688E67F}"/>
    <dgm:cxn modelId="{412BBE8B-D5CD-4E8A-8168-27E66623F411}" type="presOf" srcId="{D4219D68-620C-41C0-BB5C-7B48C5174F74}" destId="{0AC487A4-B25A-4301-989E-F38318E8091F}" srcOrd="0" destOrd="0" presId="urn:microsoft.com/office/officeart/2008/layout/VerticalCurvedList"/>
    <dgm:cxn modelId="{10EAAAA6-5917-4F8E-AFAB-B2C5135350C4}" srcId="{1C18370B-9E94-4FBD-B8A4-BCA73D679E55}" destId="{C6A91D9F-1BA5-45E4-9225-120C4A2BFB72}" srcOrd="2" destOrd="0" parTransId="{C07EE14E-A3F5-4D80-A389-67A51800470F}" sibTransId="{AD2C930E-A2C7-4F82-8814-24EBA7B07C16}"/>
    <dgm:cxn modelId="{4C4322E4-3AA8-4041-A964-65F3BEC73C48}" type="presOf" srcId="{B6ACB5C4-4B8E-4CFD-8DC8-7AA7DD167476}" destId="{2A9D444B-64A4-419E-8311-2DFE84B14DD4}" srcOrd="0" destOrd="0" presId="urn:microsoft.com/office/officeart/2008/layout/VerticalCurvedList"/>
    <dgm:cxn modelId="{B4E43EE6-27F2-43E2-B846-1464143A0D3B}" type="presOf" srcId="{1C18370B-9E94-4FBD-B8A4-BCA73D679E55}" destId="{280AB6CE-3728-4D15-BB4D-EC5088501015}" srcOrd="0" destOrd="0" presId="urn:microsoft.com/office/officeart/2008/layout/VerticalCurvedList"/>
    <dgm:cxn modelId="{56E49AE8-8FEC-4048-A76E-7682C2FEC344}" type="presOf" srcId="{92706C3C-5D69-4F7E-A33F-4407AA4637F8}" destId="{B1BBC210-D30B-4E25-A562-B8A439870295}" srcOrd="0" destOrd="0" presId="urn:microsoft.com/office/officeart/2008/layout/VerticalCurvedList"/>
    <dgm:cxn modelId="{D26FEBD3-A43B-499F-8724-812F71C4AE4E}" type="presParOf" srcId="{280AB6CE-3728-4D15-BB4D-EC5088501015}" destId="{18D8DBE0-604C-4407-BE26-944884DB0663}" srcOrd="0" destOrd="0" presId="urn:microsoft.com/office/officeart/2008/layout/VerticalCurvedList"/>
    <dgm:cxn modelId="{6AB56F8E-1D73-4D2C-A628-C3E244CFBF77}" type="presParOf" srcId="{18D8DBE0-604C-4407-BE26-944884DB0663}" destId="{C365B4D0-3086-4D5D-8DE7-E53CBBD41553}" srcOrd="0" destOrd="0" presId="urn:microsoft.com/office/officeart/2008/layout/VerticalCurvedList"/>
    <dgm:cxn modelId="{309AB255-2D53-4070-BDF6-A90D35167DD4}" type="presParOf" srcId="{C365B4D0-3086-4D5D-8DE7-E53CBBD41553}" destId="{57AA08DC-0B09-4B92-A776-502C5C310B8D}" srcOrd="0" destOrd="0" presId="urn:microsoft.com/office/officeart/2008/layout/VerticalCurvedList"/>
    <dgm:cxn modelId="{A0923A59-771C-4AE7-9E2F-F32DBFC837DE}" type="presParOf" srcId="{C365B4D0-3086-4D5D-8DE7-E53CBBD41553}" destId="{2A9D444B-64A4-419E-8311-2DFE84B14DD4}" srcOrd="1" destOrd="0" presId="urn:microsoft.com/office/officeart/2008/layout/VerticalCurvedList"/>
    <dgm:cxn modelId="{F8447472-C243-4597-8AF7-1B71B245A14F}" type="presParOf" srcId="{C365B4D0-3086-4D5D-8DE7-E53CBBD41553}" destId="{A8A74C58-BB02-46ED-B5ED-B1FA7FB50C48}" srcOrd="2" destOrd="0" presId="urn:microsoft.com/office/officeart/2008/layout/VerticalCurvedList"/>
    <dgm:cxn modelId="{26FD894A-05CF-4A1F-BB34-41D3A55E9568}" type="presParOf" srcId="{C365B4D0-3086-4D5D-8DE7-E53CBBD41553}" destId="{688358F3-8A07-4B27-966E-B4E763DBEA01}" srcOrd="3" destOrd="0" presId="urn:microsoft.com/office/officeart/2008/layout/VerticalCurvedList"/>
    <dgm:cxn modelId="{6C820E2D-57BE-4924-BF14-8E500B87B40F}" type="presParOf" srcId="{18D8DBE0-604C-4407-BE26-944884DB0663}" destId="{B1BBC210-D30B-4E25-A562-B8A439870295}" srcOrd="1" destOrd="0" presId="urn:microsoft.com/office/officeart/2008/layout/VerticalCurvedList"/>
    <dgm:cxn modelId="{10053505-A234-465C-8BBD-D5BD1F352F9B}" type="presParOf" srcId="{18D8DBE0-604C-4407-BE26-944884DB0663}" destId="{8E7D5DAA-6BBA-40A4-8F9C-CE994048D133}" srcOrd="2" destOrd="0" presId="urn:microsoft.com/office/officeart/2008/layout/VerticalCurvedList"/>
    <dgm:cxn modelId="{83D69CA9-BE3C-48D9-89B6-C0290EB15815}" type="presParOf" srcId="{8E7D5DAA-6BBA-40A4-8F9C-CE994048D133}" destId="{0848B772-783B-44DF-8A45-E4F92120FD40}" srcOrd="0" destOrd="0" presId="urn:microsoft.com/office/officeart/2008/layout/VerticalCurvedList"/>
    <dgm:cxn modelId="{08818E60-0F3F-4F16-89D4-B6AB4565B839}" type="presParOf" srcId="{18D8DBE0-604C-4407-BE26-944884DB0663}" destId="{486830E8-A89E-4F44-9FD6-C50AC9468D8F}" srcOrd="3" destOrd="0" presId="urn:microsoft.com/office/officeart/2008/layout/VerticalCurvedList"/>
    <dgm:cxn modelId="{C3860BFA-A359-4C5E-8582-747371F14F57}" type="presParOf" srcId="{18D8DBE0-604C-4407-BE26-944884DB0663}" destId="{0A2AA436-9007-47DF-ABC9-84FA32D380D8}" srcOrd="4" destOrd="0" presId="urn:microsoft.com/office/officeart/2008/layout/VerticalCurvedList"/>
    <dgm:cxn modelId="{B06B34F5-FF18-4345-967E-2F6130439D12}" type="presParOf" srcId="{0A2AA436-9007-47DF-ABC9-84FA32D380D8}" destId="{87883F0D-F4B3-4DFA-9510-061A1368924E}" srcOrd="0" destOrd="0" presId="urn:microsoft.com/office/officeart/2008/layout/VerticalCurvedList"/>
    <dgm:cxn modelId="{0CF865E5-1A90-4D80-9197-76F51C09827A}" type="presParOf" srcId="{18D8DBE0-604C-4407-BE26-944884DB0663}" destId="{12947817-38CA-4CFF-AC50-53F85CF16493}" srcOrd="5" destOrd="0" presId="urn:microsoft.com/office/officeart/2008/layout/VerticalCurvedList"/>
    <dgm:cxn modelId="{D4C41F56-6CBB-4E0A-96B3-CED0EB353709}" type="presParOf" srcId="{18D8DBE0-604C-4407-BE26-944884DB0663}" destId="{BC4A609C-BCEA-4EC2-9FC1-BAF5187AAFBA}" srcOrd="6" destOrd="0" presId="urn:microsoft.com/office/officeart/2008/layout/VerticalCurvedList"/>
    <dgm:cxn modelId="{4ABC2CEA-1FF5-43CD-A224-6F096E517C49}" type="presParOf" srcId="{BC4A609C-BCEA-4EC2-9FC1-BAF5187AAFBA}" destId="{9CD966A3-C083-4A6B-851B-CF8087CAD57B}" srcOrd="0" destOrd="0" presId="urn:microsoft.com/office/officeart/2008/layout/VerticalCurvedList"/>
    <dgm:cxn modelId="{822D8764-47A7-4DC8-8501-803C32FD35CB}" type="presParOf" srcId="{18D8DBE0-604C-4407-BE26-944884DB0663}" destId="{0AC487A4-B25A-4301-989E-F38318E8091F}" srcOrd="7" destOrd="0" presId="urn:microsoft.com/office/officeart/2008/layout/VerticalCurvedList"/>
    <dgm:cxn modelId="{80AA4DB4-A4D2-4C7A-BBEE-BEF15AF7B5D4}" type="presParOf" srcId="{18D8DBE0-604C-4407-BE26-944884DB0663}" destId="{B34E20CF-43EB-4AB0-87BB-8A364CE44F13}" srcOrd="8" destOrd="0" presId="urn:microsoft.com/office/officeart/2008/layout/VerticalCurvedList"/>
    <dgm:cxn modelId="{8F82FD1C-2AFB-4F09-81A0-3925B963B879}" type="presParOf" srcId="{B34E20CF-43EB-4AB0-87BB-8A364CE44F13}" destId="{54D7E355-427D-4B89-81F7-9D3DFA9C2522}" srcOrd="0" destOrd="0" presId="urn:microsoft.com/office/officeart/2008/layout/VerticalCurvedList"/>
    <dgm:cxn modelId="{77DCB301-46EA-4790-A05A-7B3775B40634}" type="presParOf" srcId="{18D8DBE0-604C-4407-BE26-944884DB0663}" destId="{C7DA9949-077A-453C-8A5D-FBB988FC8A61}" srcOrd="9" destOrd="0" presId="urn:microsoft.com/office/officeart/2008/layout/VerticalCurvedList"/>
    <dgm:cxn modelId="{3714A6C3-2961-434B-8E5A-946A6069C47D}" type="presParOf" srcId="{18D8DBE0-604C-4407-BE26-944884DB0663}" destId="{9B23C74A-3E86-4341-A737-6C024A933C68}" srcOrd="10" destOrd="0" presId="urn:microsoft.com/office/officeart/2008/layout/VerticalCurvedList"/>
    <dgm:cxn modelId="{E9BBCBF1-2D6F-4CE1-B682-DF40EC9E2C91}" type="presParOf" srcId="{9B23C74A-3E86-4341-A737-6C024A933C68}" destId="{95B1FB79-BCA7-43C7-BAE6-71CC4282C0DB}"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4889E6-F398-4FA7-8157-5BDCA553D763}" type="doc">
      <dgm:prSet loTypeId="urn:microsoft.com/office/officeart/2008/layout/VerticalCurvedList" loCatId="list" qsTypeId="urn:microsoft.com/office/officeart/2005/8/quickstyle/simple5" qsCatId="simple" csTypeId="urn:microsoft.com/office/officeart/2005/8/colors/accent2_5" csCatId="accent2" phldr="1"/>
      <dgm:spPr/>
      <dgm:t>
        <a:bodyPr/>
        <a:lstStyle/>
        <a:p>
          <a:endParaRPr lang="zh-CN" altLang="en-US"/>
        </a:p>
      </dgm:t>
    </dgm:pt>
    <dgm:pt modelId="{F288BF69-B5F9-4D17-B042-EA0FCFD8CF7E}">
      <dgm:prSet phldrT="[文本]"/>
      <dgm:spPr/>
      <dgm:t>
        <a:bodyPr/>
        <a:lstStyle/>
        <a:p>
          <a:r>
            <a:rPr lang="zh-CN" altLang="en-US" b="1" dirty="0"/>
            <a:t>工作一：</a:t>
          </a:r>
          <a:r>
            <a:rPr lang="zh-CN" altLang="en-US" b="1" i="0" dirty="0"/>
            <a:t>面向大规模图搜索的并行维特比算法</a:t>
          </a:r>
          <a:endParaRPr lang="zh-CN" altLang="en-US" b="1" dirty="0"/>
        </a:p>
      </dgm:t>
    </dgm:pt>
    <dgm:pt modelId="{3D85B7FF-3717-488C-A9D5-F1187ADE2000}" type="parTrans" cxnId="{F7C63DD4-12C0-4AB9-8576-667FF4FE7A53}">
      <dgm:prSet/>
      <dgm:spPr/>
      <dgm:t>
        <a:bodyPr/>
        <a:lstStyle/>
        <a:p>
          <a:endParaRPr lang="zh-CN" altLang="en-US" b="1"/>
        </a:p>
      </dgm:t>
    </dgm:pt>
    <dgm:pt modelId="{FA129A28-C3A5-4BC8-B2FF-19402DC0E5F2}" type="sibTrans" cxnId="{F7C63DD4-12C0-4AB9-8576-667FF4FE7A53}">
      <dgm:prSet/>
      <dgm:spPr/>
      <dgm:t>
        <a:bodyPr/>
        <a:lstStyle/>
        <a:p>
          <a:endParaRPr lang="zh-CN" altLang="en-US" b="1"/>
        </a:p>
      </dgm:t>
    </dgm:pt>
    <dgm:pt modelId="{259813EC-4B1C-4E66-A420-EAF08FB4B55B}">
      <dgm:prSet phldrT="[文本]"/>
      <dgm:spPr/>
      <dgm:t>
        <a:bodyPr/>
        <a:lstStyle/>
        <a:p>
          <a:r>
            <a:rPr lang="zh-CN" altLang="en-US" b="1" dirty="0"/>
            <a:t>工作二：</a:t>
          </a:r>
          <a:r>
            <a:rPr lang="zh-CN" altLang="en-US" b="1" i="0" dirty="0"/>
            <a:t>基于标签同步解码的搜索空间优化</a:t>
          </a:r>
          <a:endParaRPr lang="zh-CN" altLang="en-US" b="1" dirty="0"/>
        </a:p>
      </dgm:t>
    </dgm:pt>
    <dgm:pt modelId="{087AEDB2-2D94-4990-AE1C-773EFFA6A161}" type="parTrans" cxnId="{C561CAC7-53E6-43A6-A9C3-9E915E4FCBC4}">
      <dgm:prSet/>
      <dgm:spPr/>
      <dgm:t>
        <a:bodyPr/>
        <a:lstStyle/>
        <a:p>
          <a:endParaRPr lang="zh-CN" altLang="en-US" b="1"/>
        </a:p>
      </dgm:t>
    </dgm:pt>
    <dgm:pt modelId="{C44B7E35-222F-49DA-90BC-44B06C579F4C}" type="sibTrans" cxnId="{C561CAC7-53E6-43A6-A9C3-9E915E4FCBC4}">
      <dgm:prSet/>
      <dgm:spPr/>
      <dgm:t>
        <a:bodyPr/>
        <a:lstStyle/>
        <a:p>
          <a:endParaRPr lang="zh-CN" altLang="en-US" b="1"/>
        </a:p>
      </dgm:t>
    </dgm:pt>
    <dgm:pt modelId="{A1739C56-30D2-4DFF-B4A4-39D99D3D8A10}" type="pres">
      <dgm:prSet presAssocID="{344889E6-F398-4FA7-8157-5BDCA553D763}" presName="Name0" presStyleCnt="0">
        <dgm:presLayoutVars>
          <dgm:chMax val="7"/>
          <dgm:chPref val="7"/>
          <dgm:dir/>
        </dgm:presLayoutVars>
      </dgm:prSet>
      <dgm:spPr/>
    </dgm:pt>
    <dgm:pt modelId="{C8A560BA-FC58-4449-B41C-E36615D683A6}" type="pres">
      <dgm:prSet presAssocID="{344889E6-F398-4FA7-8157-5BDCA553D763}" presName="Name1" presStyleCnt="0"/>
      <dgm:spPr/>
    </dgm:pt>
    <dgm:pt modelId="{BC0F4AFE-3310-425C-A37B-5A324B18C9D5}" type="pres">
      <dgm:prSet presAssocID="{344889E6-F398-4FA7-8157-5BDCA553D763}" presName="cycle" presStyleCnt="0"/>
      <dgm:spPr/>
    </dgm:pt>
    <dgm:pt modelId="{C9FB5380-2816-4BB5-BAEA-9891B3FC6AC9}" type="pres">
      <dgm:prSet presAssocID="{344889E6-F398-4FA7-8157-5BDCA553D763}" presName="srcNode" presStyleLbl="node1" presStyleIdx="0" presStyleCnt="2"/>
      <dgm:spPr/>
    </dgm:pt>
    <dgm:pt modelId="{85BE0284-16D1-487E-B3B8-115D5C39C0C2}" type="pres">
      <dgm:prSet presAssocID="{344889E6-F398-4FA7-8157-5BDCA553D763}" presName="conn" presStyleLbl="parChTrans1D2" presStyleIdx="0" presStyleCnt="1"/>
      <dgm:spPr/>
    </dgm:pt>
    <dgm:pt modelId="{7EB58963-112A-4392-8921-3D61FC828B7A}" type="pres">
      <dgm:prSet presAssocID="{344889E6-F398-4FA7-8157-5BDCA553D763}" presName="extraNode" presStyleLbl="node1" presStyleIdx="0" presStyleCnt="2"/>
      <dgm:spPr/>
    </dgm:pt>
    <dgm:pt modelId="{6A3D0DD3-185E-434F-AA1C-7814AC81ED46}" type="pres">
      <dgm:prSet presAssocID="{344889E6-F398-4FA7-8157-5BDCA553D763}" presName="dstNode" presStyleLbl="node1" presStyleIdx="0" presStyleCnt="2"/>
      <dgm:spPr/>
    </dgm:pt>
    <dgm:pt modelId="{1441C7CB-10E2-43E5-96DD-1110DDCCBFF1}" type="pres">
      <dgm:prSet presAssocID="{F288BF69-B5F9-4D17-B042-EA0FCFD8CF7E}" presName="text_1" presStyleLbl="node1" presStyleIdx="0" presStyleCnt="2">
        <dgm:presLayoutVars>
          <dgm:bulletEnabled val="1"/>
        </dgm:presLayoutVars>
      </dgm:prSet>
      <dgm:spPr/>
    </dgm:pt>
    <dgm:pt modelId="{E9E19F21-1014-42D5-97A4-4C80FE807560}" type="pres">
      <dgm:prSet presAssocID="{F288BF69-B5F9-4D17-B042-EA0FCFD8CF7E}" presName="accent_1" presStyleCnt="0"/>
      <dgm:spPr/>
    </dgm:pt>
    <dgm:pt modelId="{F04B575D-2478-4E49-B709-391BE4F92FB3}" type="pres">
      <dgm:prSet presAssocID="{F288BF69-B5F9-4D17-B042-EA0FCFD8CF7E}" presName="accentRepeatNode" presStyleLbl="solidFgAcc1" presStyleIdx="0" presStyleCnt="2"/>
      <dgm:spPr/>
    </dgm:pt>
    <dgm:pt modelId="{FA8B0903-F2C1-4B86-82CD-90EFEA142909}" type="pres">
      <dgm:prSet presAssocID="{259813EC-4B1C-4E66-A420-EAF08FB4B55B}" presName="text_2" presStyleLbl="node1" presStyleIdx="1" presStyleCnt="2">
        <dgm:presLayoutVars>
          <dgm:bulletEnabled val="1"/>
        </dgm:presLayoutVars>
      </dgm:prSet>
      <dgm:spPr/>
    </dgm:pt>
    <dgm:pt modelId="{AFD70777-8D1B-459B-A7C6-4990A89C0A5E}" type="pres">
      <dgm:prSet presAssocID="{259813EC-4B1C-4E66-A420-EAF08FB4B55B}" presName="accent_2" presStyleCnt="0"/>
      <dgm:spPr/>
    </dgm:pt>
    <dgm:pt modelId="{F828DF8E-1196-4EB6-AC63-45D2347E40B6}" type="pres">
      <dgm:prSet presAssocID="{259813EC-4B1C-4E66-A420-EAF08FB4B55B}" presName="accentRepeatNode" presStyleLbl="solidFgAcc1" presStyleIdx="1" presStyleCnt="2"/>
      <dgm:spPr/>
    </dgm:pt>
  </dgm:ptLst>
  <dgm:cxnLst>
    <dgm:cxn modelId="{6BB46316-BBD4-476C-BF8D-4F7225F0E7DE}" type="presOf" srcId="{259813EC-4B1C-4E66-A420-EAF08FB4B55B}" destId="{FA8B0903-F2C1-4B86-82CD-90EFEA142909}" srcOrd="0" destOrd="0" presId="urn:microsoft.com/office/officeart/2008/layout/VerticalCurvedList"/>
    <dgm:cxn modelId="{CF0EF031-839A-4635-A0E0-F1862AAC3C27}" type="presOf" srcId="{FA129A28-C3A5-4BC8-B2FF-19402DC0E5F2}" destId="{85BE0284-16D1-487E-B3B8-115D5C39C0C2}" srcOrd="0" destOrd="0" presId="urn:microsoft.com/office/officeart/2008/layout/VerticalCurvedList"/>
    <dgm:cxn modelId="{34959DAD-40B7-4085-ACD1-37D6C89B52FD}" type="presOf" srcId="{F288BF69-B5F9-4D17-B042-EA0FCFD8CF7E}" destId="{1441C7CB-10E2-43E5-96DD-1110DDCCBFF1}" srcOrd="0" destOrd="0" presId="urn:microsoft.com/office/officeart/2008/layout/VerticalCurvedList"/>
    <dgm:cxn modelId="{C561CAC7-53E6-43A6-A9C3-9E915E4FCBC4}" srcId="{344889E6-F398-4FA7-8157-5BDCA553D763}" destId="{259813EC-4B1C-4E66-A420-EAF08FB4B55B}" srcOrd="1" destOrd="0" parTransId="{087AEDB2-2D94-4990-AE1C-773EFFA6A161}" sibTransId="{C44B7E35-222F-49DA-90BC-44B06C579F4C}"/>
    <dgm:cxn modelId="{F7C63DD4-12C0-4AB9-8576-667FF4FE7A53}" srcId="{344889E6-F398-4FA7-8157-5BDCA553D763}" destId="{F288BF69-B5F9-4D17-B042-EA0FCFD8CF7E}" srcOrd="0" destOrd="0" parTransId="{3D85B7FF-3717-488C-A9D5-F1187ADE2000}" sibTransId="{FA129A28-C3A5-4BC8-B2FF-19402DC0E5F2}"/>
    <dgm:cxn modelId="{EEA8A7E7-FC8C-4353-8CE0-53060FEAD8E1}" type="presOf" srcId="{344889E6-F398-4FA7-8157-5BDCA553D763}" destId="{A1739C56-30D2-4DFF-B4A4-39D99D3D8A10}" srcOrd="0" destOrd="0" presId="urn:microsoft.com/office/officeart/2008/layout/VerticalCurvedList"/>
    <dgm:cxn modelId="{38661D26-2BBF-404A-BD6E-A43F5785B262}" type="presParOf" srcId="{A1739C56-30D2-4DFF-B4A4-39D99D3D8A10}" destId="{C8A560BA-FC58-4449-B41C-E36615D683A6}" srcOrd="0" destOrd="0" presId="urn:microsoft.com/office/officeart/2008/layout/VerticalCurvedList"/>
    <dgm:cxn modelId="{FB53F145-35A8-49C0-8FC0-B723ED4C1300}" type="presParOf" srcId="{C8A560BA-FC58-4449-B41C-E36615D683A6}" destId="{BC0F4AFE-3310-425C-A37B-5A324B18C9D5}" srcOrd="0" destOrd="0" presId="urn:microsoft.com/office/officeart/2008/layout/VerticalCurvedList"/>
    <dgm:cxn modelId="{4E199C80-D2BB-400B-A596-BBC66DCF2938}" type="presParOf" srcId="{BC0F4AFE-3310-425C-A37B-5A324B18C9D5}" destId="{C9FB5380-2816-4BB5-BAEA-9891B3FC6AC9}" srcOrd="0" destOrd="0" presId="urn:microsoft.com/office/officeart/2008/layout/VerticalCurvedList"/>
    <dgm:cxn modelId="{1854BC8A-0976-4537-A478-C95FA7A47B52}" type="presParOf" srcId="{BC0F4AFE-3310-425C-A37B-5A324B18C9D5}" destId="{85BE0284-16D1-487E-B3B8-115D5C39C0C2}" srcOrd="1" destOrd="0" presId="urn:microsoft.com/office/officeart/2008/layout/VerticalCurvedList"/>
    <dgm:cxn modelId="{A3703CE4-FAEB-41B4-8D71-EA5D1E40BECC}" type="presParOf" srcId="{BC0F4AFE-3310-425C-A37B-5A324B18C9D5}" destId="{7EB58963-112A-4392-8921-3D61FC828B7A}" srcOrd="2" destOrd="0" presId="urn:microsoft.com/office/officeart/2008/layout/VerticalCurvedList"/>
    <dgm:cxn modelId="{E3D0C5D2-5E7E-4856-A91D-C9B389C5D11F}" type="presParOf" srcId="{BC0F4AFE-3310-425C-A37B-5A324B18C9D5}" destId="{6A3D0DD3-185E-434F-AA1C-7814AC81ED46}" srcOrd="3" destOrd="0" presId="urn:microsoft.com/office/officeart/2008/layout/VerticalCurvedList"/>
    <dgm:cxn modelId="{3EC88557-F200-44F3-87D8-CC057145EFC7}" type="presParOf" srcId="{C8A560BA-FC58-4449-B41C-E36615D683A6}" destId="{1441C7CB-10E2-43E5-96DD-1110DDCCBFF1}" srcOrd="1" destOrd="0" presId="urn:microsoft.com/office/officeart/2008/layout/VerticalCurvedList"/>
    <dgm:cxn modelId="{F8824B6A-67C2-40AE-96E5-DE31CA018E60}" type="presParOf" srcId="{C8A560BA-FC58-4449-B41C-E36615D683A6}" destId="{E9E19F21-1014-42D5-97A4-4C80FE807560}" srcOrd="2" destOrd="0" presId="urn:microsoft.com/office/officeart/2008/layout/VerticalCurvedList"/>
    <dgm:cxn modelId="{C947443D-58B5-4AE0-BF51-85E73C9FA90C}" type="presParOf" srcId="{E9E19F21-1014-42D5-97A4-4C80FE807560}" destId="{F04B575D-2478-4E49-B709-391BE4F92FB3}" srcOrd="0" destOrd="0" presId="urn:microsoft.com/office/officeart/2008/layout/VerticalCurvedList"/>
    <dgm:cxn modelId="{8312EEF0-61FE-497B-AA15-B6A1DCFF2F20}" type="presParOf" srcId="{C8A560BA-FC58-4449-B41C-E36615D683A6}" destId="{FA8B0903-F2C1-4B86-82CD-90EFEA142909}" srcOrd="3" destOrd="0" presId="urn:microsoft.com/office/officeart/2008/layout/VerticalCurvedList"/>
    <dgm:cxn modelId="{D37A3752-88D5-4F09-8A87-908CA99C8F1E}" type="presParOf" srcId="{C8A560BA-FC58-4449-B41C-E36615D683A6}" destId="{AFD70777-8D1B-459B-A7C6-4990A89C0A5E}" srcOrd="4" destOrd="0" presId="urn:microsoft.com/office/officeart/2008/layout/VerticalCurvedList"/>
    <dgm:cxn modelId="{3DDB8F8C-8FEB-4627-BB99-4E71B03A2F60}" type="presParOf" srcId="{AFD70777-8D1B-459B-A7C6-4990A89C0A5E}" destId="{F828DF8E-1196-4EB6-AC63-45D2347E40B6}" srcOrd="0" destOrd="0" presId="urn:microsoft.com/office/officeart/2008/layout/VerticalCurv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44889E6-F398-4FA7-8157-5BDCA553D763}" type="doc">
      <dgm:prSet loTypeId="urn:microsoft.com/office/officeart/2008/layout/VerticalCurvedList" loCatId="list" qsTypeId="urn:microsoft.com/office/officeart/2005/8/quickstyle/simple5" qsCatId="simple" csTypeId="urn:microsoft.com/office/officeart/2005/8/colors/accent2_5" csCatId="accent2" phldr="1"/>
      <dgm:spPr/>
      <dgm:t>
        <a:bodyPr/>
        <a:lstStyle/>
        <a:p>
          <a:endParaRPr lang="zh-CN" altLang="en-US"/>
        </a:p>
      </dgm:t>
    </dgm:pt>
    <dgm:pt modelId="{F288BF69-B5F9-4D17-B042-EA0FCFD8CF7E}">
      <dgm:prSet phldrT="[文本]"/>
      <dgm:spPr/>
      <dgm:t>
        <a:bodyPr/>
        <a:lstStyle/>
        <a:p>
          <a:r>
            <a:rPr lang="zh-CN" altLang="en-US" b="1" dirty="0"/>
            <a:t>工作一：</a:t>
          </a:r>
          <a:r>
            <a:rPr lang="zh-CN" altLang="en-US" b="1" i="0" dirty="0"/>
            <a:t>面向大规模图搜索的并行维特比算法</a:t>
          </a:r>
          <a:endParaRPr lang="zh-CN" altLang="en-US" b="1" dirty="0"/>
        </a:p>
      </dgm:t>
    </dgm:pt>
    <dgm:pt modelId="{3D85B7FF-3717-488C-A9D5-F1187ADE2000}" type="parTrans" cxnId="{F7C63DD4-12C0-4AB9-8576-667FF4FE7A53}">
      <dgm:prSet/>
      <dgm:spPr/>
      <dgm:t>
        <a:bodyPr/>
        <a:lstStyle/>
        <a:p>
          <a:endParaRPr lang="zh-CN" altLang="en-US" b="1"/>
        </a:p>
      </dgm:t>
    </dgm:pt>
    <dgm:pt modelId="{FA129A28-C3A5-4BC8-B2FF-19402DC0E5F2}" type="sibTrans" cxnId="{F7C63DD4-12C0-4AB9-8576-667FF4FE7A53}">
      <dgm:prSet/>
      <dgm:spPr/>
      <dgm:t>
        <a:bodyPr/>
        <a:lstStyle/>
        <a:p>
          <a:endParaRPr lang="zh-CN" altLang="en-US" b="1"/>
        </a:p>
      </dgm:t>
    </dgm:pt>
    <dgm:pt modelId="{259813EC-4B1C-4E66-A420-EAF08FB4B55B}">
      <dgm:prSet phldrT="[文本]"/>
      <dgm:spPr/>
      <dgm:t>
        <a:bodyPr/>
        <a:lstStyle/>
        <a:p>
          <a:r>
            <a:rPr lang="zh-CN" altLang="en-US" b="1" dirty="0"/>
            <a:t>工作二：</a:t>
          </a:r>
          <a:r>
            <a:rPr lang="zh-CN" altLang="en-US" b="1" i="0" dirty="0"/>
            <a:t>基于标签同步解码的搜索空间优化</a:t>
          </a:r>
          <a:endParaRPr lang="zh-CN" altLang="en-US" b="1" dirty="0"/>
        </a:p>
      </dgm:t>
    </dgm:pt>
    <dgm:pt modelId="{087AEDB2-2D94-4990-AE1C-773EFFA6A161}" type="parTrans" cxnId="{C561CAC7-53E6-43A6-A9C3-9E915E4FCBC4}">
      <dgm:prSet/>
      <dgm:spPr/>
      <dgm:t>
        <a:bodyPr/>
        <a:lstStyle/>
        <a:p>
          <a:endParaRPr lang="zh-CN" altLang="en-US" b="1"/>
        </a:p>
      </dgm:t>
    </dgm:pt>
    <dgm:pt modelId="{C44B7E35-222F-49DA-90BC-44B06C579F4C}" type="sibTrans" cxnId="{C561CAC7-53E6-43A6-A9C3-9E915E4FCBC4}">
      <dgm:prSet/>
      <dgm:spPr/>
      <dgm:t>
        <a:bodyPr/>
        <a:lstStyle/>
        <a:p>
          <a:endParaRPr lang="zh-CN" altLang="en-US" b="1"/>
        </a:p>
      </dgm:t>
    </dgm:pt>
    <dgm:pt modelId="{A1739C56-30D2-4DFF-B4A4-39D99D3D8A10}" type="pres">
      <dgm:prSet presAssocID="{344889E6-F398-4FA7-8157-5BDCA553D763}" presName="Name0" presStyleCnt="0">
        <dgm:presLayoutVars>
          <dgm:chMax val="7"/>
          <dgm:chPref val="7"/>
          <dgm:dir/>
        </dgm:presLayoutVars>
      </dgm:prSet>
      <dgm:spPr/>
    </dgm:pt>
    <dgm:pt modelId="{C8A560BA-FC58-4449-B41C-E36615D683A6}" type="pres">
      <dgm:prSet presAssocID="{344889E6-F398-4FA7-8157-5BDCA553D763}" presName="Name1" presStyleCnt="0"/>
      <dgm:spPr/>
    </dgm:pt>
    <dgm:pt modelId="{BC0F4AFE-3310-425C-A37B-5A324B18C9D5}" type="pres">
      <dgm:prSet presAssocID="{344889E6-F398-4FA7-8157-5BDCA553D763}" presName="cycle" presStyleCnt="0"/>
      <dgm:spPr/>
    </dgm:pt>
    <dgm:pt modelId="{C9FB5380-2816-4BB5-BAEA-9891B3FC6AC9}" type="pres">
      <dgm:prSet presAssocID="{344889E6-F398-4FA7-8157-5BDCA553D763}" presName="srcNode" presStyleLbl="node1" presStyleIdx="0" presStyleCnt="2"/>
      <dgm:spPr/>
    </dgm:pt>
    <dgm:pt modelId="{85BE0284-16D1-487E-B3B8-115D5C39C0C2}" type="pres">
      <dgm:prSet presAssocID="{344889E6-F398-4FA7-8157-5BDCA553D763}" presName="conn" presStyleLbl="parChTrans1D2" presStyleIdx="0" presStyleCnt="1"/>
      <dgm:spPr/>
    </dgm:pt>
    <dgm:pt modelId="{7EB58963-112A-4392-8921-3D61FC828B7A}" type="pres">
      <dgm:prSet presAssocID="{344889E6-F398-4FA7-8157-5BDCA553D763}" presName="extraNode" presStyleLbl="node1" presStyleIdx="0" presStyleCnt="2"/>
      <dgm:spPr/>
    </dgm:pt>
    <dgm:pt modelId="{6A3D0DD3-185E-434F-AA1C-7814AC81ED46}" type="pres">
      <dgm:prSet presAssocID="{344889E6-F398-4FA7-8157-5BDCA553D763}" presName="dstNode" presStyleLbl="node1" presStyleIdx="0" presStyleCnt="2"/>
      <dgm:spPr/>
    </dgm:pt>
    <dgm:pt modelId="{1441C7CB-10E2-43E5-96DD-1110DDCCBFF1}" type="pres">
      <dgm:prSet presAssocID="{F288BF69-B5F9-4D17-B042-EA0FCFD8CF7E}" presName="text_1" presStyleLbl="node1" presStyleIdx="0" presStyleCnt="2">
        <dgm:presLayoutVars>
          <dgm:bulletEnabled val="1"/>
        </dgm:presLayoutVars>
      </dgm:prSet>
      <dgm:spPr/>
    </dgm:pt>
    <dgm:pt modelId="{E9E19F21-1014-42D5-97A4-4C80FE807560}" type="pres">
      <dgm:prSet presAssocID="{F288BF69-B5F9-4D17-B042-EA0FCFD8CF7E}" presName="accent_1" presStyleCnt="0"/>
      <dgm:spPr/>
    </dgm:pt>
    <dgm:pt modelId="{F04B575D-2478-4E49-B709-391BE4F92FB3}" type="pres">
      <dgm:prSet presAssocID="{F288BF69-B5F9-4D17-B042-EA0FCFD8CF7E}" presName="accentRepeatNode" presStyleLbl="solidFgAcc1" presStyleIdx="0" presStyleCnt="2"/>
      <dgm:spPr/>
    </dgm:pt>
    <dgm:pt modelId="{FA8B0903-F2C1-4B86-82CD-90EFEA142909}" type="pres">
      <dgm:prSet presAssocID="{259813EC-4B1C-4E66-A420-EAF08FB4B55B}" presName="text_2" presStyleLbl="node1" presStyleIdx="1" presStyleCnt="2">
        <dgm:presLayoutVars>
          <dgm:bulletEnabled val="1"/>
        </dgm:presLayoutVars>
      </dgm:prSet>
      <dgm:spPr/>
    </dgm:pt>
    <dgm:pt modelId="{AFD70777-8D1B-459B-A7C6-4990A89C0A5E}" type="pres">
      <dgm:prSet presAssocID="{259813EC-4B1C-4E66-A420-EAF08FB4B55B}" presName="accent_2" presStyleCnt="0"/>
      <dgm:spPr/>
    </dgm:pt>
    <dgm:pt modelId="{F828DF8E-1196-4EB6-AC63-45D2347E40B6}" type="pres">
      <dgm:prSet presAssocID="{259813EC-4B1C-4E66-A420-EAF08FB4B55B}" presName="accentRepeatNode" presStyleLbl="solidFgAcc1" presStyleIdx="1" presStyleCnt="2"/>
      <dgm:spPr/>
    </dgm:pt>
  </dgm:ptLst>
  <dgm:cxnLst>
    <dgm:cxn modelId="{6BB46316-BBD4-476C-BF8D-4F7225F0E7DE}" type="presOf" srcId="{259813EC-4B1C-4E66-A420-EAF08FB4B55B}" destId="{FA8B0903-F2C1-4B86-82CD-90EFEA142909}" srcOrd="0" destOrd="0" presId="urn:microsoft.com/office/officeart/2008/layout/VerticalCurvedList"/>
    <dgm:cxn modelId="{CF0EF031-839A-4635-A0E0-F1862AAC3C27}" type="presOf" srcId="{FA129A28-C3A5-4BC8-B2FF-19402DC0E5F2}" destId="{85BE0284-16D1-487E-B3B8-115D5C39C0C2}" srcOrd="0" destOrd="0" presId="urn:microsoft.com/office/officeart/2008/layout/VerticalCurvedList"/>
    <dgm:cxn modelId="{34959DAD-40B7-4085-ACD1-37D6C89B52FD}" type="presOf" srcId="{F288BF69-B5F9-4D17-B042-EA0FCFD8CF7E}" destId="{1441C7CB-10E2-43E5-96DD-1110DDCCBFF1}" srcOrd="0" destOrd="0" presId="urn:microsoft.com/office/officeart/2008/layout/VerticalCurvedList"/>
    <dgm:cxn modelId="{C561CAC7-53E6-43A6-A9C3-9E915E4FCBC4}" srcId="{344889E6-F398-4FA7-8157-5BDCA553D763}" destId="{259813EC-4B1C-4E66-A420-EAF08FB4B55B}" srcOrd="1" destOrd="0" parTransId="{087AEDB2-2D94-4990-AE1C-773EFFA6A161}" sibTransId="{C44B7E35-222F-49DA-90BC-44B06C579F4C}"/>
    <dgm:cxn modelId="{F7C63DD4-12C0-4AB9-8576-667FF4FE7A53}" srcId="{344889E6-F398-4FA7-8157-5BDCA553D763}" destId="{F288BF69-B5F9-4D17-B042-EA0FCFD8CF7E}" srcOrd="0" destOrd="0" parTransId="{3D85B7FF-3717-488C-A9D5-F1187ADE2000}" sibTransId="{FA129A28-C3A5-4BC8-B2FF-19402DC0E5F2}"/>
    <dgm:cxn modelId="{EEA8A7E7-FC8C-4353-8CE0-53060FEAD8E1}" type="presOf" srcId="{344889E6-F398-4FA7-8157-5BDCA553D763}" destId="{A1739C56-30D2-4DFF-B4A4-39D99D3D8A10}" srcOrd="0" destOrd="0" presId="urn:microsoft.com/office/officeart/2008/layout/VerticalCurvedList"/>
    <dgm:cxn modelId="{38661D26-2BBF-404A-BD6E-A43F5785B262}" type="presParOf" srcId="{A1739C56-30D2-4DFF-B4A4-39D99D3D8A10}" destId="{C8A560BA-FC58-4449-B41C-E36615D683A6}" srcOrd="0" destOrd="0" presId="urn:microsoft.com/office/officeart/2008/layout/VerticalCurvedList"/>
    <dgm:cxn modelId="{FB53F145-35A8-49C0-8FC0-B723ED4C1300}" type="presParOf" srcId="{C8A560BA-FC58-4449-B41C-E36615D683A6}" destId="{BC0F4AFE-3310-425C-A37B-5A324B18C9D5}" srcOrd="0" destOrd="0" presId="urn:microsoft.com/office/officeart/2008/layout/VerticalCurvedList"/>
    <dgm:cxn modelId="{4E199C80-D2BB-400B-A596-BBC66DCF2938}" type="presParOf" srcId="{BC0F4AFE-3310-425C-A37B-5A324B18C9D5}" destId="{C9FB5380-2816-4BB5-BAEA-9891B3FC6AC9}" srcOrd="0" destOrd="0" presId="urn:microsoft.com/office/officeart/2008/layout/VerticalCurvedList"/>
    <dgm:cxn modelId="{1854BC8A-0976-4537-A478-C95FA7A47B52}" type="presParOf" srcId="{BC0F4AFE-3310-425C-A37B-5A324B18C9D5}" destId="{85BE0284-16D1-487E-B3B8-115D5C39C0C2}" srcOrd="1" destOrd="0" presId="urn:microsoft.com/office/officeart/2008/layout/VerticalCurvedList"/>
    <dgm:cxn modelId="{A3703CE4-FAEB-41B4-8D71-EA5D1E40BECC}" type="presParOf" srcId="{BC0F4AFE-3310-425C-A37B-5A324B18C9D5}" destId="{7EB58963-112A-4392-8921-3D61FC828B7A}" srcOrd="2" destOrd="0" presId="urn:microsoft.com/office/officeart/2008/layout/VerticalCurvedList"/>
    <dgm:cxn modelId="{E3D0C5D2-5E7E-4856-A91D-C9B389C5D11F}" type="presParOf" srcId="{BC0F4AFE-3310-425C-A37B-5A324B18C9D5}" destId="{6A3D0DD3-185E-434F-AA1C-7814AC81ED46}" srcOrd="3" destOrd="0" presId="urn:microsoft.com/office/officeart/2008/layout/VerticalCurvedList"/>
    <dgm:cxn modelId="{3EC88557-F200-44F3-87D8-CC057145EFC7}" type="presParOf" srcId="{C8A560BA-FC58-4449-B41C-E36615D683A6}" destId="{1441C7CB-10E2-43E5-96DD-1110DDCCBFF1}" srcOrd="1" destOrd="0" presId="urn:microsoft.com/office/officeart/2008/layout/VerticalCurvedList"/>
    <dgm:cxn modelId="{F8824B6A-67C2-40AE-96E5-DE31CA018E60}" type="presParOf" srcId="{C8A560BA-FC58-4449-B41C-E36615D683A6}" destId="{E9E19F21-1014-42D5-97A4-4C80FE807560}" srcOrd="2" destOrd="0" presId="urn:microsoft.com/office/officeart/2008/layout/VerticalCurvedList"/>
    <dgm:cxn modelId="{C947443D-58B5-4AE0-BF51-85E73C9FA90C}" type="presParOf" srcId="{E9E19F21-1014-42D5-97A4-4C80FE807560}" destId="{F04B575D-2478-4E49-B709-391BE4F92FB3}" srcOrd="0" destOrd="0" presId="urn:microsoft.com/office/officeart/2008/layout/VerticalCurvedList"/>
    <dgm:cxn modelId="{8312EEF0-61FE-497B-AA15-B6A1DCFF2F20}" type="presParOf" srcId="{C8A560BA-FC58-4449-B41C-E36615D683A6}" destId="{FA8B0903-F2C1-4B86-82CD-90EFEA142909}" srcOrd="3" destOrd="0" presId="urn:microsoft.com/office/officeart/2008/layout/VerticalCurvedList"/>
    <dgm:cxn modelId="{D37A3752-88D5-4F09-8A87-908CA99C8F1E}" type="presParOf" srcId="{C8A560BA-FC58-4449-B41C-E36615D683A6}" destId="{AFD70777-8D1B-459B-A7C6-4990A89C0A5E}" srcOrd="4" destOrd="0" presId="urn:microsoft.com/office/officeart/2008/layout/VerticalCurvedList"/>
    <dgm:cxn modelId="{3DDB8F8C-8FEB-4627-BB99-4E71B03A2F60}" type="presParOf" srcId="{AFD70777-8D1B-459B-A7C6-4990A89C0A5E}" destId="{F828DF8E-1196-4EB6-AC63-45D2347E40B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C18370B-9E94-4FBD-B8A4-BCA73D679E55}" type="doc">
      <dgm:prSet loTypeId="urn:microsoft.com/office/officeart/2008/layout/VerticalCurvedList" loCatId="list" qsTypeId="urn:microsoft.com/office/officeart/2005/8/quickstyle/simple1" qsCatId="simple" csTypeId="urn:microsoft.com/office/officeart/2005/8/colors/accent2_5" csCatId="accent2" phldr="1"/>
      <dgm:spPr/>
      <dgm:t>
        <a:bodyPr/>
        <a:lstStyle/>
        <a:p>
          <a:endParaRPr lang="zh-CN" altLang="en-US"/>
        </a:p>
      </dgm:t>
    </dgm:pt>
    <dgm:pt modelId="{92706C3C-5D69-4F7E-A33F-4407AA4637F8}">
      <dgm:prSet phldrT="[文本]"/>
      <dgm:spPr/>
      <dgm:t>
        <a:bodyPr/>
        <a:lstStyle/>
        <a:p>
          <a:r>
            <a:rPr lang="zh-CN" altLang="en-US" dirty="0"/>
            <a:t>词图重估</a:t>
          </a:r>
        </a:p>
      </dgm:t>
    </dgm:pt>
    <dgm:pt modelId="{544A4B4D-62DC-49C8-9899-306543357C04}" type="parTrans" cxnId="{0F1BD92C-78BD-4615-8592-1B036B778582}">
      <dgm:prSet/>
      <dgm:spPr/>
      <dgm:t>
        <a:bodyPr/>
        <a:lstStyle/>
        <a:p>
          <a:endParaRPr lang="zh-CN" altLang="en-US"/>
        </a:p>
      </dgm:t>
    </dgm:pt>
    <dgm:pt modelId="{B6ACB5C4-4B8E-4CFD-8DC8-7AA7DD167476}" type="sibTrans" cxnId="{0F1BD92C-78BD-4615-8592-1B036B778582}">
      <dgm:prSet/>
      <dgm:spPr/>
      <dgm:t>
        <a:bodyPr/>
        <a:lstStyle/>
        <a:p>
          <a:endParaRPr lang="zh-CN" altLang="en-US"/>
        </a:p>
      </dgm:t>
    </dgm:pt>
    <dgm:pt modelId="{C6A91D9F-1BA5-45E4-9225-120C4A2BFB72}">
      <dgm:prSet phldrT="[文本]"/>
      <dgm:spPr/>
      <dgm:t>
        <a:bodyPr/>
        <a:lstStyle/>
        <a:p>
          <a:r>
            <a:rPr lang="zh-CN" altLang="en-US" dirty="0"/>
            <a:t>置信度</a:t>
          </a:r>
        </a:p>
      </dgm:t>
    </dgm:pt>
    <dgm:pt modelId="{C07EE14E-A3F5-4D80-A389-67A51800470F}" type="parTrans" cxnId="{10EAAAA6-5917-4F8E-AFAB-B2C5135350C4}">
      <dgm:prSet/>
      <dgm:spPr/>
      <dgm:t>
        <a:bodyPr/>
        <a:lstStyle/>
        <a:p>
          <a:endParaRPr lang="zh-CN" altLang="en-US"/>
        </a:p>
      </dgm:t>
    </dgm:pt>
    <dgm:pt modelId="{AD2C930E-A2C7-4F82-8814-24EBA7B07C16}" type="sibTrans" cxnId="{10EAAAA6-5917-4F8E-AFAB-B2C5135350C4}">
      <dgm:prSet/>
      <dgm:spPr/>
      <dgm:t>
        <a:bodyPr/>
        <a:lstStyle/>
        <a:p>
          <a:endParaRPr lang="zh-CN" altLang="en-US"/>
        </a:p>
      </dgm:t>
    </dgm:pt>
    <dgm:pt modelId="{D4219D68-620C-41C0-BB5C-7B48C5174F74}">
      <dgm:prSet phldrT="[文本]"/>
      <dgm:spPr/>
      <dgm:t>
        <a:bodyPr/>
        <a:lstStyle/>
        <a:p>
          <a:r>
            <a:rPr lang="zh-CN" altLang="en-US" dirty="0"/>
            <a:t>混淆网络生成</a:t>
          </a:r>
        </a:p>
      </dgm:t>
    </dgm:pt>
    <dgm:pt modelId="{49BC4080-7F49-4C76-B072-30ADDF0F4691}" type="parTrans" cxnId="{DE295381-809A-47F4-B58F-A3DE1E673A10}">
      <dgm:prSet/>
      <dgm:spPr/>
      <dgm:t>
        <a:bodyPr/>
        <a:lstStyle/>
        <a:p>
          <a:endParaRPr lang="zh-CN" altLang="en-US"/>
        </a:p>
      </dgm:t>
    </dgm:pt>
    <dgm:pt modelId="{70190F7E-F667-4F25-82DD-36A8A688E67F}" type="sibTrans" cxnId="{DE295381-809A-47F4-B58F-A3DE1E673A10}">
      <dgm:prSet/>
      <dgm:spPr/>
      <dgm:t>
        <a:bodyPr/>
        <a:lstStyle/>
        <a:p>
          <a:endParaRPr lang="zh-CN" altLang="en-US"/>
        </a:p>
      </dgm:t>
    </dgm:pt>
    <dgm:pt modelId="{25959A62-7613-4A8D-A68C-2DB6FB325EF8}">
      <dgm:prSet phldrT="[文本]"/>
      <dgm:spPr/>
      <dgm:t>
        <a:bodyPr/>
        <a:lstStyle/>
        <a:p>
          <a:r>
            <a:rPr lang="en-US" altLang="zh-CN" dirty="0"/>
            <a:t>etc.</a:t>
          </a:r>
          <a:endParaRPr lang="zh-CN" altLang="en-US" dirty="0"/>
        </a:p>
      </dgm:t>
    </dgm:pt>
    <dgm:pt modelId="{FEA8287A-F302-462B-9C35-861B922F4694}" type="parTrans" cxnId="{B35C2721-1FC8-40EC-B763-F0CFEBEC0548}">
      <dgm:prSet/>
      <dgm:spPr/>
      <dgm:t>
        <a:bodyPr/>
        <a:lstStyle/>
        <a:p>
          <a:endParaRPr lang="zh-CN" altLang="en-US"/>
        </a:p>
      </dgm:t>
    </dgm:pt>
    <dgm:pt modelId="{FC2CDFE8-DCDA-4456-9A0B-0AD191046330}" type="sibTrans" cxnId="{B35C2721-1FC8-40EC-B763-F0CFEBEC0548}">
      <dgm:prSet/>
      <dgm:spPr/>
      <dgm:t>
        <a:bodyPr/>
        <a:lstStyle/>
        <a:p>
          <a:endParaRPr lang="zh-CN" altLang="en-US"/>
        </a:p>
      </dgm:t>
    </dgm:pt>
    <dgm:pt modelId="{3650DF81-0A10-4EE8-B775-2A49FA840BAE}">
      <dgm:prSet phldrT="[文本]"/>
      <dgm:spPr/>
      <dgm:t>
        <a:bodyPr/>
        <a:lstStyle/>
        <a:p>
          <a:r>
            <a:rPr lang="zh-CN" altLang="en-US" dirty="0"/>
            <a:t>鉴别性训练</a:t>
          </a:r>
        </a:p>
      </dgm:t>
    </dgm:pt>
    <dgm:pt modelId="{495CD81E-5029-45F8-96E6-E05575120BAD}" type="parTrans" cxnId="{02C3ED46-AE18-4B17-8D04-8EAFA974AAB5}">
      <dgm:prSet/>
      <dgm:spPr/>
      <dgm:t>
        <a:bodyPr/>
        <a:lstStyle/>
        <a:p>
          <a:endParaRPr lang="zh-CN" altLang="en-US"/>
        </a:p>
      </dgm:t>
    </dgm:pt>
    <dgm:pt modelId="{C78754EC-6B6A-440F-B376-BC6687095BC9}" type="sibTrans" cxnId="{02C3ED46-AE18-4B17-8D04-8EAFA974AAB5}">
      <dgm:prSet/>
      <dgm:spPr/>
      <dgm:t>
        <a:bodyPr/>
        <a:lstStyle/>
        <a:p>
          <a:endParaRPr lang="zh-CN" altLang="en-US"/>
        </a:p>
      </dgm:t>
    </dgm:pt>
    <dgm:pt modelId="{280AB6CE-3728-4D15-BB4D-EC5088501015}" type="pres">
      <dgm:prSet presAssocID="{1C18370B-9E94-4FBD-B8A4-BCA73D679E55}" presName="Name0" presStyleCnt="0">
        <dgm:presLayoutVars>
          <dgm:chMax val="7"/>
          <dgm:chPref val="7"/>
          <dgm:dir/>
        </dgm:presLayoutVars>
      </dgm:prSet>
      <dgm:spPr/>
    </dgm:pt>
    <dgm:pt modelId="{18D8DBE0-604C-4407-BE26-944884DB0663}" type="pres">
      <dgm:prSet presAssocID="{1C18370B-9E94-4FBD-B8A4-BCA73D679E55}" presName="Name1" presStyleCnt="0"/>
      <dgm:spPr/>
    </dgm:pt>
    <dgm:pt modelId="{C365B4D0-3086-4D5D-8DE7-E53CBBD41553}" type="pres">
      <dgm:prSet presAssocID="{1C18370B-9E94-4FBD-B8A4-BCA73D679E55}" presName="cycle" presStyleCnt="0"/>
      <dgm:spPr/>
    </dgm:pt>
    <dgm:pt modelId="{57AA08DC-0B09-4B92-A776-502C5C310B8D}" type="pres">
      <dgm:prSet presAssocID="{1C18370B-9E94-4FBD-B8A4-BCA73D679E55}" presName="srcNode" presStyleLbl="node1" presStyleIdx="0" presStyleCnt="5"/>
      <dgm:spPr/>
    </dgm:pt>
    <dgm:pt modelId="{2A9D444B-64A4-419E-8311-2DFE84B14DD4}" type="pres">
      <dgm:prSet presAssocID="{1C18370B-9E94-4FBD-B8A4-BCA73D679E55}" presName="conn" presStyleLbl="parChTrans1D2" presStyleIdx="0" presStyleCnt="1"/>
      <dgm:spPr/>
    </dgm:pt>
    <dgm:pt modelId="{A8A74C58-BB02-46ED-B5ED-B1FA7FB50C48}" type="pres">
      <dgm:prSet presAssocID="{1C18370B-9E94-4FBD-B8A4-BCA73D679E55}" presName="extraNode" presStyleLbl="node1" presStyleIdx="0" presStyleCnt="5"/>
      <dgm:spPr/>
    </dgm:pt>
    <dgm:pt modelId="{688358F3-8A07-4B27-966E-B4E763DBEA01}" type="pres">
      <dgm:prSet presAssocID="{1C18370B-9E94-4FBD-B8A4-BCA73D679E55}" presName="dstNode" presStyleLbl="node1" presStyleIdx="0" presStyleCnt="5"/>
      <dgm:spPr/>
    </dgm:pt>
    <dgm:pt modelId="{B1BBC210-D30B-4E25-A562-B8A439870295}" type="pres">
      <dgm:prSet presAssocID="{92706C3C-5D69-4F7E-A33F-4407AA4637F8}" presName="text_1" presStyleLbl="node1" presStyleIdx="0" presStyleCnt="5">
        <dgm:presLayoutVars>
          <dgm:bulletEnabled val="1"/>
        </dgm:presLayoutVars>
      </dgm:prSet>
      <dgm:spPr/>
    </dgm:pt>
    <dgm:pt modelId="{8E7D5DAA-6BBA-40A4-8F9C-CE994048D133}" type="pres">
      <dgm:prSet presAssocID="{92706C3C-5D69-4F7E-A33F-4407AA4637F8}" presName="accent_1" presStyleCnt="0"/>
      <dgm:spPr/>
    </dgm:pt>
    <dgm:pt modelId="{0848B772-783B-44DF-8A45-E4F92120FD40}" type="pres">
      <dgm:prSet presAssocID="{92706C3C-5D69-4F7E-A33F-4407AA4637F8}" presName="accentRepeatNode" presStyleLbl="solidFgAcc1" presStyleIdx="0" presStyleCnt="5"/>
      <dgm:spPr/>
    </dgm:pt>
    <dgm:pt modelId="{486830E8-A89E-4F44-9FD6-C50AC9468D8F}" type="pres">
      <dgm:prSet presAssocID="{3650DF81-0A10-4EE8-B775-2A49FA840BAE}" presName="text_2" presStyleLbl="node1" presStyleIdx="1" presStyleCnt="5">
        <dgm:presLayoutVars>
          <dgm:bulletEnabled val="1"/>
        </dgm:presLayoutVars>
      </dgm:prSet>
      <dgm:spPr/>
    </dgm:pt>
    <dgm:pt modelId="{0A2AA436-9007-47DF-ABC9-84FA32D380D8}" type="pres">
      <dgm:prSet presAssocID="{3650DF81-0A10-4EE8-B775-2A49FA840BAE}" presName="accent_2" presStyleCnt="0"/>
      <dgm:spPr/>
    </dgm:pt>
    <dgm:pt modelId="{87883F0D-F4B3-4DFA-9510-061A1368924E}" type="pres">
      <dgm:prSet presAssocID="{3650DF81-0A10-4EE8-B775-2A49FA840BAE}" presName="accentRepeatNode" presStyleLbl="solidFgAcc1" presStyleIdx="1" presStyleCnt="5"/>
      <dgm:spPr/>
    </dgm:pt>
    <dgm:pt modelId="{12947817-38CA-4CFF-AC50-53F85CF16493}" type="pres">
      <dgm:prSet presAssocID="{C6A91D9F-1BA5-45E4-9225-120C4A2BFB72}" presName="text_3" presStyleLbl="node1" presStyleIdx="2" presStyleCnt="5">
        <dgm:presLayoutVars>
          <dgm:bulletEnabled val="1"/>
        </dgm:presLayoutVars>
      </dgm:prSet>
      <dgm:spPr/>
    </dgm:pt>
    <dgm:pt modelId="{BC4A609C-BCEA-4EC2-9FC1-BAF5187AAFBA}" type="pres">
      <dgm:prSet presAssocID="{C6A91D9F-1BA5-45E4-9225-120C4A2BFB72}" presName="accent_3" presStyleCnt="0"/>
      <dgm:spPr/>
    </dgm:pt>
    <dgm:pt modelId="{9CD966A3-C083-4A6B-851B-CF8087CAD57B}" type="pres">
      <dgm:prSet presAssocID="{C6A91D9F-1BA5-45E4-9225-120C4A2BFB72}" presName="accentRepeatNode" presStyleLbl="solidFgAcc1" presStyleIdx="2" presStyleCnt="5"/>
      <dgm:spPr/>
    </dgm:pt>
    <dgm:pt modelId="{0AC487A4-B25A-4301-989E-F38318E8091F}" type="pres">
      <dgm:prSet presAssocID="{D4219D68-620C-41C0-BB5C-7B48C5174F74}" presName="text_4" presStyleLbl="node1" presStyleIdx="3" presStyleCnt="5">
        <dgm:presLayoutVars>
          <dgm:bulletEnabled val="1"/>
        </dgm:presLayoutVars>
      </dgm:prSet>
      <dgm:spPr/>
    </dgm:pt>
    <dgm:pt modelId="{B34E20CF-43EB-4AB0-87BB-8A364CE44F13}" type="pres">
      <dgm:prSet presAssocID="{D4219D68-620C-41C0-BB5C-7B48C5174F74}" presName="accent_4" presStyleCnt="0"/>
      <dgm:spPr/>
    </dgm:pt>
    <dgm:pt modelId="{54D7E355-427D-4B89-81F7-9D3DFA9C2522}" type="pres">
      <dgm:prSet presAssocID="{D4219D68-620C-41C0-BB5C-7B48C5174F74}" presName="accentRepeatNode" presStyleLbl="solidFgAcc1" presStyleIdx="3" presStyleCnt="5"/>
      <dgm:spPr/>
    </dgm:pt>
    <dgm:pt modelId="{C7DA9949-077A-453C-8A5D-FBB988FC8A61}" type="pres">
      <dgm:prSet presAssocID="{25959A62-7613-4A8D-A68C-2DB6FB325EF8}" presName="text_5" presStyleLbl="node1" presStyleIdx="4" presStyleCnt="5">
        <dgm:presLayoutVars>
          <dgm:bulletEnabled val="1"/>
        </dgm:presLayoutVars>
      </dgm:prSet>
      <dgm:spPr/>
    </dgm:pt>
    <dgm:pt modelId="{9B23C74A-3E86-4341-A737-6C024A933C68}" type="pres">
      <dgm:prSet presAssocID="{25959A62-7613-4A8D-A68C-2DB6FB325EF8}" presName="accent_5" presStyleCnt="0"/>
      <dgm:spPr/>
    </dgm:pt>
    <dgm:pt modelId="{95B1FB79-BCA7-43C7-BAE6-71CC4282C0DB}" type="pres">
      <dgm:prSet presAssocID="{25959A62-7613-4A8D-A68C-2DB6FB325EF8}" presName="accentRepeatNode" presStyleLbl="solidFgAcc1" presStyleIdx="4" presStyleCnt="5"/>
      <dgm:spPr/>
    </dgm:pt>
  </dgm:ptLst>
  <dgm:cxnLst>
    <dgm:cxn modelId="{AA76E10F-7C46-45ED-B9A4-2D9C23D4A933}" type="presOf" srcId="{3650DF81-0A10-4EE8-B775-2A49FA840BAE}" destId="{486830E8-A89E-4F44-9FD6-C50AC9468D8F}" srcOrd="0" destOrd="0" presId="urn:microsoft.com/office/officeart/2008/layout/VerticalCurvedList"/>
    <dgm:cxn modelId="{B35C2721-1FC8-40EC-B763-F0CFEBEC0548}" srcId="{1C18370B-9E94-4FBD-B8A4-BCA73D679E55}" destId="{25959A62-7613-4A8D-A68C-2DB6FB325EF8}" srcOrd="4" destOrd="0" parTransId="{FEA8287A-F302-462B-9C35-861B922F4694}" sibTransId="{FC2CDFE8-DCDA-4456-9A0B-0AD191046330}"/>
    <dgm:cxn modelId="{0F1BD92C-78BD-4615-8592-1B036B778582}" srcId="{1C18370B-9E94-4FBD-B8A4-BCA73D679E55}" destId="{92706C3C-5D69-4F7E-A33F-4407AA4637F8}" srcOrd="0" destOrd="0" parTransId="{544A4B4D-62DC-49C8-9899-306543357C04}" sibTransId="{B6ACB5C4-4B8E-4CFD-8DC8-7AA7DD167476}"/>
    <dgm:cxn modelId="{4F26BB33-D309-41F4-82D7-26CDD7ABD967}" type="presOf" srcId="{25959A62-7613-4A8D-A68C-2DB6FB325EF8}" destId="{C7DA9949-077A-453C-8A5D-FBB988FC8A61}" srcOrd="0" destOrd="0" presId="urn:microsoft.com/office/officeart/2008/layout/VerticalCurvedList"/>
    <dgm:cxn modelId="{509BC85C-2557-48D1-AC2E-2A1BC5A12568}" type="presOf" srcId="{C6A91D9F-1BA5-45E4-9225-120C4A2BFB72}" destId="{12947817-38CA-4CFF-AC50-53F85CF16493}" srcOrd="0" destOrd="0" presId="urn:microsoft.com/office/officeart/2008/layout/VerticalCurvedList"/>
    <dgm:cxn modelId="{02C3ED46-AE18-4B17-8D04-8EAFA974AAB5}" srcId="{1C18370B-9E94-4FBD-B8A4-BCA73D679E55}" destId="{3650DF81-0A10-4EE8-B775-2A49FA840BAE}" srcOrd="1" destOrd="0" parTransId="{495CD81E-5029-45F8-96E6-E05575120BAD}" sibTransId="{C78754EC-6B6A-440F-B376-BC6687095BC9}"/>
    <dgm:cxn modelId="{DE295381-809A-47F4-B58F-A3DE1E673A10}" srcId="{1C18370B-9E94-4FBD-B8A4-BCA73D679E55}" destId="{D4219D68-620C-41C0-BB5C-7B48C5174F74}" srcOrd="3" destOrd="0" parTransId="{49BC4080-7F49-4C76-B072-30ADDF0F4691}" sibTransId="{70190F7E-F667-4F25-82DD-36A8A688E67F}"/>
    <dgm:cxn modelId="{412BBE8B-D5CD-4E8A-8168-27E66623F411}" type="presOf" srcId="{D4219D68-620C-41C0-BB5C-7B48C5174F74}" destId="{0AC487A4-B25A-4301-989E-F38318E8091F}" srcOrd="0" destOrd="0" presId="urn:microsoft.com/office/officeart/2008/layout/VerticalCurvedList"/>
    <dgm:cxn modelId="{10EAAAA6-5917-4F8E-AFAB-B2C5135350C4}" srcId="{1C18370B-9E94-4FBD-B8A4-BCA73D679E55}" destId="{C6A91D9F-1BA5-45E4-9225-120C4A2BFB72}" srcOrd="2" destOrd="0" parTransId="{C07EE14E-A3F5-4D80-A389-67A51800470F}" sibTransId="{AD2C930E-A2C7-4F82-8814-24EBA7B07C16}"/>
    <dgm:cxn modelId="{4C4322E4-3AA8-4041-A964-65F3BEC73C48}" type="presOf" srcId="{B6ACB5C4-4B8E-4CFD-8DC8-7AA7DD167476}" destId="{2A9D444B-64A4-419E-8311-2DFE84B14DD4}" srcOrd="0" destOrd="0" presId="urn:microsoft.com/office/officeart/2008/layout/VerticalCurvedList"/>
    <dgm:cxn modelId="{B4E43EE6-27F2-43E2-B846-1464143A0D3B}" type="presOf" srcId="{1C18370B-9E94-4FBD-B8A4-BCA73D679E55}" destId="{280AB6CE-3728-4D15-BB4D-EC5088501015}" srcOrd="0" destOrd="0" presId="urn:microsoft.com/office/officeart/2008/layout/VerticalCurvedList"/>
    <dgm:cxn modelId="{56E49AE8-8FEC-4048-A76E-7682C2FEC344}" type="presOf" srcId="{92706C3C-5D69-4F7E-A33F-4407AA4637F8}" destId="{B1BBC210-D30B-4E25-A562-B8A439870295}" srcOrd="0" destOrd="0" presId="urn:microsoft.com/office/officeart/2008/layout/VerticalCurvedList"/>
    <dgm:cxn modelId="{D26FEBD3-A43B-499F-8724-812F71C4AE4E}" type="presParOf" srcId="{280AB6CE-3728-4D15-BB4D-EC5088501015}" destId="{18D8DBE0-604C-4407-BE26-944884DB0663}" srcOrd="0" destOrd="0" presId="urn:microsoft.com/office/officeart/2008/layout/VerticalCurvedList"/>
    <dgm:cxn modelId="{6AB56F8E-1D73-4D2C-A628-C3E244CFBF77}" type="presParOf" srcId="{18D8DBE0-604C-4407-BE26-944884DB0663}" destId="{C365B4D0-3086-4D5D-8DE7-E53CBBD41553}" srcOrd="0" destOrd="0" presId="urn:microsoft.com/office/officeart/2008/layout/VerticalCurvedList"/>
    <dgm:cxn modelId="{309AB255-2D53-4070-BDF6-A90D35167DD4}" type="presParOf" srcId="{C365B4D0-3086-4D5D-8DE7-E53CBBD41553}" destId="{57AA08DC-0B09-4B92-A776-502C5C310B8D}" srcOrd="0" destOrd="0" presId="urn:microsoft.com/office/officeart/2008/layout/VerticalCurvedList"/>
    <dgm:cxn modelId="{A0923A59-771C-4AE7-9E2F-F32DBFC837DE}" type="presParOf" srcId="{C365B4D0-3086-4D5D-8DE7-E53CBBD41553}" destId="{2A9D444B-64A4-419E-8311-2DFE84B14DD4}" srcOrd="1" destOrd="0" presId="urn:microsoft.com/office/officeart/2008/layout/VerticalCurvedList"/>
    <dgm:cxn modelId="{F8447472-C243-4597-8AF7-1B71B245A14F}" type="presParOf" srcId="{C365B4D0-3086-4D5D-8DE7-E53CBBD41553}" destId="{A8A74C58-BB02-46ED-B5ED-B1FA7FB50C48}" srcOrd="2" destOrd="0" presId="urn:microsoft.com/office/officeart/2008/layout/VerticalCurvedList"/>
    <dgm:cxn modelId="{26FD894A-05CF-4A1F-BB34-41D3A55E9568}" type="presParOf" srcId="{C365B4D0-3086-4D5D-8DE7-E53CBBD41553}" destId="{688358F3-8A07-4B27-966E-B4E763DBEA01}" srcOrd="3" destOrd="0" presId="urn:microsoft.com/office/officeart/2008/layout/VerticalCurvedList"/>
    <dgm:cxn modelId="{6C820E2D-57BE-4924-BF14-8E500B87B40F}" type="presParOf" srcId="{18D8DBE0-604C-4407-BE26-944884DB0663}" destId="{B1BBC210-D30B-4E25-A562-B8A439870295}" srcOrd="1" destOrd="0" presId="urn:microsoft.com/office/officeart/2008/layout/VerticalCurvedList"/>
    <dgm:cxn modelId="{10053505-A234-465C-8BBD-D5BD1F352F9B}" type="presParOf" srcId="{18D8DBE0-604C-4407-BE26-944884DB0663}" destId="{8E7D5DAA-6BBA-40A4-8F9C-CE994048D133}" srcOrd="2" destOrd="0" presId="urn:microsoft.com/office/officeart/2008/layout/VerticalCurvedList"/>
    <dgm:cxn modelId="{83D69CA9-BE3C-48D9-89B6-C0290EB15815}" type="presParOf" srcId="{8E7D5DAA-6BBA-40A4-8F9C-CE994048D133}" destId="{0848B772-783B-44DF-8A45-E4F92120FD40}" srcOrd="0" destOrd="0" presId="urn:microsoft.com/office/officeart/2008/layout/VerticalCurvedList"/>
    <dgm:cxn modelId="{08818E60-0F3F-4F16-89D4-B6AB4565B839}" type="presParOf" srcId="{18D8DBE0-604C-4407-BE26-944884DB0663}" destId="{486830E8-A89E-4F44-9FD6-C50AC9468D8F}" srcOrd="3" destOrd="0" presId="urn:microsoft.com/office/officeart/2008/layout/VerticalCurvedList"/>
    <dgm:cxn modelId="{C3860BFA-A359-4C5E-8582-747371F14F57}" type="presParOf" srcId="{18D8DBE0-604C-4407-BE26-944884DB0663}" destId="{0A2AA436-9007-47DF-ABC9-84FA32D380D8}" srcOrd="4" destOrd="0" presId="urn:microsoft.com/office/officeart/2008/layout/VerticalCurvedList"/>
    <dgm:cxn modelId="{B06B34F5-FF18-4345-967E-2F6130439D12}" type="presParOf" srcId="{0A2AA436-9007-47DF-ABC9-84FA32D380D8}" destId="{87883F0D-F4B3-4DFA-9510-061A1368924E}" srcOrd="0" destOrd="0" presId="urn:microsoft.com/office/officeart/2008/layout/VerticalCurvedList"/>
    <dgm:cxn modelId="{0CF865E5-1A90-4D80-9197-76F51C09827A}" type="presParOf" srcId="{18D8DBE0-604C-4407-BE26-944884DB0663}" destId="{12947817-38CA-4CFF-AC50-53F85CF16493}" srcOrd="5" destOrd="0" presId="urn:microsoft.com/office/officeart/2008/layout/VerticalCurvedList"/>
    <dgm:cxn modelId="{D4C41F56-6CBB-4E0A-96B3-CED0EB353709}" type="presParOf" srcId="{18D8DBE0-604C-4407-BE26-944884DB0663}" destId="{BC4A609C-BCEA-4EC2-9FC1-BAF5187AAFBA}" srcOrd="6" destOrd="0" presId="urn:microsoft.com/office/officeart/2008/layout/VerticalCurvedList"/>
    <dgm:cxn modelId="{4ABC2CEA-1FF5-43CD-A224-6F096E517C49}" type="presParOf" srcId="{BC4A609C-BCEA-4EC2-9FC1-BAF5187AAFBA}" destId="{9CD966A3-C083-4A6B-851B-CF8087CAD57B}" srcOrd="0" destOrd="0" presId="urn:microsoft.com/office/officeart/2008/layout/VerticalCurvedList"/>
    <dgm:cxn modelId="{822D8764-47A7-4DC8-8501-803C32FD35CB}" type="presParOf" srcId="{18D8DBE0-604C-4407-BE26-944884DB0663}" destId="{0AC487A4-B25A-4301-989E-F38318E8091F}" srcOrd="7" destOrd="0" presId="urn:microsoft.com/office/officeart/2008/layout/VerticalCurvedList"/>
    <dgm:cxn modelId="{80AA4DB4-A4D2-4C7A-BBEE-BEF15AF7B5D4}" type="presParOf" srcId="{18D8DBE0-604C-4407-BE26-944884DB0663}" destId="{B34E20CF-43EB-4AB0-87BB-8A364CE44F13}" srcOrd="8" destOrd="0" presId="urn:microsoft.com/office/officeart/2008/layout/VerticalCurvedList"/>
    <dgm:cxn modelId="{8F82FD1C-2AFB-4F09-81A0-3925B963B879}" type="presParOf" srcId="{B34E20CF-43EB-4AB0-87BB-8A364CE44F13}" destId="{54D7E355-427D-4B89-81F7-9D3DFA9C2522}" srcOrd="0" destOrd="0" presId="urn:microsoft.com/office/officeart/2008/layout/VerticalCurvedList"/>
    <dgm:cxn modelId="{77DCB301-46EA-4790-A05A-7B3775B40634}" type="presParOf" srcId="{18D8DBE0-604C-4407-BE26-944884DB0663}" destId="{C7DA9949-077A-453C-8A5D-FBB988FC8A61}" srcOrd="9" destOrd="0" presId="urn:microsoft.com/office/officeart/2008/layout/VerticalCurvedList"/>
    <dgm:cxn modelId="{3714A6C3-2961-434B-8E5A-946A6069C47D}" type="presParOf" srcId="{18D8DBE0-604C-4407-BE26-944884DB0663}" destId="{9B23C74A-3E86-4341-A737-6C024A933C68}" srcOrd="10" destOrd="0" presId="urn:microsoft.com/office/officeart/2008/layout/VerticalCurvedList"/>
    <dgm:cxn modelId="{E9BBCBF1-2D6F-4CE1-B682-DF40EC9E2C91}" type="presParOf" srcId="{9B23C74A-3E86-4341-A737-6C024A933C68}" destId="{95B1FB79-BCA7-43C7-BAE6-71CC4282C0DB}"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C18370B-9E94-4FBD-B8A4-BCA73D679E55}" type="doc">
      <dgm:prSet loTypeId="urn:microsoft.com/office/officeart/2008/layout/VerticalCurvedList" loCatId="list" qsTypeId="urn:microsoft.com/office/officeart/2005/8/quickstyle/simple1" qsCatId="simple" csTypeId="urn:microsoft.com/office/officeart/2005/8/colors/accent2_5" csCatId="accent2" phldr="1"/>
      <dgm:spPr/>
      <dgm:t>
        <a:bodyPr/>
        <a:lstStyle/>
        <a:p>
          <a:endParaRPr lang="zh-CN" altLang="en-US"/>
        </a:p>
      </dgm:t>
    </dgm:pt>
    <dgm:pt modelId="{92706C3C-5D69-4F7E-A33F-4407AA4637F8}">
      <dgm:prSet phldrT="[文本]"/>
      <dgm:spPr/>
      <dgm:t>
        <a:bodyPr/>
        <a:lstStyle/>
        <a:p>
          <a:r>
            <a:rPr lang="zh-CN" altLang="en-US" dirty="0"/>
            <a:t>词图重估</a:t>
          </a:r>
        </a:p>
      </dgm:t>
    </dgm:pt>
    <dgm:pt modelId="{544A4B4D-62DC-49C8-9899-306543357C04}" type="parTrans" cxnId="{0F1BD92C-78BD-4615-8592-1B036B778582}">
      <dgm:prSet/>
      <dgm:spPr/>
      <dgm:t>
        <a:bodyPr/>
        <a:lstStyle/>
        <a:p>
          <a:endParaRPr lang="zh-CN" altLang="en-US"/>
        </a:p>
      </dgm:t>
    </dgm:pt>
    <dgm:pt modelId="{B6ACB5C4-4B8E-4CFD-8DC8-7AA7DD167476}" type="sibTrans" cxnId="{0F1BD92C-78BD-4615-8592-1B036B778582}">
      <dgm:prSet/>
      <dgm:spPr/>
      <dgm:t>
        <a:bodyPr/>
        <a:lstStyle/>
        <a:p>
          <a:endParaRPr lang="zh-CN" altLang="en-US"/>
        </a:p>
      </dgm:t>
    </dgm:pt>
    <dgm:pt modelId="{C6A91D9F-1BA5-45E4-9225-120C4A2BFB72}">
      <dgm:prSet phldrT="[文本]"/>
      <dgm:spPr/>
      <dgm:t>
        <a:bodyPr/>
        <a:lstStyle/>
        <a:p>
          <a:r>
            <a:rPr lang="zh-CN" altLang="en-US" dirty="0"/>
            <a:t>置信度</a:t>
          </a:r>
        </a:p>
      </dgm:t>
    </dgm:pt>
    <dgm:pt modelId="{C07EE14E-A3F5-4D80-A389-67A51800470F}" type="parTrans" cxnId="{10EAAAA6-5917-4F8E-AFAB-B2C5135350C4}">
      <dgm:prSet/>
      <dgm:spPr/>
      <dgm:t>
        <a:bodyPr/>
        <a:lstStyle/>
        <a:p>
          <a:endParaRPr lang="zh-CN" altLang="en-US"/>
        </a:p>
      </dgm:t>
    </dgm:pt>
    <dgm:pt modelId="{AD2C930E-A2C7-4F82-8814-24EBA7B07C16}" type="sibTrans" cxnId="{10EAAAA6-5917-4F8E-AFAB-B2C5135350C4}">
      <dgm:prSet/>
      <dgm:spPr/>
      <dgm:t>
        <a:bodyPr/>
        <a:lstStyle/>
        <a:p>
          <a:endParaRPr lang="zh-CN" altLang="en-US"/>
        </a:p>
      </dgm:t>
    </dgm:pt>
    <dgm:pt modelId="{D4219D68-620C-41C0-BB5C-7B48C5174F74}">
      <dgm:prSet phldrT="[文本]"/>
      <dgm:spPr/>
      <dgm:t>
        <a:bodyPr/>
        <a:lstStyle/>
        <a:p>
          <a:r>
            <a:rPr lang="zh-CN" altLang="en-US" dirty="0"/>
            <a:t>混淆网络生成</a:t>
          </a:r>
        </a:p>
      </dgm:t>
    </dgm:pt>
    <dgm:pt modelId="{49BC4080-7F49-4C76-B072-30ADDF0F4691}" type="parTrans" cxnId="{DE295381-809A-47F4-B58F-A3DE1E673A10}">
      <dgm:prSet/>
      <dgm:spPr/>
      <dgm:t>
        <a:bodyPr/>
        <a:lstStyle/>
        <a:p>
          <a:endParaRPr lang="zh-CN" altLang="en-US"/>
        </a:p>
      </dgm:t>
    </dgm:pt>
    <dgm:pt modelId="{70190F7E-F667-4F25-82DD-36A8A688E67F}" type="sibTrans" cxnId="{DE295381-809A-47F4-B58F-A3DE1E673A10}">
      <dgm:prSet/>
      <dgm:spPr/>
      <dgm:t>
        <a:bodyPr/>
        <a:lstStyle/>
        <a:p>
          <a:endParaRPr lang="zh-CN" altLang="en-US"/>
        </a:p>
      </dgm:t>
    </dgm:pt>
    <dgm:pt modelId="{25959A62-7613-4A8D-A68C-2DB6FB325EF8}">
      <dgm:prSet phldrT="[文本]"/>
      <dgm:spPr/>
      <dgm:t>
        <a:bodyPr/>
        <a:lstStyle/>
        <a:p>
          <a:r>
            <a:rPr lang="en-US" altLang="zh-CN" dirty="0"/>
            <a:t>etc.</a:t>
          </a:r>
          <a:endParaRPr lang="zh-CN" altLang="en-US" dirty="0"/>
        </a:p>
      </dgm:t>
    </dgm:pt>
    <dgm:pt modelId="{FEA8287A-F302-462B-9C35-861B922F4694}" type="parTrans" cxnId="{B35C2721-1FC8-40EC-B763-F0CFEBEC0548}">
      <dgm:prSet/>
      <dgm:spPr/>
      <dgm:t>
        <a:bodyPr/>
        <a:lstStyle/>
        <a:p>
          <a:endParaRPr lang="zh-CN" altLang="en-US"/>
        </a:p>
      </dgm:t>
    </dgm:pt>
    <dgm:pt modelId="{FC2CDFE8-DCDA-4456-9A0B-0AD191046330}" type="sibTrans" cxnId="{B35C2721-1FC8-40EC-B763-F0CFEBEC0548}">
      <dgm:prSet/>
      <dgm:spPr/>
      <dgm:t>
        <a:bodyPr/>
        <a:lstStyle/>
        <a:p>
          <a:endParaRPr lang="zh-CN" altLang="en-US"/>
        </a:p>
      </dgm:t>
    </dgm:pt>
    <dgm:pt modelId="{3650DF81-0A10-4EE8-B775-2A49FA840BAE}">
      <dgm:prSet phldrT="[文本]"/>
      <dgm:spPr/>
      <dgm:t>
        <a:bodyPr/>
        <a:lstStyle/>
        <a:p>
          <a:r>
            <a:rPr lang="zh-CN" altLang="en-US" dirty="0"/>
            <a:t>鉴别性训练</a:t>
          </a:r>
        </a:p>
      </dgm:t>
    </dgm:pt>
    <dgm:pt modelId="{495CD81E-5029-45F8-96E6-E05575120BAD}" type="parTrans" cxnId="{02C3ED46-AE18-4B17-8D04-8EAFA974AAB5}">
      <dgm:prSet/>
      <dgm:spPr/>
      <dgm:t>
        <a:bodyPr/>
        <a:lstStyle/>
        <a:p>
          <a:endParaRPr lang="zh-CN" altLang="en-US"/>
        </a:p>
      </dgm:t>
    </dgm:pt>
    <dgm:pt modelId="{C78754EC-6B6A-440F-B376-BC6687095BC9}" type="sibTrans" cxnId="{02C3ED46-AE18-4B17-8D04-8EAFA974AAB5}">
      <dgm:prSet/>
      <dgm:spPr/>
      <dgm:t>
        <a:bodyPr/>
        <a:lstStyle/>
        <a:p>
          <a:endParaRPr lang="zh-CN" altLang="en-US"/>
        </a:p>
      </dgm:t>
    </dgm:pt>
    <dgm:pt modelId="{280AB6CE-3728-4D15-BB4D-EC5088501015}" type="pres">
      <dgm:prSet presAssocID="{1C18370B-9E94-4FBD-B8A4-BCA73D679E55}" presName="Name0" presStyleCnt="0">
        <dgm:presLayoutVars>
          <dgm:chMax val="7"/>
          <dgm:chPref val="7"/>
          <dgm:dir/>
        </dgm:presLayoutVars>
      </dgm:prSet>
      <dgm:spPr/>
    </dgm:pt>
    <dgm:pt modelId="{18D8DBE0-604C-4407-BE26-944884DB0663}" type="pres">
      <dgm:prSet presAssocID="{1C18370B-9E94-4FBD-B8A4-BCA73D679E55}" presName="Name1" presStyleCnt="0"/>
      <dgm:spPr/>
    </dgm:pt>
    <dgm:pt modelId="{C365B4D0-3086-4D5D-8DE7-E53CBBD41553}" type="pres">
      <dgm:prSet presAssocID="{1C18370B-9E94-4FBD-B8A4-BCA73D679E55}" presName="cycle" presStyleCnt="0"/>
      <dgm:spPr/>
    </dgm:pt>
    <dgm:pt modelId="{57AA08DC-0B09-4B92-A776-502C5C310B8D}" type="pres">
      <dgm:prSet presAssocID="{1C18370B-9E94-4FBD-B8A4-BCA73D679E55}" presName="srcNode" presStyleLbl="node1" presStyleIdx="0" presStyleCnt="5"/>
      <dgm:spPr/>
    </dgm:pt>
    <dgm:pt modelId="{2A9D444B-64A4-419E-8311-2DFE84B14DD4}" type="pres">
      <dgm:prSet presAssocID="{1C18370B-9E94-4FBD-B8A4-BCA73D679E55}" presName="conn" presStyleLbl="parChTrans1D2" presStyleIdx="0" presStyleCnt="1"/>
      <dgm:spPr/>
    </dgm:pt>
    <dgm:pt modelId="{A8A74C58-BB02-46ED-B5ED-B1FA7FB50C48}" type="pres">
      <dgm:prSet presAssocID="{1C18370B-9E94-4FBD-B8A4-BCA73D679E55}" presName="extraNode" presStyleLbl="node1" presStyleIdx="0" presStyleCnt="5"/>
      <dgm:spPr/>
    </dgm:pt>
    <dgm:pt modelId="{688358F3-8A07-4B27-966E-B4E763DBEA01}" type="pres">
      <dgm:prSet presAssocID="{1C18370B-9E94-4FBD-B8A4-BCA73D679E55}" presName="dstNode" presStyleLbl="node1" presStyleIdx="0" presStyleCnt="5"/>
      <dgm:spPr/>
    </dgm:pt>
    <dgm:pt modelId="{B1BBC210-D30B-4E25-A562-B8A439870295}" type="pres">
      <dgm:prSet presAssocID="{92706C3C-5D69-4F7E-A33F-4407AA4637F8}" presName="text_1" presStyleLbl="node1" presStyleIdx="0" presStyleCnt="5">
        <dgm:presLayoutVars>
          <dgm:bulletEnabled val="1"/>
        </dgm:presLayoutVars>
      </dgm:prSet>
      <dgm:spPr/>
    </dgm:pt>
    <dgm:pt modelId="{8E7D5DAA-6BBA-40A4-8F9C-CE994048D133}" type="pres">
      <dgm:prSet presAssocID="{92706C3C-5D69-4F7E-A33F-4407AA4637F8}" presName="accent_1" presStyleCnt="0"/>
      <dgm:spPr/>
    </dgm:pt>
    <dgm:pt modelId="{0848B772-783B-44DF-8A45-E4F92120FD40}" type="pres">
      <dgm:prSet presAssocID="{92706C3C-5D69-4F7E-A33F-4407AA4637F8}" presName="accentRepeatNode" presStyleLbl="solidFgAcc1" presStyleIdx="0" presStyleCnt="5"/>
      <dgm:spPr/>
    </dgm:pt>
    <dgm:pt modelId="{486830E8-A89E-4F44-9FD6-C50AC9468D8F}" type="pres">
      <dgm:prSet presAssocID="{3650DF81-0A10-4EE8-B775-2A49FA840BAE}" presName="text_2" presStyleLbl="node1" presStyleIdx="1" presStyleCnt="5">
        <dgm:presLayoutVars>
          <dgm:bulletEnabled val="1"/>
        </dgm:presLayoutVars>
      </dgm:prSet>
      <dgm:spPr/>
    </dgm:pt>
    <dgm:pt modelId="{0A2AA436-9007-47DF-ABC9-84FA32D380D8}" type="pres">
      <dgm:prSet presAssocID="{3650DF81-0A10-4EE8-B775-2A49FA840BAE}" presName="accent_2" presStyleCnt="0"/>
      <dgm:spPr/>
    </dgm:pt>
    <dgm:pt modelId="{87883F0D-F4B3-4DFA-9510-061A1368924E}" type="pres">
      <dgm:prSet presAssocID="{3650DF81-0A10-4EE8-B775-2A49FA840BAE}" presName="accentRepeatNode" presStyleLbl="solidFgAcc1" presStyleIdx="1" presStyleCnt="5"/>
      <dgm:spPr/>
    </dgm:pt>
    <dgm:pt modelId="{12947817-38CA-4CFF-AC50-53F85CF16493}" type="pres">
      <dgm:prSet presAssocID="{C6A91D9F-1BA5-45E4-9225-120C4A2BFB72}" presName="text_3" presStyleLbl="node1" presStyleIdx="2" presStyleCnt="5">
        <dgm:presLayoutVars>
          <dgm:bulletEnabled val="1"/>
        </dgm:presLayoutVars>
      </dgm:prSet>
      <dgm:spPr/>
    </dgm:pt>
    <dgm:pt modelId="{BC4A609C-BCEA-4EC2-9FC1-BAF5187AAFBA}" type="pres">
      <dgm:prSet presAssocID="{C6A91D9F-1BA5-45E4-9225-120C4A2BFB72}" presName="accent_3" presStyleCnt="0"/>
      <dgm:spPr/>
    </dgm:pt>
    <dgm:pt modelId="{9CD966A3-C083-4A6B-851B-CF8087CAD57B}" type="pres">
      <dgm:prSet presAssocID="{C6A91D9F-1BA5-45E4-9225-120C4A2BFB72}" presName="accentRepeatNode" presStyleLbl="solidFgAcc1" presStyleIdx="2" presStyleCnt="5"/>
      <dgm:spPr/>
    </dgm:pt>
    <dgm:pt modelId="{0AC487A4-B25A-4301-989E-F38318E8091F}" type="pres">
      <dgm:prSet presAssocID="{D4219D68-620C-41C0-BB5C-7B48C5174F74}" presName="text_4" presStyleLbl="node1" presStyleIdx="3" presStyleCnt="5">
        <dgm:presLayoutVars>
          <dgm:bulletEnabled val="1"/>
        </dgm:presLayoutVars>
      </dgm:prSet>
      <dgm:spPr/>
    </dgm:pt>
    <dgm:pt modelId="{B34E20CF-43EB-4AB0-87BB-8A364CE44F13}" type="pres">
      <dgm:prSet presAssocID="{D4219D68-620C-41C0-BB5C-7B48C5174F74}" presName="accent_4" presStyleCnt="0"/>
      <dgm:spPr/>
    </dgm:pt>
    <dgm:pt modelId="{54D7E355-427D-4B89-81F7-9D3DFA9C2522}" type="pres">
      <dgm:prSet presAssocID="{D4219D68-620C-41C0-BB5C-7B48C5174F74}" presName="accentRepeatNode" presStyleLbl="solidFgAcc1" presStyleIdx="3" presStyleCnt="5"/>
      <dgm:spPr/>
    </dgm:pt>
    <dgm:pt modelId="{C7DA9949-077A-453C-8A5D-FBB988FC8A61}" type="pres">
      <dgm:prSet presAssocID="{25959A62-7613-4A8D-A68C-2DB6FB325EF8}" presName="text_5" presStyleLbl="node1" presStyleIdx="4" presStyleCnt="5">
        <dgm:presLayoutVars>
          <dgm:bulletEnabled val="1"/>
        </dgm:presLayoutVars>
      </dgm:prSet>
      <dgm:spPr/>
    </dgm:pt>
    <dgm:pt modelId="{9B23C74A-3E86-4341-A737-6C024A933C68}" type="pres">
      <dgm:prSet presAssocID="{25959A62-7613-4A8D-A68C-2DB6FB325EF8}" presName="accent_5" presStyleCnt="0"/>
      <dgm:spPr/>
    </dgm:pt>
    <dgm:pt modelId="{95B1FB79-BCA7-43C7-BAE6-71CC4282C0DB}" type="pres">
      <dgm:prSet presAssocID="{25959A62-7613-4A8D-A68C-2DB6FB325EF8}" presName="accentRepeatNode" presStyleLbl="solidFgAcc1" presStyleIdx="4" presStyleCnt="5"/>
      <dgm:spPr/>
    </dgm:pt>
  </dgm:ptLst>
  <dgm:cxnLst>
    <dgm:cxn modelId="{AA76E10F-7C46-45ED-B9A4-2D9C23D4A933}" type="presOf" srcId="{3650DF81-0A10-4EE8-B775-2A49FA840BAE}" destId="{486830E8-A89E-4F44-9FD6-C50AC9468D8F}" srcOrd="0" destOrd="0" presId="urn:microsoft.com/office/officeart/2008/layout/VerticalCurvedList"/>
    <dgm:cxn modelId="{B35C2721-1FC8-40EC-B763-F0CFEBEC0548}" srcId="{1C18370B-9E94-4FBD-B8A4-BCA73D679E55}" destId="{25959A62-7613-4A8D-A68C-2DB6FB325EF8}" srcOrd="4" destOrd="0" parTransId="{FEA8287A-F302-462B-9C35-861B922F4694}" sibTransId="{FC2CDFE8-DCDA-4456-9A0B-0AD191046330}"/>
    <dgm:cxn modelId="{0F1BD92C-78BD-4615-8592-1B036B778582}" srcId="{1C18370B-9E94-4FBD-B8A4-BCA73D679E55}" destId="{92706C3C-5D69-4F7E-A33F-4407AA4637F8}" srcOrd="0" destOrd="0" parTransId="{544A4B4D-62DC-49C8-9899-306543357C04}" sibTransId="{B6ACB5C4-4B8E-4CFD-8DC8-7AA7DD167476}"/>
    <dgm:cxn modelId="{4F26BB33-D309-41F4-82D7-26CDD7ABD967}" type="presOf" srcId="{25959A62-7613-4A8D-A68C-2DB6FB325EF8}" destId="{C7DA9949-077A-453C-8A5D-FBB988FC8A61}" srcOrd="0" destOrd="0" presId="urn:microsoft.com/office/officeart/2008/layout/VerticalCurvedList"/>
    <dgm:cxn modelId="{509BC85C-2557-48D1-AC2E-2A1BC5A12568}" type="presOf" srcId="{C6A91D9F-1BA5-45E4-9225-120C4A2BFB72}" destId="{12947817-38CA-4CFF-AC50-53F85CF16493}" srcOrd="0" destOrd="0" presId="urn:microsoft.com/office/officeart/2008/layout/VerticalCurvedList"/>
    <dgm:cxn modelId="{02C3ED46-AE18-4B17-8D04-8EAFA974AAB5}" srcId="{1C18370B-9E94-4FBD-B8A4-BCA73D679E55}" destId="{3650DF81-0A10-4EE8-B775-2A49FA840BAE}" srcOrd="1" destOrd="0" parTransId="{495CD81E-5029-45F8-96E6-E05575120BAD}" sibTransId="{C78754EC-6B6A-440F-B376-BC6687095BC9}"/>
    <dgm:cxn modelId="{DE295381-809A-47F4-B58F-A3DE1E673A10}" srcId="{1C18370B-9E94-4FBD-B8A4-BCA73D679E55}" destId="{D4219D68-620C-41C0-BB5C-7B48C5174F74}" srcOrd="3" destOrd="0" parTransId="{49BC4080-7F49-4C76-B072-30ADDF0F4691}" sibTransId="{70190F7E-F667-4F25-82DD-36A8A688E67F}"/>
    <dgm:cxn modelId="{412BBE8B-D5CD-4E8A-8168-27E66623F411}" type="presOf" srcId="{D4219D68-620C-41C0-BB5C-7B48C5174F74}" destId="{0AC487A4-B25A-4301-989E-F38318E8091F}" srcOrd="0" destOrd="0" presId="urn:microsoft.com/office/officeart/2008/layout/VerticalCurvedList"/>
    <dgm:cxn modelId="{10EAAAA6-5917-4F8E-AFAB-B2C5135350C4}" srcId="{1C18370B-9E94-4FBD-B8A4-BCA73D679E55}" destId="{C6A91D9F-1BA5-45E4-9225-120C4A2BFB72}" srcOrd="2" destOrd="0" parTransId="{C07EE14E-A3F5-4D80-A389-67A51800470F}" sibTransId="{AD2C930E-A2C7-4F82-8814-24EBA7B07C16}"/>
    <dgm:cxn modelId="{4C4322E4-3AA8-4041-A964-65F3BEC73C48}" type="presOf" srcId="{B6ACB5C4-4B8E-4CFD-8DC8-7AA7DD167476}" destId="{2A9D444B-64A4-419E-8311-2DFE84B14DD4}" srcOrd="0" destOrd="0" presId="urn:microsoft.com/office/officeart/2008/layout/VerticalCurvedList"/>
    <dgm:cxn modelId="{B4E43EE6-27F2-43E2-B846-1464143A0D3B}" type="presOf" srcId="{1C18370B-9E94-4FBD-B8A4-BCA73D679E55}" destId="{280AB6CE-3728-4D15-BB4D-EC5088501015}" srcOrd="0" destOrd="0" presId="urn:microsoft.com/office/officeart/2008/layout/VerticalCurvedList"/>
    <dgm:cxn modelId="{56E49AE8-8FEC-4048-A76E-7682C2FEC344}" type="presOf" srcId="{92706C3C-5D69-4F7E-A33F-4407AA4637F8}" destId="{B1BBC210-D30B-4E25-A562-B8A439870295}" srcOrd="0" destOrd="0" presId="urn:microsoft.com/office/officeart/2008/layout/VerticalCurvedList"/>
    <dgm:cxn modelId="{D26FEBD3-A43B-499F-8724-812F71C4AE4E}" type="presParOf" srcId="{280AB6CE-3728-4D15-BB4D-EC5088501015}" destId="{18D8DBE0-604C-4407-BE26-944884DB0663}" srcOrd="0" destOrd="0" presId="urn:microsoft.com/office/officeart/2008/layout/VerticalCurvedList"/>
    <dgm:cxn modelId="{6AB56F8E-1D73-4D2C-A628-C3E244CFBF77}" type="presParOf" srcId="{18D8DBE0-604C-4407-BE26-944884DB0663}" destId="{C365B4D0-3086-4D5D-8DE7-E53CBBD41553}" srcOrd="0" destOrd="0" presId="urn:microsoft.com/office/officeart/2008/layout/VerticalCurvedList"/>
    <dgm:cxn modelId="{309AB255-2D53-4070-BDF6-A90D35167DD4}" type="presParOf" srcId="{C365B4D0-3086-4D5D-8DE7-E53CBBD41553}" destId="{57AA08DC-0B09-4B92-A776-502C5C310B8D}" srcOrd="0" destOrd="0" presId="urn:microsoft.com/office/officeart/2008/layout/VerticalCurvedList"/>
    <dgm:cxn modelId="{A0923A59-771C-4AE7-9E2F-F32DBFC837DE}" type="presParOf" srcId="{C365B4D0-3086-4D5D-8DE7-E53CBBD41553}" destId="{2A9D444B-64A4-419E-8311-2DFE84B14DD4}" srcOrd="1" destOrd="0" presId="urn:microsoft.com/office/officeart/2008/layout/VerticalCurvedList"/>
    <dgm:cxn modelId="{F8447472-C243-4597-8AF7-1B71B245A14F}" type="presParOf" srcId="{C365B4D0-3086-4D5D-8DE7-E53CBBD41553}" destId="{A8A74C58-BB02-46ED-B5ED-B1FA7FB50C48}" srcOrd="2" destOrd="0" presId="urn:microsoft.com/office/officeart/2008/layout/VerticalCurvedList"/>
    <dgm:cxn modelId="{26FD894A-05CF-4A1F-BB34-41D3A55E9568}" type="presParOf" srcId="{C365B4D0-3086-4D5D-8DE7-E53CBBD41553}" destId="{688358F3-8A07-4B27-966E-B4E763DBEA01}" srcOrd="3" destOrd="0" presId="urn:microsoft.com/office/officeart/2008/layout/VerticalCurvedList"/>
    <dgm:cxn modelId="{6C820E2D-57BE-4924-BF14-8E500B87B40F}" type="presParOf" srcId="{18D8DBE0-604C-4407-BE26-944884DB0663}" destId="{B1BBC210-D30B-4E25-A562-B8A439870295}" srcOrd="1" destOrd="0" presId="urn:microsoft.com/office/officeart/2008/layout/VerticalCurvedList"/>
    <dgm:cxn modelId="{10053505-A234-465C-8BBD-D5BD1F352F9B}" type="presParOf" srcId="{18D8DBE0-604C-4407-BE26-944884DB0663}" destId="{8E7D5DAA-6BBA-40A4-8F9C-CE994048D133}" srcOrd="2" destOrd="0" presId="urn:microsoft.com/office/officeart/2008/layout/VerticalCurvedList"/>
    <dgm:cxn modelId="{83D69CA9-BE3C-48D9-89B6-C0290EB15815}" type="presParOf" srcId="{8E7D5DAA-6BBA-40A4-8F9C-CE994048D133}" destId="{0848B772-783B-44DF-8A45-E4F92120FD40}" srcOrd="0" destOrd="0" presId="urn:microsoft.com/office/officeart/2008/layout/VerticalCurvedList"/>
    <dgm:cxn modelId="{08818E60-0F3F-4F16-89D4-B6AB4565B839}" type="presParOf" srcId="{18D8DBE0-604C-4407-BE26-944884DB0663}" destId="{486830E8-A89E-4F44-9FD6-C50AC9468D8F}" srcOrd="3" destOrd="0" presId="urn:microsoft.com/office/officeart/2008/layout/VerticalCurvedList"/>
    <dgm:cxn modelId="{C3860BFA-A359-4C5E-8582-747371F14F57}" type="presParOf" srcId="{18D8DBE0-604C-4407-BE26-944884DB0663}" destId="{0A2AA436-9007-47DF-ABC9-84FA32D380D8}" srcOrd="4" destOrd="0" presId="urn:microsoft.com/office/officeart/2008/layout/VerticalCurvedList"/>
    <dgm:cxn modelId="{B06B34F5-FF18-4345-967E-2F6130439D12}" type="presParOf" srcId="{0A2AA436-9007-47DF-ABC9-84FA32D380D8}" destId="{87883F0D-F4B3-4DFA-9510-061A1368924E}" srcOrd="0" destOrd="0" presId="urn:microsoft.com/office/officeart/2008/layout/VerticalCurvedList"/>
    <dgm:cxn modelId="{0CF865E5-1A90-4D80-9197-76F51C09827A}" type="presParOf" srcId="{18D8DBE0-604C-4407-BE26-944884DB0663}" destId="{12947817-38CA-4CFF-AC50-53F85CF16493}" srcOrd="5" destOrd="0" presId="urn:microsoft.com/office/officeart/2008/layout/VerticalCurvedList"/>
    <dgm:cxn modelId="{D4C41F56-6CBB-4E0A-96B3-CED0EB353709}" type="presParOf" srcId="{18D8DBE0-604C-4407-BE26-944884DB0663}" destId="{BC4A609C-BCEA-4EC2-9FC1-BAF5187AAFBA}" srcOrd="6" destOrd="0" presId="urn:microsoft.com/office/officeart/2008/layout/VerticalCurvedList"/>
    <dgm:cxn modelId="{4ABC2CEA-1FF5-43CD-A224-6F096E517C49}" type="presParOf" srcId="{BC4A609C-BCEA-4EC2-9FC1-BAF5187AAFBA}" destId="{9CD966A3-C083-4A6B-851B-CF8087CAD57B}" srcOrd="0" destOrd="0" presId="urn:microsoft.com/office/officeart/2008/layout/VerticalCurvedList"/>
    <dgm:cxn modelId="{822D8764-47A7-4DC8-8501-803C32FD35CB}" type="presParOf" srcId="{18D8DBE0-604C-4407-BE26-944884DB0663}" destId="{0AC487A4-B25A-4301-989E-F38318E8091F}" srcOrd="7" destOrd="0" presId="urn:microsoft.com/office/officeart/2008/layout/VerticalCurvedList"/>
    <dgm:cxn modelId="{80AA4DB4-A4D2-4C7A-BBEE-BEF15AF7B5D4}" type="presParOf" srcId="{18D8DBE0-604C-4407-BE26-944884DB0663}" destId="{B34E20CF-43EB-4AB0-87BB-8A364CE44F13}" srcOrd="8" destOrd="0" presId="urn:microsoft.com/office/officeart/2008/layout/VerticalCurvedList"/>
    <dgm:cxn modelId="{8F82FD1C-2AFB-4F09-81A0-3925B963B879}" type="presParOf" srcId="{B34E20CF-43EB-4AB0-87BB-8A364CE44F13}" destId="{54D7E355-427D-4B89-81F7-9D3DFA9C2522}" srcOrd="0" destOrd="0" presId="urn:microsoft.com/office/officeart/2008/layout/VerticalCurvedList"/>
    <dgm:cxn modelId="{77DCB301-46EA-4790-A05A-7B3775B40634}" type="presParOf" srcId="{18D8DBE0-604C-4407-BE26-944884DB0663}" destId="{C7DA9949-077A-453C-8A5D-FBB988FC8A61}" srcOrd="9" destOrd="0" presId="urn:microsoft.com/office/officeart/2008/layout/VerticalCurvedList"/>
    <dgm:cxn modelId="{3714A6C3-2961-434B-8E5A-946A6069C47D}" type="presParOf" srcId="{18D8DBE0-604C-4407-BE26-944884DB0663}" destId="{9B23C74A-3E86-4341-A737-6C024A933C68}" srcOrd="10" destOrd="0" presId="urn:microsoft.com/office/officeart/2008/layout/VerticalCurvedList"/>
    <dgm:cxn modelId="{E9BBCBF1-2D6F-4CE1-B682-DF40EC9E2C91}" type="presParOf" srcId="{9B23C74A-3E86-4341-A737-6C024A933C68}" destId="{95B1FB79-BCA7-43C7-BAE6-71CC4282C0DB}"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8A14C4C-2364-4245-B685-042BBCEA3BC9}" type="doc">
      <dgm:prSet loTypeId="urn:microsoft.com/office/officeart/2005/8/layout/hProcess9" loCatId="process" qsTypeId="urn:microsoft.com/office/officeart/2005/8/quickstyle/simple1" qsCatId="simple" csTypeId="urn:microsoft.com/office/officeart/2005/8/colors/accent4_1" csCatId="accent4" phldr="1"/>
      <dgm:spPr/>
    </dgm:pt>
    <dgm:pt modelId="{E29BAE76-6A20-4885-B4CC-82F02130A8AB}">
      <dgm:prSet phldrT="[文本]" custT="1"/>
      <dgm:spPr>
        <a:xfrm>
          <a:off x="2893" y="820890"/>
          <a:ext cx="2692638" cy="1094521"/>
        </a:xfrm>
        <a:prstGeom prst="roundRect">
          <a:avLst/>
        </a:prstGeom>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gm:spPr>
      <dgm:t>
        <a:bodyPr/>
        <a:lstStyle/>
        <a:p>
          <a:pPr>
            <a:buNone/>
          </a:pPr>
          <a:r>
            <a:rPr lang="zh-CN" altLang="en-US" sz="2000" dirty="0">
              <a:solidFill>
                <a:srgbClr val="000000">
                  <a:hueOff val="0"/>
                  <a:satOff val="0"/>
                  <a:lumOff val="0"/>
                  <a:alphaOff val="0"/>
                </a:srgbClr>
              </a:solidFill>
              <a:latin typeface="Verdana"/>
              <a:ea typeface="宋体"/>
              <a:cs typeface="+mn-cs"/>
            </a:rPr>
            <a:t>更强的分类器</a:t>
          </a:r>
          <a:endParaRPr lang="en-US" altLang="zh-CN" sz="2000" dirty="0">
            <a:solidFill>
              <a:srgbClr val="000000">
                <a:hueOff val="0"/>
                <a:satOff val="0"/>
                <a:lumOff val="0"/>
                <a:alphaOff val="0"/>
              </a:srgbClr>
            </a:solidFill>
            <a:latin typeface="Verdana"/>
            <a:ea typeface="宋体"/>
            <a:cs typeface="+mn-cs"/>
          </a:endParaRPr>
        </a:p>
        <a:p>
          <a:pPr>
            <a:buNone/>
          </a:pPr>
          <a:r>
            <a:rPr lang="zh-CN" altLang="en-US" sz="2000" dirty="0">
              <a:solidFill>
                <a:srgbClr val="000000">
                  <a:hueOff val="0"/>
                  <a:satOff val="0"/>
                  <a:lumOff val="0"/>
                  <a:alphaOff val="0"/>
                </a:srgbClr>
              </a:solidFill>
              <a:latin typeface="Verdana"/>
              <a:ea typeface="宋体"/>
              <a:cs typeface="+mn-cs"/>
            </a:rPr>
            <a:t>和更多的数据</a:t>
          </a:r>
        </a:p>
      </dgm:t>
    </dgm:pt>
    <dgm:pt modelId="{366CD9CC-97D8-447A-ABA3-D64A74D5AA82}" type="parTrans" cxnId="{8D09EF92-1167-47BF-B719-759CAD8390A9}">
      <dgm:prSet/>
      <dgm:spPr/>
      <dgm:t>
        <a:bodyPr/>
        <a:lstStyle/>
        <a:p>
          <a:endParaRPr lang="zh-CN" altLang="en-US" sz="2000"/>
        </a:p>
      </dgm:t>
    </dgm:pt>
    <dgm:pt modelId="{794327F4-0868-43D3-8EAC-3A05013C460A}" type="sibTrans" cxnId="{8D09EF92-1167-47BF-B719-759CAD8390A9}">
      <dgm:prSet/>
      <dgm:spPr/>
      <dgm:t>
        <a:bodyPr/>
        <a:lstStyle/>
        <a:p>
          <a:endParaRPr lang="zh-CN" altLang="en-US" sz="2000"/>
        </a:p>
      </dgm:t>
    </dgm:pt>
    <dgm:pt modelId="{3185F216-A875-449C-9B14-7A7A5576557B}">
      <dgm:prSet phldrT="[文本]" custT="1"/>
      <dgm:spPr>
        <a:xfrm>
          <a:off x="3063755" y="820890"/>
          <a:ext cx="2692638" cy="1094521"/>
        </a:xfrm>
        <a:prstGeom prst="roundRect">
          <a:avLst/>
        </a:prstGeom>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gm:spPr>
      <dgm:t>
        <a:bodyPr/>
        <a:lstStyle/>
        <a:p>
          <a:pPr>
            <a:buNone/>
          </a:pPr>
          <a:r>
            <a:rPr lang="zh-CN" altLang="en-US" sz="2000" dirty="0">
              <a:solidFill>
                <a:srgbClr val="000000">
                  <a:hueOff val="0"/>
                  <a:satOff val="0"/>
                  <a:lumOff val="0"/>
                  <a:alphaOff val="0"/>
                </a:srgbClr>
              </a:solidFill>
              <a:latin typeface="Verdana"/>
              <a:ea typeface="宋体"/>
              <a:cs typeface="+mn-cs"/>
            </a:rPr>
            <a:t>更好的序列建模能力</a:t>
          </a:r>
        </a:p>
      </dgm:t>
    </dgm:pt>
    <dgm:pt modelId="{362E8E70-A255-4055-B112-633089F5C83B}" type="parTrans" cxnId="{21655779-816A-4B80-80FE-A0C896507372}">
      <dgm:prSet/>
      <dgm:spPr/>
      <dgm:t>
        <a:bodyPr/>
        <a:lstStyle/>
        <a:p>
          <a:endParaRPr lang="zh-CN" altLang="en-US" sz="2000"/>
        </a:p>
      </dgm:t>
    </dgm:pt>
    <dgm:pt modelId="{FCAA67E8-1556-4605-B8F7-F11DE4469EB6}" type="sibTrans" cxnId="{21655779-816A-4B80-80FE-A0C896507372}">
      <dgm:prSet/>
      <dgm:spPr/>
      <dgm:t>
        <a:bodyPr/>
        <a:lstStyle/>
        <a:p>
          <a:endParaRPr lang="zh-CN" altLang="en-US" sz="2000"/>
        </a:p>
      </dgm:t>
    </dgm:pt>
    <dgm:pt modelId="{20B209DC-E8A1-4C8F-9DF7-9618AE41D99E}">
      <dgm:prSet phldrT="[文本]" custT="1"/>
      <dgm:spPr>
        <a:xfrm>
          <a:off x="6124618" y="820890"/>
          <a:ext cx="2692638" cy="1094521"/>
        </a:xfrm>
        <a:prstGeom prst="roundRect">
          <a:avLst/>
        </a:prstGeom>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gm:spPr>
      <dgm:t>
        <a:bodyPr/>
        <a:lstStyle/>
        <a:p>
          <a:pPr>
            <a:buNone/>
          </a:pPr>
          <a:r>
            <a:rPr lang="zh-CN" altLang="en-US" sz="2000" dirty="0">
              <a:solidFill>
                <a:srgbClr val="000000">
                  <a:hueOff val="0"/>
                  <a:satOff val="0"/>
                  <a:lumOff val="0"/>
                  <a:alphaOff val="0"/>
                </a:srgbClr>
              </a:solidFill>
              <a:latin typeface="Verdana"/>
              <a:ea typeface="宋体"/>
              <a:cs typeface="+mn-cs"/>
            </a:rPr>
            <a:t>直接建模</a:t>
          </a:r>
          <a:endParaRPr lang="en-US" altLang="zh-CN" sz="2000" dirty="0">
            <a:solidFill>
              <a:srgbClr val="000000">
                <a:hueOff val="0"/>
                <a:satOff val="0"/>
                <a:lumOff val="0"/>
                <a:alphaOff val="0"/>
              </a:srgbClr>
            </a:solidFill>
            <a:latin typeface="Verdana"/>
            <a:ea typeface="宋体"/>
            <a:cs typeface="+mn-cs"/>
          </a:endParaRPr>
        </a:p>
        <a:p>
          <a:pPr>
            <a:buNone/>
          </a:pPr>
          <a:r>
            <a:rPr lang="zh-CN" altLang="en-US" sz="2000" dirty="0">
              <a:solidFill>
                <a:srgbClr val="000000">
                  <a:hueOff val="0"/>
                  <a:satOff val="0"/>
                  <a:lumOff val="0"/>
                  <a:alphaOff val="0"/>
                </a:srgbClr>
              </a:solidFill>
              <a:latin typeface="Verdana"/>
              <a:ea typeface="宋体"/>
              <a:cs typeface="+mn-cs"/>
            </a:rPr>
            <a:t>字形</a:t>
          </a:r>
          <a:r>
            <a:rPr lang="en-US" altLang="zh-CN" sz="2000" dirty="0">
              <a:solidFill>
                <a:srgbClr val="000000">
                  <a:hueOff val="0"/>
                  <a:satOff val="0"/>
                  <a:lumOff val="0"/>
                  <a:alphaOff val="0"/>
                </a:srgbClr>
              </a:solidFill>
              <a:latin typeface="Verdana"/>
              <a:ea typeface="宋体"/>
              <a:cs typeface="+mn-cs"/>
            </a:rPr>
            <a:t>/</a:t>
          </a:r>
          <a:r>
            <a:rPr lang="zh-CN" altLang="en-US" sz="2000" dirty="0">
              <a:solidFill>
                <a:srgbClr val="000000">
                  <a:hueOff val="0"/>
                  <a:satOff val="0"/>
                  <a:lumOff val="0"/>
                  <a:alphaOff val="0"/>
                </a:srgbClr>
              </a:solidFill>
              <a:latin typeface="Verdana"/>
              <a:ea typeface="宋体"/>
              <a:cs typeface="+mn-cs"/>
            </a:rPr>
            <a:t>词语</a:t>
          </a:r>
        </a:p>
      </dgm:t>
    </dgm:pt>
    <dgm:pt modelId="{6B130E05-353E-4813-ADAC-CE4E76178974}" type="parTrans" cxnId="{67449611-0CCF-4942-8E8F-4A380DE68B48}">
      <dgm:prSet/>
      <dgm:spPr/>
      <dgm:t>
        <a:bodyPr/>
        <a:lstStyle/>
        <a:p>
          <a:endParaRPr lang="zh-CN" altLang="en-US" sz="2000"/>
        </a:p>
      </dgm:t>
    </dgm:pt>
    <dgm:pt modelId="{F9C96EBB-D62D-46FD-8898-86246881DACE}" type="sibTrans" cxnId="{67449611-0CCF-4942-8E8F-4A380DE68B48}">
      <dgm:prSet/>
      <dgm:spPr/>
      <dgm:t>
        <a:bodyPr/>
        <a:lstStyle/>
        <a:p>
          <a:endParaRPr lang="zh-CN" altLang="en-US" sz="2000"/>
        </a:p>
      </dgm:t>
    </dgm:pt>
    <dgm:pt modelId="{DB30BD13-8078-4469-9AB4-8E84866C3EB1}" type="pres">
      <dgm:prSet presAssocID="{A8A14C4C-2364-4245-B685-042BBCEA3BC9}" presName="CompostProcess" presStyleCnt="0">
        <dgm:presLayoutVars>
          <dgm:dir/>
          <dgm:resizeHandles val="exact"/>
        </dgm:presLayoutVars>
      </dgm:prSet>
      <dgm:spPr/>
    </dgm:pt>
    <dgm:pt modelId="{6A772A90-332B-4236-B1D6-436428F7AB84}" type="pres">
      <dgm:prSet presAssocID="{A8A14C4C-2364-4245-B685-042BBCEA3BC9}" presName="arrow" presStyleLbl="bgShp" presStyleIdx="0" presStyleCnt="1"/>
      <dgm:spPr>
        <a:xfrm>
          <a:off x="661511" y="0"/>
          <a:ext cx="7497127" cy="2736303"/>
        </a:xfrm>
        <a:prstGeom prst="rightArrow">
          <a:avLst/>
        </a:prstGeom>
        <a:solidFill>
          <a:srgbClr val="000000">
            <a:tint val="40000"/>
            <a:hueOff val="0"/>
            <a:satOff val="0"/>
            <a:lumOff val="0"/>
            <a:alphaOff val="0"/>
          </a:srgbClr>
        </a:solidFill>
        <a:ln>
          <a:noFill/>
        </a:ln>
        <a:effectLst/>
      </dgm:spPr>
    </dgm:pt>
    <dgm:pt modelId="{B7C9B173-757F-4353-A0BE-E898675AD171}" type="pres">
      <dgm:prSet presAssocID="{A8A14C4C-2364-4245-B685-042BBCEA3BC9}" presName="linearProcess" presStyleCnt="0"/>
      <dgm:spPr/>
    </dgm:pt>
    <dgm:pt modelId="{0D7FD91D-0FB2-4C72-863D-AFA89FB1B975}" type="pres">
      <dgm:prSet presAssocID="{E29BAE76-6A20-4885-B4CC-82F02130A8AB}" presName="textNode" presStyleLbl="node1" presStyleIdx="0" presStyleCnt="3">
        <dgm:presLayoutVars>
          <dgm:bulletEnabled val="1"/>
        </dgm:presLayoutVars>
      </dgm:prSet>
      <dgm:spPr/>
    </dgm:pt>
    <dgm:pt modelId="{2E1D88C3-4530-4613-866C-6E4FBF10B503}" type="pres">
      <dgm:prSet presAssocID="{794327F4-0868-43D3-8EAC-3A05013C460A}" presName="sibTrans" presStyleCnt="0"/>
      <dgm:spPr/>
    </dgm:pt>
    <dgm:pt modelId="{C8618095-D335-4845-AEF4-591B25995CCE}" type="pres">
      <dgm:prSet presAssocID="{3185F216-A875-449C-9B14-7A7A5576557B}" presName="textNode" presStyleLbl="node1" presStyleIdx="1" presStyleCnt="3">
        <dgm:presLayoutVars>
          <dgm:bulletEnabled val="1"/>
        </dgm:presLayoutVars>
      </dgm:prSet>
      <dgm:spPr/>
    </dgm:pt>
    <dgm:pt modelId="{7298A1F3-C49D-4B24-B820-4616527A243C}" type="pres">
      <dgm:prSet presAssocID="{FCAA67E8-1556-4605-B8F7-F11DE4469EB6}" presName="sibTrans" presStyleCnt="0"/>
      <dgm:spPr/>
    </dgm:pt>
    <dgm:pt modelId="{5CE9C90F-761D-4018-9E7A-7DD746746BA5}" type="pres">
      <dgm:prSet presAssocID="{20B209DC-E8A1-4C8F-9DF7-9618AE41D99E}" presName="textNode" presStyleLbl="node1" presStyleIdx="2" presStyleCnt="3">
        <dgm:presLayoutVars>
          <dgm:bulletEnabled val="1"/>
        </dgm:presLayoutVars>
      </dgm:prSet>
      <dgm:spPr/>
    </dgm:pt>
  </dgm:ptLst>
  <dgm:cxnLst>
    <dgm:cxn modelId="{7F424703-E9C0-46DF-B2F9-B933EEB4AD30}" type="presOf" srcId="{A8A14C4C-2364-4245-B685-042BBCEA3BC9}" destId="{DB30BD13-8078-4469-9AB4-8E84866C3EB1}" srcOrd="0" destOrd="0" presId="urn:microsoft.com/office/officeart/2005/8/layout/hProcess9"/>
    <dgm:cxn modelId="{67449611-0CCF-4942-8E8F-4A380DE68B48}" srcId="{A8A14C4C-2364-4245-B685-042BBCEA3BC9}" destId="{20B209DC-E8A1-4C8F-9DF7-9618AE41D99E}" srcOrd="2" destOrd="0" parTransId="{6B130E05-353E-4813-ADAC-CE4E76178974}" sibTransId="{F9C96EBB-D62D-46FD-8898-86246881DACE}"/>
    <dgm:cxn modelId="{9733FF1A-B5A3-476F-9546-1D588FE674B5}" type="presOf" srcId="{E29BAE76-6A20-4885-B4CC-82F02130A8AB}" destId="{0D7FD91D-0FB2-4C72-863D-AFA89FB1B975}" srcOrd="0" destOrd="0" presId="urn:microsoft.com/office/officeart/2005/8/layout/hProcess9"/>
    <dgm:cxn modelId="{21655779-816A-4B80-80FE-A0C896507372}" srcId="{A8A14C4C-2364-4245-B685-042BBCEA3BC9}" destId="{3185F216-A875-449C-9B14-7A7A5576557B}" srcOrd="1" destOrd="0" parTransId="{362E8E70-A255-4055-B112-633089F5C83B}" sibTransId="{FCAA67E8-1556-4605-B8F7-F11DE4469EB6}"/>
    <dgm:cxn modelId="{3B274B8E-4326-44F1-BE37-995235492BC5}" type="presOf" srcId="{3185F216-A875-449C-9B14-7A7A5576557B}" destId="{C8618095-D335-4845-AEF4-591B25995CCE}" srcOrd="0" destOrd="0" presId="urn:microsoft.com/office/officeart/2005/8/layout/hProcess9"/>
    <dgm:cxn modelId="{8D09EF92-1167-47BF-B719-759CAD8390A9}" srcId="{A8A14C4C-2364-4245-B685-042BBCEA3BC9}" destId="{E29BAE76-6A20-4885-B4CC-82F02130A8AB}" srcOrd="0" destOrd="0" parTransId="{366CD9CC-97D8-447A-ABA3-D64A74D5AA82}" sibTransId="{794327F4-0868-43D3-8EAC-3A05013C460A}"/>
    <dgm:cxn modelId="{9179A3F8-D9EC-4733-829E-6CFA160693BA}" type="presOf" srcId="{20B209DC-E8A1-4C8F-9DF7-9618AE41D99E}" destId="{5CE9C90F-761D-4018-9E7A-7DD746746BA5}" srcOrd="0" destOrd="0" presId="urn:microsoft.com/office/officeart/2005/8/layout/hProcess9"/>
    <dgm:cxn modelId="{B936540B-CF0D-4DBD-8C9C-243CA04AAA72}" type="presParOf" srcId="{DB30BD13-8078-4469-9AB4-8E84866C3EB1}" destId="{6A772A90-332B-4236-B1D6-436428F7AB84}" srcOrd="0" destOrd="0" presId="urn:microsoft.com/office/officeart/2005/8/layout/hProcess9"/>
    <dgm:cxn modelId="{F922F277-67B3-4B34-B511-94E42D97293D}" type="presParOf" srcId="{DB30BD13-8078-4469-9AB4-8E84866C3EB1}" destId="{B7C9B173-757F-4353-A0BE-E898675AD171}" srcOrd="1" destOrd="0" presId="urn:microsoft.com/office/officeart/2005/8/layout/hProcess9"/>
    <dgm:cxn modelId="{6D3905AD-98A2-4FEC-A524-D29DCAA1A89F}" type="presParOf" srcId="{B7C9B173-757F-4353-A0BE-E898675AD171}" destId="{0D7FD91D-0FB2-4C72-863D-AFA89FB1B975}" srcOrd="0" destOrd="0" presId="urn:microsoft.com/office/officeart/2005/8/layout/hProcess9"/>
    <dgm:cxn modelId="{B9A31FDF-0DDD-4BCC-B4E9-6E146A171F7F}" type="presParOf" srcId="{B7C9B173-757F-4353-A0BE-E898675AD171}" destId="{2E1D88C3-4530-4613-866C-6E4FBF10B503}" srcOrd="1" destOrd="0" presId="urn:microsoft.com/office/officeart/2005/8/layout/hProcess9"/>
    <dgm:cxn modelId="{DB8A51A1-7B4A-43A6-A806-A57E8B912723}" type="presParOf" srcId="{B7C9B173-757F-4353-A0BE-E898675AD171}" destId="{C8618095-D335-4845-AEF4-591B25995CCE}" srcOrd="2" destOrd="0" presId="urn:microsoft.com/office/officeart/2005/8/layout/hProcess9"/>
    <dgm:cxn modelId="{5F9F1FC1-043E-4637-8104-FCCE5827D3FE}" type="presParOf" srcId="{B7C9B173-757F-4353-A0BE-E898675AD171}" destId="{7298A1F3-C49D-4B24-B820-4616527A243C}" srcOrd="3" destOrd="0" presId="urn:microsoft.com/office/officeart/2005/8/layout/hProcess9"/>
    <dgm:cxn modelId="{C54CD861-66F4-4DBD-BE0D-FE3BFADC64C8}" type="presParOf" srcId="{B7C9B173-757F-4353-A0BE-E898675AD171}" destId="{5CE9C90F-761D-4018-9E7A-7DD746746BA5}"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9D444B-64A4-419E-8311-2DFE84B14DD4}">
      <dsp:nvSpPr>
        <dsp:cNvPr id="0" name=""/>
        <dsp:cNvSpPr/>
      </dsp:nvSpPr>
      <dsp:spPr>
        <a:xfrm>
          <a:off x="-3703966" y="-569048"/>
          <a:ext cx="4415121" cy="4415121"/>
        </a:xfrm>
        <a:prstGeom prst="blockArc">
          <a:avLst>
            <a:gd name="adj1" fmla="val 18900000"/>
            <a:gd name="adj2" fmla="val 2700000"/>
            <a:gd name="adj3" fmla="val 489"/>
          </a:avLst>
        </a:prstGeom>
        <a:noFill/>
        <a:ln w="10795"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BBC210-D30B-4E25-A562-B8A439870295}">
      <dsp:nvSpPr>
        <dsp:cNvPr id="0" name=""/>
        <dsp:cNvSpPr/>
      </dsp:nvSpPr>
      <dsp:spPr>
        <a:xfrm>
          <a:off x="311816" y="204748"/>
          <a:ext cx="4141225" cy="409759"/>
        </a:xfrm>
        <a:prstGeom prst="rect">
          <a:avLst/>
        </a:prstGeom>
        <a:solidFill>
          <a:schemeClr val="accent2">
            <a:alpha val="9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5246" tIns="40640" rIns="40640" bIns="40640" numCol="1" spcCol="1270" anchor="ctr" anchorCtr="0">
          <a:noAutofit/>
        </a:bodyPr>
        <a:lstStyle/>
        <a:p>
          <a:pPr marL="0" lvl="0" indent="0" algn="l" defTabSz="711200">
            <a:lnSpc>
              <a:spcPct val="90000"/>
            </a:lnSpc>
            <a:spcBef>
              <a:spcPct val="0"/>
            </a:spcBef>
            <a:spcAft>
              <a:spcPct val="35000"/>
            </a:spcAft>
            <a:buNone/>
          </a:pPr>
          <a:r>
            <a:rPr lang="zh-CN" altLang="en-US" sz="1600" kern="1200" dirty="0"/>
            <a:t>词图重估</a:t>
          </a:r>
        </a:p>
      </dsp:txBody>
      <dsp:txXfrm>
        <a:off x="311816" y="204748"/>
        <a:ext cx="4141225" cy="409759"/>
      </dsp:txXfrm>
    </dsp:sp>
    <dsp:sp modelId="{0848B772-783B-44DF-8A45-E4F92120FD40}">
      <dsp:nvSpPr>
        <dsp:cNvPr id="0" name=""/>
        <dsp:cNvSpPr/>
      </dsp:nvSpPr>
      <dsp:spPr>
        <a:xfrm>
          <a:off x="55717" y="153528"/>
          <a:ext cx="512199" cy="512199"/>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6830E8-A89E-4F44-9FD6-C50AC9468D8F}">
      <dsp:nvSpPr>
        <dsp:cNvPr id="0" name=""/>
        <dsp:cNvSpPr/>
      </dsp:nvSpPr>
      <dsp:spPr>
        <a:xfrm>
          <a:off x="605438" y="819190"/>
          <a:ext cx="3847604" cy="409759"/>
        </a:xfrm>
        <a:prstGeom prst="rect">
          <a:avLst/>
        </a:prstGeom>
        <a:solidFill>
          <a:schemeClr val="accent2">
            <a:alpha val="90000"/>
            <a:hueOff val="0"/>
            <a:satOff val="0"/>
            <a:lumOff val="0"/>
            <a:alphaOff val="-1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5246" tIns="40640" rIns="40640" bIns="40640" numCol="1" spcCol="1270" anchor="ctr" anchorCtr="0">
          <a:noAutofit/>
        </a:bodyPr>
        <a:lstStyle/>
        <a:p>
          <a:pPr marL="0" lvl="0" indent="0" algn="l" defTabSz="711200">
            <a:lnSpc>
              <a:spcPct val="90000"/>
            </a:lnSpc>
            <a:spcBef>
              <a:spcPct val="0"/>
            </a:spcBef>
            <a:spcAft>
              <a:spcPct val="35000"/>
            </a:spcAft>
            <a:buNone/>
          </a:pPr>
          <a:r>
            <a:rPr lang="zh-CN" altLang="en-US" sz="1600" kern="1200" dirty="0"/>
            <a:t>鉴别性训练</a:t>
          </a:r>
        </a:p>
      </dsp:txBody>
      <dsp:txXfrm>
        <a:off x="605438" y="819190"/>
        <a:ext cx="3847604" cy="409759"/>
      </dsp:txXfrm>
    </dsp:sp>
    <dsp:sp modelId="{87883F0D-F4B3-4DFA-9510-061A1368924E}">
      <dsp:nvSpPr>
        <dsp:cNvPr id="0" name=""/>
        <dsp:cNvSpPr/>
      </dsp:nvSpPr>
      <dsp:spPr>
        <a:xfrm>
          <a:off x="349338" y="767970"/>
          <a:ext cx="512199" cy="512199"/>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10000"/>
            </a:schemeClr>
          </a:solidFill>
          <a:prstDash val="solid"/>
        </a:ln>
        <a:effectLst/>
      </dsp:spPr>
      <dsp:style>
        <a:lnRef idx="2">
          <a:scrgbClr r="0" g="0" b="0"/>
        </a:lnRef>
        <a:fillRef idx="1">
          <a:scrgbClr r="0" g="0" b="0"/>
        </a:fillRef>
        <a:effectRef idx="0">
          <a:scrgbClr r="0" g="0" b="0"/>
        </a:effectRef>
        <a:fontRef idx="minor"/>
      </dsp:style>
    </dsp:sp>
    <dsp:sp modelId="{12947817-38CA-4CFF-AC50-53F85CF16493}">
      <dsp:nvSpPr>
        <dsp:cNvPr id="0" name=""/>
        <dsp:cNvSpPr/>
      </dsp:nvSpPr>
      <dsp:spPr>
        <a:xfrm>
          <a:off x="695556" y="1433632"/>
          <a:ext cx="3757486" cy="409759"/>
        </a:xfrm>
        <a:prstGeom prst="rect">
          <a:avLst/>
        </a:prstGeom>
        <a:solidFill>
          <a:schemeClr val="accent2">
            <a:alpha val="90000"/>
            <a:hueOff val="0"/>
            <a:satOff val="0"/>
            <a:lumOff val="0"/>
            <a:alphaOff val="-2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5246" tIns="40640" rIns="40640" bIns="40640" numCol="1" spcCol="1270" anchor="ctr" anchorCtr="0">
          <a:noAutofit/>
        </a:bodyPr>
        <a:lstStyle/>
        <a:p>
          <a:pPr marL="0" lvl="0" indent="0" algn="l" defTabSz="711200">
            <a:lnSpc>
              <a:spcPct val="90000"/>
            </a:lnSpc>
            <a:spcBef>
              <a:spcPct val="0"/>
            </a:spcBef>
            <a:spcAft>
              <a:spcPct val="35000"/>
            </a:spcAft>
            <a:buNone/>
          </a:pPr>
          <a:r>
            <a:rPr lang="zh-CN" altLang="en-US" sz="1600" kern="1200" dirty="0"/>
            <a:t>置信度</a:t>
          </a:r>
        </a:p>
      </dsp:txBody>
      <dsp:txXfrm>
        <a:off x="695556" y="1433632"/>
        <a:ext cx="3757486" cy="409759"/>
      </dsp:txXfrm>
    </dsp:sp>
    <dsp:sp modelId="{9CD966A3-C083-4A6B-851B-CF8087CAD57B}">
      <dsp:nvSpPr>
        <dsp:cNvPr id="0" name=""/>
        <dsp:cNvSpPr/>
      </dsp:nvSpPr>
      <dsp:spPr>
        <a:xfrm>
          <a:off x="439457" y="1382412"/>
          <a:ext cx="512199" cy="512199"/>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sp>
    <dsp:sp modelId="{0AC487A4-B25A-4301-989E-F38318E8091F}">
      <dsp:nvSpPr>
        <dsp:cNvPr id="0" name=""/>
        <dsp:cNvSpPr/>
      </dsp:nvSpPr>
      <dsp:spPr>
        <a:xfrm>
          <a:off x="605438" y="2048075"/>
          <a:ext cx="3847604" cy="409759"/>
        </a:xfrm>
        <a:prstGeom prst="rect">
          <a:avLst/>
        </a:prstGeom>
        <a:solidFill>
          <a:schemeClr val="accent2">
            <a:alpha val="90000"/>
            <a:hueOff val="0"/>
            <a:satOff val="0"/>
            <a:lumOff val="0"/>
            <a:alphaOff val="-3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5246" tIns="40640" rIns="40640" bIns="40640" numCol="1" spcCol="1270" anchor="ctr" anchorCtr="0">
          <a:noAutofit/>
        </a:bodyPr>
        <a:lstStyle/>
        <a:p>
          <a:pPr marL="0" lvl="0" indent="0" algn="l" defTabSz="711200">
            <a:lnSpc>
              <a:spcPct val="90000"/>
            </a:lnSpc>
            <a:spcBef>
              <a:spcPct val="0"/>
            </a:spcBef>
            <a:spcAft>
              <a:spcPct val="35000"/>
            </a:spcAft>
            <a:buNone/>
          </a:pPr>
          <a:r>
            <a:rPr lang="zh-CN" altLang="en-US" sz="1600" kern="1200" dirty="0"/>
            <a:t>混淆网络生成</a:t>
          </a:r>
        </a:p>
      </dsp:txBody>
      <dsp:txXfrm>
        <a:off x="605438" y="2048075"/>
        <a:ext cx="3847604" cy="409759"/>
      </dsp:txXfrm>
    </dsp:sp>
    <dsp:sp modelId="{54D7E355-427D-4B89-81F7-9D3DFA9C2522}">
      <dsp:nvSpPr>
        <dsp:cNvPr id="0" name=""/>
        <dsp:cNvSpPr/>
      </dsp:nvSpPr>
      <dsp:spPr>
        <a:xfrm>
          <a:off x="349338" y="1996855"/>
          <a:ext cx="512199" cy="512199"/>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30000"/>
            </a:schemeClr>
          </a:solidFill>
          <a:prstDash val="solid"/>
        </a:ln>
        <a:effectLst/>
      </dsp:spPr>
      <dsp:style>
        <a:lnRef idx="2">
          <a:scrgbClr r="0" g="0" b="0"/>
        </a:lnRef>
        <a:fillRef idx="1">
          <a:scrgbClr r="0" g="0" b="0"/>
        </a:fillRef>
        <a:effectRef idx="0">
          <a:scrgbClr r="0" g="0" b="0"/>
        </a:effectRef>
        <a:fontRef idx="minor"/>
      </dsp:style>
    </dsp:sp>
    <dsp:sp modelId="{C7DA9949-077A-453C-8A5D-FBB988FC8A61}">
      <dsp:nvSpPr>
        <dsp:cNvPr id="0" name=""/>
        <dsp:cNvSpPr/>
      </dsp:nvSpPr>
      <dsp:spPr>
        <a:xfrm>
          <a:off x="311816" y="2662517"/>
          <a:ext cx="4141225" cy="409759"/>
        </a:xfrm>
        <a:prstGeom prst="rect">
          <a:avLst/>
        </a:prstGeom>
        <a:solidFill>
          <a:schemeClr val="accent2">
            <a:alpha val="90000"/>
            <a:hueOff val="0"/>
            <a:satOff val="0"/>
            <a:lumOff val="0"/>
            <a:alpha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5246" tIns="40640" rIns="40640" bIns="40640" numCol="1" spcCol="1270" anchor="ctr" anchorCtr="0">
          <a:noAutofit/>
        </a:bodyPr>
        <a:lstStyle/>
        <a:p>
          <a:pPr marL="0" lvl="0" indent="0" algn="l" defTabSz="711200">
            <a:lnSpc>
              <a:spcPct val="90000"/>
            </a:lnSpc>
            <a:spcBef>
              <a:spcPct val="0"/>
            </a:spcBef>
            <a:spcAft>
              <a:spcPct val="35000"/>
            </a:spcAft>
            <a:buNone/>
          </a:pPr>
          <a:r>
            <a:rPr lang="en-US" altLang="zh-CN" sz="1600" kern="1200" dirty="0"/>
            <a:t>etc.</a:t>
          </a:r>
          <a:endParaRPr lang="zh-CN" altLang="en-US" sz="1600" kern="1200" dirty="0"/>
        </a:p>
      </dsp:txBody>
      <dsp:txXfrm>
        <a:off x="311816" y="2662517"/>
        <a:ext cx="4141225" cy="409759"/>
      </dsp:txXfrm>
    </dsp:sp>
    <dsp:sp modelId="{95B1FB79-BCA7-43C7-BAE6-71CC4282C0DB}">
      <dsp:nvSpPr>
        <dsp:cNvPr id="0" name=""/>
        <dsp:cNvSpPr/>
      </dsp:nvSpPr>
      <dsp:spPr>
        <a:xfrm>
          <a:off x="55717" y="2611297"/>
          <a:ext cx="512199" cy="512199"/>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BE0284-16D1-487E-B3B8-115D5C39C0C2}">
      <dsp:nvSpPr>
        <dsp:cNvPr id="0" name=""/>
        <dsp:cNvSpPr/>
      </dsp:nvSpPr>
      <dsp:spPr>
        <a:xfrm>
          <a:off x="-2228768" y="-346582"/>
          <a:ext cx="2676787" cy="2676787"/>
        </a:xfrm>
        <a:prstGeom prst="blockArc">
          <a:avLst>
            <a:gd name="adj1" fmla="val 18900000"/>
            <a:gd name="adj2" fmla="val 2700000"/>
            <a:gd name="adj3" fmla="val 807"/>
          </a:avLst>
        </a:prstGeom>
        <a:noFill/>
        <a:ln w="10795"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441C7CB-10E2-43E5-96DD-1110DDCCBFF1}">
      <dsp:nvSpPr>
        <dsp:cNvPr id="0" name=""/>
        <dsp:cNvSpPr/>
      </dsp:nvSpPr>
      <dsp:spPr>
        <a:xfrm>
          <a:off x="364639" y="283380"/>
          <a:ext cx="4234215" cy="566681"/>
        </a:xfrm>
        <a:prstGeom prst="rect">
          <a:avLst/>
        </a:prstGeom>
        <a:solidFill>
          <a:schemeClr val="accent2">
            <a:alpha val="90000"/>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449803" tIns="35560" rIns="35560" bIns="35560" numCol="1" spcCol="1270" anchor="ctr" anchorCtr="0">
          <a:noAutofit/>
        </a:bodyPr>
        <a:lstStyle/>
        <a:p>
          <a:pPr marL="0" lvl="0" indent="0" algn="l" defTabSz="622300">
            <a:lnSpc>
              <a:spcPct val="90000"/>
            </a:lnSpc>
            <a:spcBef>
              <a:spcPct val="0"/>
            </a:spcBef>
            <a:spcAft>
              <a:spcPct val="35000"/>
            </a:spcAft>
            <a:buNone/>
          </a:pPr>
          <a:r>
            <a:rPr lang="zh-CN" altLang="en-US" sz="1400" b="1" kern="1200" dirty="0"/>
            <a:t>工作一：</a:t>
          </a:r>
          <a:r>
            <a:rPr lang="zh-CN" altLang="en-US" sz="1400" b="1" i="0" kern="1200" dirty="0"/>
            <a:t>面向大规模图搜索的并行维特比算法</a:t>
          </a:r>
          <a:endParaRPr lang="zh-CN" altLang="en-US" sz="1400" b="1" kern="1200" dirty="0"/>
        </a:p>
      </dsp:txBody>
      <dsp:txXfrm>
        <a:off x="364639" y="283380"/>
        <a:ext cx="4234215" cy="566681"/>
      </dsp:txXfrm>
    </dsp:sp>
    <dsp:sp modelId="{F04B575D-2478-4E49-B709-391BE4F92FB3}">
      <dsp:nvSpPr>
        <dsp:cNvPr id="0" name=""/>
        <dsp:cNvSpPr/>
      </dsp:nvSpPr>
      <dsp:spPr>
        <a:xfrm>
          <a:off x="10463" y="212545"/>
          <a:ext cx="708351" cy="708351"/>
        </a:xfrm>
        <a:prstGeom prst="ellipse">
          <a:avLst/>
        </a:prstGeom>
        <a:solidFill>
          <a:schemeClr val="lt1">
            <a:hueOff val="0"/>
            <a:satOff val="0"/>
            <a:lumOff val="0"/>
            <a:alphaOff val="0"/>
          </a:schemeClr>
        </a:solidFill>
        <a:ln w="9525" cap="flat" cmpd="sng" algn="ctr">
          <a:solidFill>
            <a:schemeClr val="accent2">
              <a:alpha val="9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sp>
    <dsp:sp modelId="{FA8B0903-F2C1-4B86-82CD-90EFEA142909}">
      <dsp:nvSpPr>
        <dsp:cNvPr id="0" name=""/>
        <dsp:cNvSpPr/>
      </dsp:nvSpPr>
      <dsp:spPr>
        <a:xfrm>
          <a:off x="364639" y="1133560"/>
          <a:ext cx="4234215" cy="566681"/>
        </a:xfrm>
        <a:prstGeom prst="rect">
          <a:avLst/>
        </a:prstGeom>
        <a:solidFill>
          <a:schemeClr val="accent2">
            <a:alpha val="90000"/>
            <a:hueOff val="0"/>
            <a:satOff val="0"/>
            <a:lumOff val="0"/>
            <a:alphaOff val="-4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449803" tIns="35560" rIns="35560" bIns="35560" numCol="1" spcCol="1270" anchor="ctr" anchorCtr="0">
          <a:noAutofit/>
        </a:bodyPr>
        <a:lstStyle/>
        <a:p>
          <a:pPr marL="0" lvl="0" indent="0" algn="l" defTabSz="622300">
            <a:lnSpc>
              <a:spcPct val="90000"/>
            </a:lnSpc>
            <a:spcBef>
              <a:spcPct val="0"/>
            </a:spcBef>
            <a:spcAft>
              <a:spcPct val="35000"/>
            </a:spcAft>
            <a:buNone/>
          </a:pPr>
          <a:r>
            <a:rPr lang="zh-CN" altLang="en-US" sz="1400" b="1" kern="1200" dirty="0"/>
            <a:t>工作二：</a:t>
          </a:r>
          <a:r>
            <a:rPr lang="zh-CN" altLang="en-US" sz="1400" b="1" i="0" kern="1200" dirty="0"/>
            <a:t>基于标签同步解码的搜索空间优化</a:t>
          </a:r>
          <a:endParaRPr lang="zh-CN" altLang="en-US" sz="1400" b="1" kern="1200" dirty="0"/>
        </a:p>
      </dsp:txBody>
      <dsp:txXfrm>
        <a:off x="364639" y="1133560"/>
        <a:ext cx="4234215" cy="566681"/>
      </dsp:txXfrm>
    </dsp:sp>
    <dsp:sp modelId="{F828DF8E-1196-4EB6-AC63-45D2347E40B6}">
      <dsp:nvSpPr>
        <dsp:cNvPr id="0" name=""/>
        <dsp:cNvSpPr/>
      </dsp:nvSpPr>
      <dsp:spPr>
        <a:xfrm>
          <a:off x="10463" y="1062725"/>
          <a:ext cx="708351" cy="708351"/>
        </a:xfrm>
        <a:prstGeom prst="ellipse">
          <a:avLst/>
        </a:prstGeom>
        <a:solidFill>
          <a:schemeClr val="lt1">
            <a:hueOff val="0"/>
            <a:satOff val="0"/>
            <a:lumOff val="0"/>
            <a:alphaOff val="0"/>
          </a:schemeClr>
        </a:solidFill>
        <a:ln w="9525" cap="flat" cmpd="sng" algn="ctr">
          <a:solidFill>
            <a:schemeClr val="accent2">
              <a:alpha val="90000"/>
              <a:hueOff val="0"/>
              <a:satOff val="0"/>
              <a:lumOff val="0"/>
              <a:alphaOff val="-40000"/>
            </a:schemeClr>
          </a:solidFill>
          <a:prstDash val="solid"/>
        </a:ln>
        <a:effectLst/>
      </dsp:spPr>
      <dsp:style>
        <a:lnRef idx="1">
          <a:scrgbClr r="0" g="0" b="0"/>
        </a:lnRef>
        <a:fillRef idx="1">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BE0284-16D1-487E-B3B8-115D5C39C0C2}">
      <dsp:nvSpPr>
        <dsp:cNvPr id="0" name=""/>
        <dsp:cNvSpPr/>
      </dsp:nvSpPr>
      <dsp:spPr>
        <a:xfrm>
          <a:off x="-2228768" y="-346582"/>
          <a:ext cx="2676787" cy="2676787"/>
        </a:xfrm>
        <a:prstGeom prst="blockArc">
          <a:avLst>
            <a:gd name="adj1" fmla="val 18900000"/>
            <a:gd name="adj2" fmla="val 2700000"/>
            <a:gd name="adj3" fmla="val 807"/>
          </a:avLst>
        </a:prstGeom>
        <a:noFill/>
        <a:ln w="10795"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441C7CB-10E2-43E5-96DD-1110DDCCBFF1}">
      <dsp:nvSpPr>
        <dsp:cNvPr id="0" name=""/>
        <dsp:cNvSpPr/>
      </dsp:nvSpPr>
      <dsp:spPr>
        <a:xfrm>
          <a:off x="364639" y="283380"/>
          <a:ext cx="4234215" cy="566681"/>
        </a:xfrm>
        <a:prstGeom prst="rect">
          <a:avLst/>
        </a:prstGeom>
        <a:solidFill>
          <a:schemeClr val="accent2">
            <a:alpha val="90000"/>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449803" tIns="35560" rIns="35560" bIns="35560" numCol="1" spcCol="1270" anchor="ctr" anchorCtr="0">
          <a:noAutofit/>
        </a:bodyPr>
        <a:lstStyle/>
        <a:p>
          <a:pPr marL="0" lvl="0" indent="0" algn="l" defTabSz="622300">
            <a:lnSpc>
              <a:spcPct val="90000"/>
            </a:lnSpc>
            <a:spcBef>
              <a:spcPct val="0"/>
            </a:spcBef>
            <a:spcAft>
              <a:spcPct val="35000"/>
            </a:spcAft>
            <a:buNone/>
          </a:pPr>
          <a:r>
            <a:rPr lang="zh-CN" altLang="en-US" sz="1400" b="1" kern="1200" dirty="0"/>
            <a:t>工作一：</a:t>
          </a:r>
          <a:r>
            <a:rPr lang="zh-CN" altLang="en-US" sz="1400" b="1" i="0" kern="1200" dirty="0"/>
            <a:t>面向大规模图搜索的并行维特比算法</a:t>
          </a:r>
          <a:endParaRPr lang="zh-CN" altLang="en-US" sz="1400" b="1" kern="1200" dirty="0"/>
        </a:p>
      </dsp:txBody>
      <dsp:txXfrm>
        <a:off x="364639" y="283380"/>
        <a:ext cx="4234215" cy="566681"/>
      </dsp:txXfrm>
    </dsp:sp>
    <dsp:sp modelId="{F04B575D-2478-4E49-B709-391BE4F92FB3}">
      <dsp:nvSpPr>
        <dsp:cNvPr id="0" name=""/>
        <dsp:cNvSpPr/>
      </dsp:nvSpPr>
      <dsp:spPr>
        <a:xfrm>
          <a:off x="10463" y="212545"/>
          <a:ext cx="708351" cy="708351"/>
        </a:xfrm>
        <a:prstGeom prst="ellipse">
          <a:avLst/>
        </a:prstGeom>
        <a:solidFill>
          <a:schemeClr val="lt1">
            <a:hueOff val="0"/>
            <a:satOff val="0"/>
            <a:lumOff val="0"/>
            <a:alphaOff val="0"/>
          </a:schemeClr>
        </a:solidFill>
        <a:ln w="9525" cap="flat" cmpd="sng" algn="ctr">
          <a:solidFill>
            <a:schemeClr val="accent2">
              <a:alpha val="9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sp>
    <dsp:sp modelId="{FA8B0903-F2C1-4B86-82CD-90EFEA142909}">
      <dsp:nvSpPr>
        <dsp:cNvPr id="0" name=""/>
        <dsp:cNvSpPr/>
      </dsp:nvSpPr>
      <dsp:spPr>
        <a:xfrm>
          <a:off x="364639" y="1133560"/>
          <a:ext cx="4234215" cy="566681"/>
        </a:xfrm>
        <a:prstGeom prst="rect">
          <a:avLst/>
        </a:prstGeom>
        <a:solidFill>
          <a:schemeClr val="accent2">
            <a:alpha val="90000"/>
            <a:hueOff val="0"/>
            <a:satOff val="0"/>
            <a:lumOff val="0"/>
            <a:alphaOff val="-4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449803" tIns="35560" rIns="35560" bIns="35560" numCol="1" spcCol="1270" anchor="ctr" anchorCtr="0">
          <a:noAutofit/>
        </a:bodyPr>
        <a:lstStyle/>
        <a:p>
          <a:pPr marL="0" lvl="0" indent="0" algn="l" defTabSz="622300">
            <a:lnSpc>
              <a:spcPct val="90000"/>
            </a:lnSpc>
            <a:spcBef>
              <a:spcPct val="0"/>
            </a:spcBef>
            <a:spcAft>
              <a:spcPct val="35000"/>
            </a:spcAft>
            <a:buNone/>
          </a:pPr>
          <a:r>
            <a:rPr lang="zh-CN" altLang="en-US" sz="1400" b="1" kern="1200" dirty="0"/>
            <a:t>工作二：</a:t>
          </a:r>
          <a:r>
            <a:rPr lang="zh-CN" altLang="en-US" sz="1400" b="1" i="0" kern="1200" dirty="0"/>
            <a:t>基于标签同步解码的搜索空间优化</a:t>
          </a:r>
          <a:endParaRPr lang="zh-CN" altLang="en-US" sz="1400" b="1" kern="1200" dirty="0"/>
        </a:p>
      </dsp:txBody>
      <dsp:txXfrm>
        <a:off x="364639" y="1133560"/>
        <a:ext cx="4234215" cy="566681"/>
      </dsp:txXfrm>
    </dsp:sp>
    <dsp:sp modelId="{F828DF8E-1196-4EB6-AC63-45D2347E40B6}">
      <dsp:nvSpPr>
        <dsp:cNvPr id="0" name=""/>
        <dsp:cNvSpPr/>
      </dsp:nvSpPr>
      <dsp:spPr>
        <a:xfrm>
          <a:off x="10463" y="1062725"/>
          <a:ext cx="708351" cy="708351"/>
        </a:xfrm>
        <a:prstGeom prst="ellipse">
          <a:avLst/>
        </a:prstGeom>
        <a:solidFill>
          <a:schemeClr val="lt1">
            <a:hueOff val="0"/>
            <a:satOff val="0"/>
            <a:lumOff val="0"/>
            <a:alphaOff val="0"/>
          </a:schemeClr>
        </a:solidFill>
        <a:ln w="9525" cap="flat" cmpd="sng" algn="ctr">
          <a:solidFill>
            <a:schemeClr val="accent2">
              <a:alpha val="90000"/>
              <a:hueOff val="0"/>
              <a:satOff val="0"/>
              <a:lumOff val="0"/>
              <a:alphaOff val="-40000"/>
            </a:schemeClr>
          </a:solidFill>
          <a:prstDash val="solid"/>
        </a:ln>
        <a:effectLst/>
      </dsp:spPr>
      <dsp:style>
        <a:lnRef idx="1">
          <a:scrgbClr r="0" g="0" b="0"/>
        </a:lnRef>
        <a:fillRef idx="1">
          <a:scrgbClr r="0" g="0" b="0"/>
        </a:fillRef>
        <a:effectRef idx="2">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9D444B-64A4-419E-8311-2DFE84B14DD4}">
      <dsp:nvSpPr>
        <dsp:cNvPr id="0" name=""/>
        <dsp:cNvSpPr/>
      </dsp:nvSpPr>
      <dsp:spPr>
        <a:xfrm>
          <a:off x="-2487547" y="-384120"/>
          <a:ext cx="2970103" cy="2970103"/>
        </a:xfrm>
        <a:prstGeom prst="blockArc">
          <a:avLst>
            <a:gd name="adj1" fmla="val 18900000"/>
            <a:gd name="adj2" fmla="val 2700000"/>
            <a:gd name="adj3" fmla="val 727"/>
          </a:avLst>
        </a:prstGeom>
        <a:noFill/>
        <a:ln w="10795"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BBC210-D30B-4E25-A562-B8A439870295}">
      <dsp:nvSpPr>
        <dsp:cNvPr id="0" name=""/>
        <dsp:cNvSpPr/>
      </dsp:nvSpPr>
      <dsp:spPr>
        <a:xfrm>
          <a:off x="212465" y="137572"/>
          <a:ext cx="3145215" cy="275320"/>
        </a:xfrm>
        <a:prstGeom prst="rect">
          <a:avLst/>
        </a:prstGeom>
        <a:solidFill>
          <a:schemeClr val="accent2">
            <a:alpha val="9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zh-CN" altLang="en-US" sz="1000" kern="1200" dirty="0"/>
            <a:t>词图重估</a:t>
          </a:r>
        </a:p>
      </dsp:txBody>
      <dsp:txXfrm>
        <a:off x="212465" y="137572"/>
        <a:ext cx="3145215" cy="275320"/>
      </dsp:txXfrm>
    </dsp:sp>
    <dsp:sp modelId="{0848B772-783B-44DF-8A45-E4F92120FD40}">
      <dsp:nvSpPr>
        <dsp:cNvPr id="0" name=""/>
        <dsp:cNvSpPr/>
      </dsp:nvSpPr>
      <dsp:spPr>
        <a:xfrm>
          <a:off x="40389" y="103157"/>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6830E8-A89E-4F44-9FD6-C50AC9468D8F}">
      <dsp:nvSpPr>
        <dsp:cNvPr id="0" name=""/>
        <dsp:cNvSpPr/>
      </dsp:nvSpPr>
      <dsp:spPr>
        <a:xfrm>
          <a:off x="409752" y="550421"/>
          <a:ext cx="2947928" cy="275320"/>
        </a:xfrm>
        <a:prstGeom prst="rect">
          <a:avLst/>
        </a:prstGeom>
        <a:solidFill>
          <a:schemeClr val="accent2">
            <a:alpha val="90000"/>
            <a:hueOff val="0"/>
            <a:satOff val="0"/>
            <a:lumOff val="0"/>
            <a:alphaOff val="-1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zh-CN" altLang="en-US" sz="1000" kern="1200" dirty="0"/>
            <a:t>鉴别性训练</a:t>
          </a:r>
        </a:p>
      </dsp:txBody>
      <dsp:txXfrm>
        <a:off x="409752" y="550421"/>
        <a:ext cx="2947928" cy="275320"/>
      </dsp:txXfrm>
    </dsp:sp>
    <dsp:sp modelId="{87883F0D-F4B3-4DFA-9510-061A1368924E}">
      <dsp:nvSpPr>
        <dsp:cNvPr id="0" name=""/>
        <dsp:cNvSpPr/>
      </dsp:nvSpPr>
      <dsp:spPr>
        <a:xfrm>
          <a:off x="237676" y="516006"/>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10000"/>
            </a:schemeClr>
          </a:solidFill>
          <a:prstDash val="solid"/>
        </a:ln>
        <a:effectLst/>
      </dsp:spPr>
      <dsp:style>
        <a:lnRef idx="2">
          <a:scrgbClr r="0" g="0" b="0"/>
        </a:lnRef>
        <a:fillRef idx="1">
          <a:scrgbClr r="0" g="0" b="0"/>
        </a:fillRef>
        <a:effectRef idx="0">
          <a:scrgbClr r="0" g="0" b="0"/>
        </a:effectRef>
        <a:fontRef idx="minor"/>
      </dsp:style>
    </dsp:sp>
    <dsp:sp modelId="{12947817-38CA-4CFF-AC50-53F85CF16493}">
      <dsp:nvSpPr>
        <dsp:cNvPr id="0" name=""/>
        <dsp:cNvSpPr/>
      </dsp:nvSpPr>
      <dsp:spPr>
        <a:xfrm>
          <a:off x="470303" y="963271"/>
          <a:ext cx="2887377" cy="275320"/>
        </a:xfrm>
        <a:prstGeom prst="rect">
          <a:avLst/>
        </a:prstGeom>
        <a:solidFill>
          <a:schemeClr val="accent2">
            <a:alpha val="90000"/>
            <a:hueOff val="0"/>
            <a:satOff val="0"/>
            <a:lumOff val="0"/>
            <a:alphaOff val="-2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zh-CN" altLang="en-US" sz="1000" kern="1200" dirty="0"/>
            <a:t>置信度</a:t>
          </a:r>
        </a:p>
      </dsp:txBody>
      <dsp:txXfrm>
        <a:off x="470303" y="963271"/>
        <a:ext cx="2887377" cy="275320"/>
      </dsp:txXfrm>
    </dsp:sp>
    <dsp:sp modelId="{9CD966A3-C083-4A6B-851B-CF8087CAD57B}">
      <dsp:nvSpPr>
        <dsp:cNvPr id="0" name=""/>
        <dsp:cNvSpPr/>
      </dsp:nvSpPr>
      <dsp:spPr>
        <a:xfrm>
          <a:off x="298228" y="928855"/>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sp>
    <dsp:sp modelId="{0AC487A4-B25A-4301-989E-F38318E8091F}">
      <dsp:nvSpPr>
        <dsp:cNvPr id="0" name=""/>
        <dsp:cNvSpPr/>
      </dsp:nvSpPr>
      <dsp:spPr>
        <a:xfrm>
          <a:off x="409752" y="1376120"/>
          <a:ext cx="2947928" cy="275320"/>
        </a:xfrm>
        <a:prstGeom prst="rect">
          <a:avLst/>
        </a:prstGeom>
        <a:solidFill>
          <a:schemeClr val="accent2">
            <a:alpha val="90000"/>
            <a:hueOff val="0"/>
            <a:satOff val="0"/>
            <a:lumOff val="0"/>
            <a:alphaOff val="-3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zh-CN" altLang="en-US" sz="1000" kern="1200" dirty="0"/>
            <a:t>混淆网络生成</a:t>
          </a:r>
        </a:p>
      </dsp:txBody>
      <dsp:txXfrm>
        <a:off x="409752" y="1376120"/>
        <a:ext cx="2947928" cy="275320"/>
      </dsp:txXfrm>
    </dsp:sp>
    <dsp:sp modelId="{54D7E355-427D-4B89-81F7-9D3DFA9C2522}">
      <dsp:nvSpPr>
        <dsp:cNvPr id="0" name=""/>
        <dsp:cNvSpPr/>
      </dsp:nvSpPr>
      <dsp:spPr>
        <a:xfrm>
          <a:off x="237676" y="1341705"/>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30000"/>
            </a:schemeClr>
          </a:solidFill>
          <a:prstDash val="solid"/>
        </a:ln>
        <a:effectLst/>
      </dsp:spPr>
      <dsp:style>
        <a:lnRef idx="2">
          <a:scrgbClr r="0" g="0" b="0"/>
        </a:lnRef>
        <a:fillRef idx="1">
          <a:scrgbClr r="0" g="0" b="0"/>
        </a:fillRef>
        <a:effectRef idx="0">
          <a:scrgbClr r="0" g="0" b="0"/>
        </a:effectRef>
        <a:fontRef idx="minor"/>
      </dsp:style>
    </dsp:sp>
    <dsp:sp modelId="{C7DA9949-077A-453C-8A5D-FBB988FC8A61}">
      <dsp:nvSpPr>
        <dsp:cNvPr id="0" name=""/>
        <dsp:cNvSpPr/>
      </dsp:nvSpPr>
      <dsp:spPr>
        <a:xfrm>
          <a:off x="212465" y="1788969"/>
          <a:ext cx="3145215" cy="275320"/>
        </a:xfrm>
        <a:prstGeom prst="rect">
          <a:avLst/>
        </a:prstGeom>
        <a:solidFill>
          <a:schemeClr val="accent2">
            <a:alpha val="90000"/>
            <a:hueOff val="0"/>
            <a:satOff val="0"/>
            <a:lumOff val="0"/>
            <a:alpha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en-US" altLang="zh-CN" sz="1000" kern="1200" dirty="0"/>
            <a:t>etc.</a:t>
          </a:r>
          <a:endParaRPr lang="zh-CN" altLang="en-US" sz="1000" kern="1200" dirty="0"/>
        </a:p>
      </dsp:txBody>
      <dsp:txXfrm>
        <a:off x="212465" y="1788969"/>
        <a:ext cx="3145215" cy="275320"/>
      </dsp:txXfrm>
    </dsp:sp>
    <dsp:sp modelId="{95B1FB79-BCA7-43C7-BAE6-71CC4282C0DB}">
      <dsp:nvSpPr>
        <dsp:cNvPr id="0" name=""/>
        <dsp:cNvSpPr/>
      </dsp:nvSpPr>
      <dsp:spPr>
        <a:xfrm>
          <a:off x="40389" y="1754554"/>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9D444B-64A4-419E-8311-2DFE84B14DD4}">
      <dsp:nvSpPr>
        <dsp:cNvPr id="0" name=""/>
        <dsp:cNvSpPr/>
      </dsp:nvSpPr>
      <dsp:spPr>
        <a:xfrm>
          <a:off x="-2487547" y="-384120"/>
          <a:ext cx="2970103" cy="2970103"/>
        </a:xfrm>
        <a:prstGeom prst="blockArc">
          <a:avLst>
            <a:gd name="adj1" fmla="val 18900000"/>
            <a:gd name="adj2" fmla="val 2700000"/>
            <a:gd name="adj3" fmla="val 727"/>
          </a:avLst>
        </a:prstGeom>
        <a:noFill/>
        <a:ln w="10795"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BBC210-D30B-4E25-A562-B8A439870295}">
      <dsp:nvSpPr>
        <dsp:cNvPr id="0" name=""/>
        <dsp:cNvSpPr/>
      </dsp:nvSpPr>
      <dsp:spPr>
        <a:xfrm>
          <a:off x="212465" y="137572"/>
          <a:ext cx="3145215" cy="275320"/>
        </a:xfrm>
        <a:prstGeom prst="rect">
          <a:avLst/>
        </a:prstGeom>
        <a:solidFill>
          <a:schemeClr val="accent2">
            <a:alpha val="9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zh-CN" altLang="en-US" sz="1000" kern="1200" dirty="0"/>
            <a:t>词图重估</a:t>
          </a:r>
        </a:p>
      </dsp:txBody>
      <dsp:txXfrm>
        <a:off x="212465" y="137572"/>
        <a:ext cx="3145215" cy="275320"/>
      </dsp:txXfrm>
    </dsp:sp>
    <dsp:sp modelId="{0848B772-783B-44DF-8A45-E4F92120FD40}">
      <dsp:nvSpPr>
        <dsp:cNvPr id="0" name=""/>
        <dsp:cNvSpPr/>
      </dsp:nvSpPr>
      <dsp:spPr>
        <a:xfrm>
          <a:off x="40389" y="103157"/>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6830E8-A89E-4F44-9FD6-C50AC9468D8F}">
      <dsp:nvSpPr>
        <dsp:cNvPr id="0" name=""/>
        <dsp:cNvSpPr/>
      </dsp:nvSpPr>
      <dsp:spPr>
        <a:xfrm>
          <a:off x="409752" y="550421"/>
          <a:ext cx="2947928" cy="275320"/>
        </a:xfrm>
        <a:prstGeom prst="rect">
          <a:avLst/>
        </a:prstGeom>
        <a:solidFill>
          <a:schemeClr val="accent2">
            <a:alpha val="90000"/>
            <a:hueOff val="0"/>
            <a:satOff val="0"/>
            <a:lumOff val="0"/>
            <a:alphaOff val="-1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zh-CN" altLang="en-US" sz="1000" kern="1200" dirty="0"/>
            <a:t>鉴别性训练</a:t>
          </a:r>
        </a:p>
      </dsp:txBody>
      <dsp:txXfrm>
        <a:off x="409752" y="550421"/>
        <a:ext cx="2947928" cy="275320"/>
      </dsp:txXfrm>
    </dsp:sp>
    <dsp:sp modelId="{87883F0D-F4B3-4DFA-9510-061A1368924E}">
      <dsp:nvSpPr>
        <dsp:cNvPr id="0" name=""/>
        <dsp:cNvSpPr/>
      </dsp:nvSpPr>
      <dsp:spPr>
        <a:xfrm>
          <a:off x="237676" y="516006"/>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10000"/>
            </a:schemeClr>
          </a:solidFill>
          <a:prstDash val="solid"/>
        </a:ln>
        <a:effectLst/>
      </dsp:spPr>
      <dsp:style>
        <a:lnRef idx="2">
          <a:scrgbClr r="0" g="0" b="0"/>
        </a:lnRef>
        <a:fillRef idx="1">
          <a:scrgbClr r="0" g="0" b="0"/>
        </a:fillRef>
        <a:effectRef idx="0">
          <a:scrgbClr r="0" g="0" b="0"/>
        </a:effectRef>
        <a:fontRef idx="minor"/>
      </dsp:style>
    </dsp:sp>
    <dsp:sp modelId="{12947817-38CA-4CFF-AC50-53F85CF16493}">
      <dsp:nvSpPr>
        <dsp:cNvPr id="0" name=""/>
        <dsp:cNvSpPr/>
      </dsp:nvSpPr>
      <dsp:spPr>
        <a:xfrm>
          <a:off x="470303" y="963271"/>
          <a:ext cx="2887377" cy="275320"/>
        </a:xfrm>
        <a:prstGeom prst="rect">
          <a:avLst/>
        </a:prstGeom>
        <a:solidFill>
          <a:schemeClr val="accent2">
            <a:alpha val="90000"/>
            <a:hueOff val="0"/>
            <a:satOff val="0"/>
            <a:lumOff val="0"/>
            <a:alphaOff val="-2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zh-CN" altLang="en-US" sz="1000" kern="1200" dirty="0"/>
            <a:t>置信度</a:t>
          </a:r>
        </a:p>
      </dsp:txBody>
      <dsp:txXfrm>
        <a:off x="470303" y="963271"/>
        <a:ext cx="2887377" cy="275320"/>
      </dsp:txXfrm>
    </dsp:sp>
    <dsp:sp modelId="{9CD966A3-C083-4A6B-851B-CF8087CAD57B}">
      <dsp:nvSpPr>
        <dsp:cNvPr id="0" name=""/>
        <dsp:cNvSpPr/>
      </dsp:nvSpPr>
      <dsp:spPr>
        <a:xfrm>
          <a:off x="298228" y="928855"/>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sp>
    <dsp:sp modelId="{0AC487A4-B25A-4301-989E-F38318E8091F}">
      <dsp:nvSpPr>
        <dsp:cNvPr id="0" name=""/>
        <dsp:cNvSpPr/>
      </dsp:nvSpPr>
      <dsp:spPr>
        <a:xfrm>
          <a:off x="409752" y="1376120"/>
          <a:ext cx="2947928" cy="275320"/>
        </a:xfrm>
        <a:prstGeom prst="rect">
          <a:avLst/>
        </a:prstGeom>
        <a:solidFill>
          <a:schemeClr val="accent2">
            <a:alpha val="90000"/>
            <a:hueOff val="0"/>
            <a:satOff val="0"/>
            <a:lumOff val="0"/>
            <a:alphaOff val="-3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zh-CN" altLang="en-US" sz="1000" kern="1200" dirty="0"/>
            <a:t>混淆网络生成</a:t>
          </a:r>
        </a:p>
      </dsp:txBody>
      <dsp:txXfrm>
        <a:off x="409752" y="1376120"/>
        <a:ext cx="2947928" cy="275320"/>
      </dsp:txXfrm>
    </dsp:sp>
    <dsp:sp modelId="{54D7E355-427D-4B89-81F7-9D3DFA9C2522}">
      <dsp:nvSpPr>
        <dsp:cNvPr id="0" name=""/>
        <dsp:cNvSpPr/>
      </dsp:nvSpPr>
      <dsp:spPr>
        <a:xfrm>
          <a:off x="237676" y="1341705"/>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30000"/>
            </a:schemeClr>
          </a:solidFill>
          <a:prstDash val="solid"/>
        </a:ln>
        <a:effectLst/>
      </dsp:spPr>
      <dsp:style>
        <a:lnRef idx="2">
          <a:scrgbClr r="0" g="0" b="0"/>
        </a:lnRef>
        <a:fillRef idx="1">
          <a:scrgbClr r="0" g="0" b="0"/>
        </a:fillRef>
        <a:effectRef idx="0">
          <a:scrgbClr r="0" g="0" b="0"/>
        </a:effectRef>
        <a:fontRef idx="minor"/>
      </dsp:style>
    </dsp:sp>
    <dsp:sp modelId="{C7DA9949-077A-453C-8A5D-FBB988FC8A61}">
      <dsp:nvSpPr>
        <dsp:cNvPr id="0" name=""/>
        <dsp:cNvSpPr/>
      </dsp:nvSpPr>
      <dsp:spPr>
        <a:xfrm>
          <a:off x="212465" y="1788969"/>
          <a:ext cx="3145215" cy="275320"/>
        </a:xfrm>
        <a:prstGeom prst="rect">
          <a:avLst/>
        </a:prstGeom>
        <a:solidFill>
          <a:schemeClr val="accent2">
            <a:alpha val="90000"/>
            <a:hueOff val="0"/>
            <a:satOff val="0"/>
            <a:lumOff val="0"/>
            <a:alpha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en-US" altLang="zh-CN" sz="1000" kern="1200" dirty="0"/>
            <a:t>etc.</a:t>
          </a:r>
          <a:endParaRPr lang="zh-CN" altLang="en-US" sz="1000" kern="1200" dirty="0"/>
        </a:p>
      </dsp:txBody>
      <dsp:txXfrm>
        <a:off x="212465" y="1788969"/>
        <a:ext cx="3145215" cy="275320"/>
      </dsp:txXfrm>
    </dsp:sp>
    <dsp:sp modelId="{95B1FB79-BCA7-43C7-BAE6-71CC4282C0DB}">
      <dsp:nvSpPr>
        <dsp:cNvPr id="0" name=""/>
        <dsp:cNvSpPr/>
      </dsp:nvSpPr>
      <dsp:spPr>
        <a:xfrm>
          <a:off x="40389" y="1754554"/>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772A90-332B-4236-B1D6-436428F7AB84}">
      <dsp:nvSpPr>
        <dsp:cNvPr id="0" name=""/>
        <dsp:cNvSpPr/>
      </dsp:nvSpPr>
      <dsp:spPr>
        <a:xfrm>
          <a:off x="661511" y="0"/>
          <a:ext cx="7497127" cy="2736303"/>
        </a:xfrm>
        <a:prstGeom prst="rightArrow">
          <a:avLst/>
        </a:prstGeom>
        <a:solidFill>
          <a:srgbClr val="000000">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0D7FD91D-0FB2-4C72-863D-AFA89FB1B975}">
      <dsp:nvSpPr>
        <dsp:cNvPr id="0" name=""/>
        <dsp:cNvSpPr/>
      </dsp:nvSpPr>
      <dsp:spPr>
        <a:xfrm>
          <a:off x="0" y="820890"/>
          <a:ext cx="2646045" cy="1094521"/>
        </a:xfrm>
        <a:prstGeom prst="roundRect">
          <a:avLst/>
        </a:prstGeom>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000000">
                  <a:hueOff val="0"/>
                  <a:satOff val="0"/>
                  <a:lumOff val="0"/>
                  <a:alphaOff val="0"/>
                </a:srgbClr>
              </a:solidFill>
              <a:latin typeface="Verdana"/>
              <a:ea typeface="宋体"/>
              <a:cs typeface="+mn-cs"/>
            </a:rPr>
            <a:t>更强的分类器</a:t>
          </a:r>
          <a:endParaRPr lang="en-US" altLang="zh-CN" sz="2000" kern="1200" dirty="0">
            <a:solidFill>
              <a:srgbClr val="000000">
                <a:hueOff val="0"/>
                <a:satOff val="0"/>
                <a:lumOff val="0"/>
                <a:alphaOff val="0"/>
              </a:srgbClr>
            </a:solidFill>
            <a:latin typeface="Verdana"/>
            <a:ea typeface="宋体"/>
            <a:cs typeface="+mn-cs"/>
          </a:endParaRPr>
        </a:p>
        <a:p>
          <a:pPr marL="0" lvl="0" indent="0" algn="ctr" defTabSz="889000">
            <a:lnSpc>
              <a:spcPct val="90000"/>
            </a:lnSpc>
            <a:spcBef>
              <a:spcPct val="0"/>
            </a:spcBef>
            <a:spcAft>
              <a:spcPct val="35000"/>
            </a:spcAft>
            <a:buNone/>
          </a:pPr>
          <a:r>
            <a:rPr lang="zh-CN" altLang="en-US" sz="2000" kern="1200" dirty="0">
              <a:solidFill>
                <a:srgbClr val="000000">
                  <a:hueOff val="0"/>
                  <a:satOff val="0"/>
                  <a:lumOff val="0"/>
                  <a:alphaOff val="0"/>
                </a:srgbClr>
              </a:solidFill>
              <a:latin typeface="Verdana"/>
              <a:ea typeface="宋体"/>
              <a:cs typeface="+mn-cs"/>
            </a:rPr>
            <a:t>和更多的数据</a:t>
          </a:r>
        </a:p>
      </dsp:txBody>
      <dsp:txXfrm>
        <a:off x="53430" y="874320"/>
        <a:ext cx="2539185" cy="987661"/>
      </dsp:txXfrm>
    </dsp:sp>
    <dsp:sp modelId="{C8618095-D335-4845-AEF4-591B25995CCE}">
      <dsp:nvSpPr>
        <dsp:cNvPr id="0" name=""/>
        <dsp:cNvSpPr/>
      </dsp:nvSpPr>
      <dsp:spPr>
        <a:xfrm>
          <a:off x="3087052" y="820890"/>
          <a:ext cx="2646045" cy="1094521"/>
        </a:xfrm>
        <a:prstGeom prst="roundRect">
          <a:avLst/>
        </a:prstGeom>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000000">
                  <a:hueOff val="0"/>
                  <a:satOff val="0"/>
                  <a:lumOff val="0"/>
                  <a:alphaOff val="0"/>
                </a:srgbClr>
              </a:solidFill>
              <a:latin typeface="Verdana"/>
              <a:ea typeface="宋体"/>
              <a:cs typeface="+mn-cs"/>
            </a:rPr>
            <a:t>更好的序列建模能力</a:t>
          </a:r>
        </a:p>
      </dsp:txBody>
      <dsp:txXfrm>
        <a:off x="3140482" y="874320"/>
        <a:ext cx="2539185" cy="987661"/>
      </dsp:txXfrm>
    </dsp:sp>
    <dsp:sp modelId="{5CE9C90F-761D-4018-9E7A-7DD746746BA5}">
      <dsp:nvSpPr>
        <dsp:cNvPr id="0" name=""/>
        <dsp:cNvSpPr/>
      </dsp:nvSpPr>
      <dsp:spPr>
        <a:xfrm>
          <a:off x="6174105" y="820890"/>
          <a:ext cx="2646045" cy="1094521"/>
        </a:xfrm>
        <a:prstGeom prst="roundRect">
          <a:avLst/>
        </a:prstGeom>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000000">
                  <a:hueOff val="0"/>
                  <a:satOff val="0"/>
                  <a:lumOff val="0"/>
                  <a:alphaOff val="0"/>
                </a:srgbClr>
              </a:solidFill>
              <a:latin typeface="Verdana"/>
              <a:ea typeface="宋体"/>
              <a:cs typeface="+mn-cs"/>
            </a:rPr>
            <a:t>直接建模</a:t>
          </a:r>
          <a:endParaRPr lang="en-US" altLang="zh-CN" sz="2000" kern="1200" dirty="0">
            <a:solidFill>
              <a:srgbClr val="000000">
                <a:hueOff val="0"/>
                <a:satOff val="0"/>
                <a:lumOff val="0"/>
                <a:alphaOff val="0"/>
              </a:srgbClr>
            </a:solidFill>
            <a:latin typeface="Verdana"/>
            <a:ea typeface="宋体"/>
            <a:cs typeface="+mn-cs"/>
          </a:endParaRPr>
        </a:p>
        <a:p>
          <a:pPr marL="0" lvl="0" indent="0" algn="ctr" defTabSz="889000">
            <a:lnSpc>
              <a:spcPct val="90000"/>
            </a:lnSpc>
            <a:spcBef>
              <a:spcPct val="0"/>
            </a:spcBef>
            <a:spcAft>
              <a:spcPct val="35000"/>
            </a:spcAft>
            <a:buNone/>
          </a:pPr>
          <a:r>
            <a:rPr lang="zh-CN" altLang="en-US" sz="2000" kern="1200" dirty="0">
              <a:solidFill>
                <a:srgbClr val="000000">
                  <a:hueOff val="0"/>
                  <a:satOff val="0"/>
                  <a:lumOff val="0"/>
                  <a:alphaOff val="0"/>
                </a:srgbClr>
              </a:solidFill>
              <a:latin typeface="Verdana"/>
              <a:ea typeface="宋体"/>
              <a:cs typeface="+mn-cs"/>
            </a:rPr>
            <a:t>字形</a:t>
          </a:r>
          <a:r>
            <a:rPr lang="en-US" altLang="zh-CN" sz="2000" kern="1200" dirty="0">
              <a:solidFill>
                <a:srgbClr val="000000">
                  <a:hueOff val="0"/>
                  <a:satOff val="0"/>
                  <a:lumOff val="0"/>
                  <a:alphaOff val="0"/>
                </a:srgbClr>
              </a:solidFill>
              <a:latin typeface="Verdana"/>
              <a:ea typeface="宋体"/>
              <a:cs typeface="+mn-cs"/>
            </a:rPr>
            <a:t>/</a:t>
          </a:r>
          <a:r>
            <a:rPr lang="zh-CN" altLang="en-US" sz="2000" kern="1200" dirty="0">
              <a:solidFill>
                <a:srgbClr val="000000">
                  <a:hueOff val="0"/>
                  <a:satOff val="0"/>
                  <a:lumOff val="0"/>
                  <a:alphaOff val="0"/>
                </a:srgbClr>
              </a:solidFill>
              <a:latin typeface="Verdana"/>
              <a:ea typeface="宋体"/>
              <a:cs typeface="+mn-cs"/>
            </a:rPr>
            <a:t>词语</a:t>
          </a:r>
        </a:p>
      </dsp:txBody>
      <dsp:txXfrm>
        <a:off x="6227535" y="874320"/>
        <a:ext cx="2539185" cy="987661"/>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3037840" cy="464820"/>
          </a:xfrm>
          <a:prstGeom prst="rect">
            <a:avLst/>
          </a:prstGeom>
        </p:spPr>
        <p:txBody>
          <a:bodyPr vert="horz" lIns="93177" tIns="46589" rIns="93177" bIns="46589" rtlCol="0"/>
          <a:lstStyle>
            <a:lvl1pPr algn="l">
              <a:defRPr sz="1200"/>
            </a:lvl1pPr>
          </a:lstStyle>
          <a:p>
            <a:r>
              <a:rPr lang="en-US" dirty="0">
                <a:latin typeface="Segoe UI" pitchFamily="34" charset="0"/>
              </a:rPr>
              <a:t>Microsoft Ignite 2016</a:t>
            </a:r>
          </a:p>
        </p:txBody>
      </p:sp>
      <p:sp>
        <p:nvSpPr>
          <p:cNvPr id="7" name="Date Placeholder 6"/>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C5428A53-465D-4877-B944-00A49E3BF615}" type="datetime8">
              <a:rPr lang="en-US" altLang="zh-CN" smtClean="0">
                <a:latin typeface="Segoe UI" pitchFamily="34" charset="0"/>
              </a:rPr>
              <a:t>5/20/2019 8:34 AM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5"/>
          </a:xfrm>
          <a:prstGeom prst="rect">
            <a:avLst/>
          </a:prstGeom>
        </p:spPr>
        <p:txBody>
          <a:bodyPr vert="horz" lIns="93177" tIns="46589" rIns="93177" bIns="46589" rtlCol="0" anchor="b"/>
          <a:lstStyle>
            <a:lvl1pPr algn="l">
              <a:defRPr sz="1200"/>
            </a:lvl1pPr>
          </a:lstStyle>
          <a:p>
            <a:pPr marL="406034" defTabSz="93146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3" y="8829967"/>
            <a:ext cx="1096674" cy="464820"/>
          </a:xfrm>
          <a:prstGeom prst="rect">
            <a:avLst/>
          </a:prstGeom>
        </p:spPr>
        <p:txBody>
          <a:bodyPr vert="horz" lIns="93177" tIns="46589" rIns="93177" bIns="46589"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r>
              <a:rPr lang="en-US" dirty="0"/>
              <a:t>Microsoft Ignite 2016</a:t>
            </a:r>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fld id="{4A5DF79C-31C5-44E9-9291-F8E5DC2673A3}" type="datetime8">
              <a:rPr lang="en-US" altLang="zh-CN" smtClean="0"/>
              <a:t>5/20/2019 7:59 AM</a:t>
            </a:fld>
            <a:endParaRPr lang="en-US" dirty="0"/>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900" kern="1200" dirty="0">
                <a:solidFill>
                  <a:schemeClr val="tx1"/>
                </a:solidFill>
                <a:effectLst/>
                <a:latin typeface="Segoe UI Light" pitchFamily="34" charset="0"/>
                <a:ea typeface="+mn-ea"/>
                <a:cs typeface="+mn-cs"/>
              </a:rPr>
              <a:t>首先谢谢今天各位专家们的到场</a:t>
            </a:r>
            <a:endParaRPr lang="en-US" altLang="zh-CN" sz="900" kern="1200" dirty="0">
              <a:solidFill>
                <a:schemeClr val="tx1"/>
              </a:solidFill>
              <a:effectLst/>
              <a:latin typeface="Segoe UI Light" pitchFamily="34" charset="0"/>
              <a:ea typeface="+mn-ea"/>
              <a:cs typeface="+mn-cs"/>
            </a:endParaRPr>
          </a:p>
          <a:p>
            <a:r>
              <a:rPr lang="zh-CN" altLang="en-US" sz="900" kern="1200" dirty="0">
                <a:solidFill>
                  <a:schemeClr val="tx1"/>
                </a:solidFill>
                <a:effectLst/>
                <a:latin typeface="Segoe UI Light" pitchFamily="34" charset="0"/>
                <a:ea typeface="+mn-ea"/>
                <a:cs typeface="+mn-cs"/>
              </a:rPr>
              <a:t>我是</a:t>
            </a:r>
            <a:endParaRPr lang="en-US" altLang="zh-CN" sz="900" kern="1200" dirty="0">
              <a:solidFill>
                <a:schemeClr val="tx1"/>
              </a:solidFill>
              <a:effectLst/>
              <a:latin typeface="Segoe UI Light" pitchFamily="34" charset="0"/>
              <a:ea typeface="+mn-ea"/>
              <a:cs typeface="+mn-cs"/>
            </a:endParaRPr>
          </a:p>
          <a:p>
            <a:r>
              <a:rPr lang="zh-CN" altLang="en-US" sz="900" kern="1200" dirty="0">
                <a:solidFill>
                  <a:schemeClr val="tx1"/>
                </a:solidFill>
                <a:effectLst/>
                <a:latin typeface="Segoe UI Light" pitchFamily="34" charset="0"/>
                <a:ea typeface="+mn-ea"/>
                <a:cs typeface="+mn-cs"/>
              </a:rPr>
              <a:t>我今天答辩的题目是</a:t>
            </a:r>
            <a:endParaRPr lang="en-US" altLang="zh-CN" sz="900" kern="1200" dirty="0">
              <a:solidFill>
                <a:schemeClr val="tx1"/>
              </a:solidFill>
              <a:effectLst/>
              <a:latin typeface="Segoe UI Light" pitchFamily="34" charset="0"/>
              <a:ea typeface="+mn-ea"/>
              <a:cs typeface="+mn-cs"/>
            </a:endParaRPr>
          </a:p>
          <a:p>
            <a:endParaRPr lang="en-US" altLang="zh-CN"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B35547C-8BA1-4A2C-B063-241950A1CC89}" type="datetime8">
              <a:rPr lang="en-US" altLang="zh-CN" smtClean="0"/>
              <a:t>5/20/2019 7:59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5099906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依然保留上面的状态转移概率，而用</a:t>
            </a:r>
            <a:r>
              <a:rPr lang="en-US" altLang="zh-CN" dirty="0" err="1"/>
              <a:t>dnn</a:t>
            </a:r>
            <a:r>
              <a:rPr lang="zh-CN" altLang="en-US" dirty="0"/>
              <a:t>建模状态输出概率</a:t>
            </a:r>
            <a:endParaRPr lang="en-US" altLang="zh-CN"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AD86E308-D818-4648-8ED9-B9593FE1EF38}" type="datetime8">
              <a:rPr lang="en-US" altLang="zh-CN" smtClean="0"/>
              <a:t>5/20/2019 7:59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28181937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另一类思路是直接使用鉴别性序列模型，给定特征序列，直接预测输出序列，比如</a:t>
            </a:r>
            <a:r>
              <a:rPr lang="en-US" altLang="zh-CN" dirty="0"/>
              <a:t>CTC</a:t>
            </a:r>
            <a:r>
              <a:rPr lang="zh-CN" altLang="en-US" dirty="0"/>
              <a:t>就是其中的代表</a:t>
            </a:r>
            <a:endParaRPr lang="en-US" altLang="zh-CN" dirty="0"/>
          </a:p>
          <a:p>
            <a:r>
              <a:rPr lang="zh-CN" altLang="en-US" dirty="0"/>
              <a:t>这类方法的缺点包括：。。</a:t>
            </a:r>
            <a:endParaRPr lang="en-US" altLang="zh-CN" dirty="0"/>
          </a:p>
          <a:p>
            <a:r>
              <a:rPr lang="zh-CN" altLang="en-US" dirty="0"/>
              <a:t>我们将在后面继续展开</a:t>
            </a:r>
            <a:endParaRPr lang="en-US" altLang="zh-CN"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E74648C2-1997-4757-8D43-FA83F25B68D9}" type="datetime8">
              <a:rPr lang="en-US" altLang="zh-CN" smtClean="0"/>
              <a:t>5/20/2019 7:59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123</a:t>
            </a:fld>
            <a:endParaRPr lang="en-US" dirty="0"/>
          </a:p>
        </p:txBody>
      </p:sp>
    </p:spTree>
    <p:extLst>
      <p:ext uri="{BB962C8B-B14F-4D97-AF65-F5344CB8AC3E}">
        <p14:creationId xmlns:p14="http://schemas.microsoft.com/office/powerpoint/2010/main" val="195533688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motivation of e2e </a:t>
            </a:r>
            <a:r>
              <a:rPr lang="en-US" altLang="zh-CN" dirty="0" err="1"/>
              <a:t>sr</a:t>
            </a:r>
            <a:r>
              <a:rPr lang="en-US" altLang="zh-CN" dirty="0"/>
              <a:t> is that, we have ... , so </a:t>
            </a:r>
          </a:p>
          <a:p>
            <a:r>
              <a:rPr lang="en-US" altLang="zh-CN" dirty="0"/>
              <a:t>e.g.</a:t>
            </a:r>
          </a:p>
          <a:p>
            <a:r>
              <a:rPr lang="en-US" altLang="zh-CN" dirty="0"/>
              <a:t>previously we obtain phone seq  from feature seq and then obtain word seq from feature seq</a:t>
            </a:r>
          </a:p>
          <a:p>
            <a:r>
              <a:rPr lang="en-US" altLang="zh-CN" dirty="0"/>
              <a:t>e2e refer to model word seq directly</a:t>
            </a:r>
          </a:p>
          <a:p>
            <a:r>
              <a:rPr lang="en-US" altLang="zh-CN" dirty="0"/>
              <a:t>another choice is to model the character seq directly</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69FEB8F0-E781-4E17-AE82-4F23415F026C}" type="datetime8">
              <a:rPr lang="en-US" altLang="zh-CN" smtClean="0"/>
              <a:t>5/20/2019 7:59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124</a:t>
            </a:fld>
            <a:endParaRPr lang="en-US" dirty="0"/>
          </a:p>
        </p:txBody>
      </p:sp>
    </p:spTree>
    <p:extLst>
      <p:ext uri="{BB962C8B-B14F-4D97-AF65-F5344CB8AC3E}">
        <p14:creationId xmlns:p14="http://schemas.microsoft.com/office/powerpoint/2010/main" val="404875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而语音识别的序列建模是用于解决语音的变长问题</a:t>
            </a:r>
            <a:endParaRPr lang="en-US" altLang="zh-CN" dirty="0"/>
          </a:p>
          <a:p>
            <a:r>
              <a:rPr lang="zh-CN" altLang="en-US" dirty="0"/>
              <a:t>这里的序列分段和状态对齐如这个图所示，我们需要找到序列上音素与频谱的对应关系</a:t>
            </a:r>
            <a:endParaRPr lang="en-US" altLang="zh-CN" dirty="0"/>
          </a:p>
          <a:p>
            <a:r>
              <a:rPr lang="zh-CN" altLang="en-US" dirty="0"/>
              <a:t>所以我们不能只是对每一帧去做独立优化，而是应该使用序列级准则，来进行整体优化</a:t>
            </a:r>
            <a:endParaRPr lang="en-US" altLang="zh-CN"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5709A03E-95F2-43BB-A92D-1DBC2ACC254C}" type="datetime8">
              <a:rPr lang="en-US" altLang="zh-CN" smtClean="0"/>
              <a:t>5/20/2019 7:59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31055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针对第一种框架，我们训练一个序列生成模型</a:t>
            </a:r>
            <a:endParaRPr lang="en-US" altLang="zh-CN" dirty="0"/>
          </a:p>
          <a:p>
            <a:r>
              <a:rPr lang="zh-CN" altLang="en-US" dirty="0"/>
              <a:t>而对第二种框架，我们训练一个序列鉴别模型</a:t>
            </a:r>
            <a:endParaRPr lang="en-US" altLang="zh-CN" dirty="0"/>
          </a:p>
          <a:p>
            <a:r>
              <a:rPr lang="zh-CN" altLang="en-US" dirty="0"/>
              <a:t>对前者，我们用贝叶斯公司展开成多项进行联合优化</a:t>
            </a:r>
            <a:endParaRPr lang="en-US" altLang="zh-CN" dirty="0"/>
          </a:p>
          <a:p>
            <a:r>
              <a:rPr lang="zh-CN" altLang="en-US" dirty="0"/>
              <a:t>对后者，我们可以直接优化，因为这个模型符合语音识别的最终目标，即</a:t>
            </a:r>
            <a:endParaRPr lang="en-US" altLang="zh-CN"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C6E82601-85AC-41D7-8982-83418DA62925}" type="datetime8">
              <a:rPr lang="en-US" altLang="zh-CN" smtClean="0"/>
              <a:t>5/20/2019 7:59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6295689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由帧级别准则，即最大化每一帧正确分类的概率，而每一帧的标注由种子模型得到</a:t>
            </a:r>
            <a:endParaRPr lang="en-US" altLang="zh-CN" dirty="0"/>
          </a:p>
          <a:p>
            <a:r>
              <a:rPr lang="zh-CN" altLang="en-US" dirty="0"/>
              <a:t>修改为序列级准则；这里我们考虑语音识别基本公式；所以展开为这一项，并结合声学，语言模型联合优化，使得序列后验概率最大化</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54CD7EB8-5387-41C9-A97F-35CC9E918B9B}" type="datetime8">
              <a:rPr lang="en-US" altLang="zh-CN" smtClean="0"/>
              <a:t>5/20/2019 7:59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413133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由帧级别准则，即最大化每一帧正确分类的概率，而每一帧的标注由种子模型得到</a:t>
            </a:r>
            <a:endParaRPr lang="en-US" altLang="zh-CN" dirty="0"/>
          </a:p>
          <a:p>
            <a:r>
              <a:rPr lang="zh-CN" altLang="en-US" dirty="0"/>
              <a:t>修改为序列级准则；这里我们考虑语音识别基本公式；所以展开为这一公式，它结合声学，语言模型联合优化，使得序列后验概率最大化</a:t>
            </a:r>
            <a:endParaRPr lang="en-US" altLang="zh-CN" dirty="0"/>
          </a:p>
          <a:p>
            <a:r>
              <a:rPr lang="zh-CN" altLang="en-US" dirty="0"/>
              <a:t>对于分母的观察概率，我们采用边缘概率来计算，这个边缘概率是对所有可能的词序列来求，</a:t>
            </a:r>
            <a:endParaRPr lang="en-US" altLang="zh-CN" dirty="0"/>
          </a:p>
          <a:p>
            <a:r>
              <a:rPr lang="zh-CN" altLang="en-US" dirty="0"/>
              <a:t>我们一般采用词图来限制，词图像这样，它包含</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DF26A739-7B83-4855-8E78-561A7A0E3B07}" type="datetime8">
              <a:rPr lang="en-US" altLang="zh-CN" smtClean="0"/>
              <a:t>5/20/2019 7:59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791101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一方面是性能和速度的问题</a:t>
            </a:r>
            <a:endParaRPr lang="en-US" altLang="zh-CN" dirty="0"/>
          </a:p>
          <a:p>
            <a:r>
              <a:rPr lang="zh-CN" altLang="en-US" dirty="0"/>
              <a:t>另一方面是在非传统任务中研究不充分，比如下面两方面</a:t>
            </a:r>
            <a:endParaRPr lang="en-US" altLang="zh-CN"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ED973443-2932-44E1-8EB2-55964807107B}" type="datetime8">
              <a:rPr lang="en-US" altLang="zh-CN" smtClean="0"/>
              <a:t>5/20/2019 7:59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5312049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另一类思路是直接使用鉴别性序列模型，给定特征序列，直接预测输出序列，比如</a:t>
            </a:r>
            <a:r>
              <a:rPr lang="en-US" altLang="zh-CN" dirty="0"/>
              <a:t>CTC</a:t>
            </a:r>
            <a:r>
              <a:rPr lang="zh-CN" altLang="en-US" dirty="0"/>
              <a:t>或者</a:t>
            </a:r>
            <a:r>
              <a:rPr lang="en-US" altLang="zh-CN" dirty="0"/>
              <a:t>LAS</a:t>
            </a:r>
            <a:r>
              <a:rPr lang="zh-CN" altLang="en-US" dirty="0"/>
              <a:t>模型</a:t>
            </a:r>
            <a:endParaRPr lang="en-US" altLang="zh-CN" dirty="0"/>
          </a:p>
          <a:p>
            <a:r>
              <a:rPr lang="zh-CN" altLang="en-US" dirty="0"/>
              <a:t>这类方法的缺点包括：。。</a:t>
            </a:r>
            <a:endParaRPr lang="en-US" altLang="zh-CN" dirty="0"/>
          </a:p>
          <a:p>
            <a:r>
              <a:rPr lang="zh-CN" altLang="en-US" dirty="0"/>
              <a:t>我们将在后面继续展开</a:t>
            </a:r>
            <a:endParaRPr lang="en-US" altLang="zh-CN"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8F310F54-F94E-45F8-B218-ADF795D1289A}" type="datetime8">
              <a:rPr lang="en-US" altLang="zh-CN" smtClean="0"/>
              <a:t>5/20/2019 7:59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9852903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实际语音识别系统中，我们根据全概率公式，将其拆成多个部分分别建模</a:t>
            </a:r>
            <a:endParaRPr lang="en-US" altLang="zh-CN" dirty="0"/>
          </a:p>
          <a:p>
            <a:r>
              <a:rPr lang="zh-CN" altLang="en-US" dirty="0"/>
              <a:t>在测试阶段，需要由解码器来结合各部分进行推理搜索得到结果</a:t>
            </a:r>
            <a:endParaRPr lang="en-US" altLang="zh-CN"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A7222788-7762-4C5D-8894-CE5D77A1C902}" type="datetime8">
              <a:rPr lang="en-US" altLang="zh-CN" smtClean="0"/>
              <a:t>5/20/2019 7:59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6357817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包括很多流派</a:t>
            </a:r>
            <a:endParaRPr lang="en-US" altLang="zh-CN" dirty="0"/>
          </a:p>
          <a:p>
            <a:r>
              <a:rPr lang="zh-CN" altLang="en-US" dirty="0"/>
              <a:t>从网络生成上分为</a:t>
            </a:r>
            <a:endParaRPr lang="en-US" altLang="zh-CN" dirty="0"/>
          </a:p>
          <a:p>
            <a:r>
              <a:rPr lang="zh-CN" altLang="en-US" dirty="0"/>
              <a:t>从搜索</a:t>
            </a:r>
            <a:endParaRPr lang="en-US" altLang="zh-CN" dirty="0"/>
          </a:p>
          <a:p>
            <a:r>
              <a:rPr lang="zh-CN" altLang="en-US" dirty="0"/>
              <a:t>从解码过程上</a:t>
            </a:r>
            <a:endParaRPr lang="en-US" altLang="zh-CN" dirty="0"/>
          </a:p>
          <a:p>
            <a:r>
              <a:rPr lang="zh-CN" altLang="en-US" dirty="0"/>
              <a:t>我们的是</a:t>
            </a:r>
            <a:endParaRPr lang="en-US" altLang="zh-CN"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FEE9456-FB43-4455-9CA1-5ECAE414EAC8}" type="datetime8">
              <a:rPr lang="en-US" altLang="zh-CN" smtClean="0"/>
              <a:t>5/20/2019 7:59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9532540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我们使用基于</a:t>
            </a:r>
            <a:r>
              <a:rPr lang="en-US" altLang="zh-CN" dirty="0"/>
              <a:t>WFST</a:t>
            </a:r>
            <a:r>
              <a:rPr lang="zh-CN" altLang="en-US" dirty="0"/>
              <a:t>的基线解码算法</a:t>
            </a:r>
            <a:endParaRPr lang="en-US" altLang="zh-CN" dirty="0"/>
          </a:p>
          <a:p>
            <a:r>
              <a:rPr lang="zh-CN" altLang="en-US" dirty="0"/>
              <a:t>假设我们有一个词表和语言模型，它们给出词语的发音和相应概率，我们可以把这些表示成一张图，</a:t>
            </a:r>
            <a:endParaRPr lang="en-US" altLang="zh-CN" dirty="0"/>
          </a:p>
          <a:p>
            <a:r>
              <a:rPr lang="zh-CN" altLang="en-US" dirty="0"/>
              <a:t>比如</a:t>
            </a:r>
            <a:r>
              <a:rPr lang="en-US" altLang="zh-CN" dirty="0"/>
              <a:t>Start</a:t>
            </a:r>
          </a:p>
          <a:p>
            <a:r>
              <a:rPr lang="zh-CN" altLang="en-US" dirty="0"/>
              <a:t>那么最后的问题就是找最优路径</a:t>
            </a:r>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A6FF872A-73C7-4CE9-8BAD-A42638DD6CF2}" type="datetime8">
              <a:rPr lang="en-US" altLang="zh-CN" smtClean="0"/>
              <a:t>5/20/2019 7:59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681956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自动语音识别是人机交互闭环的第一个阶段，它的后面一般是连接语义理解模块</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A78F1063-4BF9-4C1B-80C4-F148ECCFE1AB}" type="datetime8">
              <a:rPr lang="en-US" altLang="zh-CN" smtClean="0"/>
              <a:t>5/20/2019 7:59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9273016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decoding, we can obtain a </a:t>
            </a:r>
            <a:r>
              <a:rPr lang="en-US" altLang="zh-CN" dirty="0" err="1"/>
              <a:t>nbest</a:t>
            </a:r>
            <a:r>
              <a:rPr lang="en-US" altLang="zh-CN" dirty="0"/>
              <a:t> hypotheses list,</a:t>
            </a:r>
          </a:p>
          <a:p>
            <a:r>
              <a:rPr lang="en-US" altLang="zh-CN" dirty="0"/>
              <a:t>e.g. reading ..., read ...</a:t>
            </a:r>
          </a:p>
          <a:p>
            <a:r>
              <a:rPr lang="en-US" altLang="zh-CN" dirty="0"/>
              <a:t>and we can transfer it to a graph like this, as there are some common parts in the hypotheses, e.g. this "time"【】</a:t>
            </a:r>
          </a:p>
          <a:p>
            <a:r>
              <a:rPr lang="en-US" altLang="zh-CN" dirty="0"/>
              <a:t>It's called lattice.</a:t>
            </a:r>
          </a:p>
          <a:p>
            <a:r>
              <a:rPr lang="en-US" altLang="zh-CN" dirty="0"/>
              <a:t>After obtaining lattice, we can do several things 【】 Thus lattice processing is the common setup in ASR systems. </a:t>
            </a:r>
          </a:p>
          <a:p>
            <a:r>
              <a:rPr lang="en-US" altLang="zh-CN" dirty="0"/>
              <a:t>btw, this work can speed up all of these application by speeding up the decoding</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B71CC201-0242-4759-BB75-3328B3AEBD1B}" type="datetime8">
              <a:rPr lang="en-US" altLang="zh-CN" smtClean="0"/>
              <a:t>5/20/2019 7:59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773673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这是一个动态规划算法，针对每个状态，我们只保留最优的可以到达这个状态的序列</a:t>
            </a:r>
            <a:endParaRPr lang="en-US" altLang="zh-CN" dirty="0"/>
          </a:p>
          <a:p>
            <a:r>
              <a:rPr lang="zh-CN" altLang="en-US" dirty="0"/>
              <a:t>比如这张图，只保留蓝色边中的一条</a:t>
            </a:r>
            <a:endParaRPr lang="en-US" altLang="zh-CN" dirty="0"/>
          </a:p>
          <a:p>
            <a:r>
              <a:rPr lang="zh-CN" altLang="en-US" dirty="0"/>
              <a:t>原始</a:t>
            </a:r>
            <a:endParaRPr lang="en-US" altLang="zh-CN" dirty="0"/>
          </a:p>
          <a:p>
            <a:r>
              <a:rPr lang="zh-CN" altLang="en-US" dirty="0"/>
              <a:t>语音识别中一般采用剪枝来限定每帧上可能的历史个数</a:t>
            </a:r>
            <a:endParaRPr lang="en-US" altLang="zh-CN" dirty="0"/>
          </a:p>
          <a:p>
            <a:r>
              <a:rPr lang="zh-CN" altLang="en-US" dirty="0"/>
              <a:t>我们的两项工作分别</a:t>
            </a:r>
            <a:endParaRPr lang="en-US" altLang="zh-CN"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EC787500-EBF7-4D98-A220-8EE4055020C4}" type="datetime8">
              <a:rPr lang="en-US" altLang="zh-CN" smtClean="0"/>
              <a:t>5/20/2019 7:59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4483909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相比于传统解码搜索的研究点</a:t>
            </a:r>
            <a:endParaRPr lang="en-US" altLang="zh-CN" dirty="0"/>
          </a:p>
          <a:p>
            <a:r>
              <a:rPr lang="zh-CN" altLang="en-US" dirty="0"/>
              <a:t>我们的两项工作源于我们当前面临的新的研究机遇</a:t>
            </a:r>
            <a:endParaRPr lang="en-US" altLang="zh-CN" dirty="0"/>
          </a:p>
          <a:p>
            <a:r>
              <a:rPr lang="en-US" altLang="zh-CN" dirty="0"/>
              <a:t>GPU</a:t>
            </a:r>
            <a:r>
              <a:rPr lang="zh-CN" altLang="en-US" dirty="0"/>
              <a:t>等设备的发展使得并行方案的研究具有巨大潜力</a:t>
            </a:r>
            <a:endParaRPr lang="en-US" altLang="zh-CN" dirty="0"/>
          </a:p>
          <a:p>
            <a:r>
              <a:rPr lang="zh-CN" altLang="en-US" dirty="0"/>
              <a:t>深度学习的发展使得序列建模能力更强，有可能帮助减少解码搜索复杂度</a:t>
            </a:r>
            <a:endParaRPr lang="en-US" altLang="zh-CN"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FE3431E-FC94-4B44-B1C9-B6F33EB24B6B}" type="datetime8">
              <a:rPr lang="en-US" altLang="zh-CN" smtClean="0"/>
              <a:t>5/20/2019 7:59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6525535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刚刚我们已经介绍了这种传统序列鉴别性训练方法，它使用了序列级的准则</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B1457E6F-47E6-47CE-8791-155441D7C683}" type="datetime8">
              <a:rPr lang="en-US" altLang="zh-CN" smtClean="0"/>
              <a:t>5/20/2019 7:59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0751397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我们采用的进一步改进是将逐句的词图修改为统一共享的裁剪后的语言模型</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F6BE34DB-44B0-4608-A437-6FB6E718F746}" type="datetime8">
              <a:rPr lang="en-US" altLang="zh-CN" smtClean="0"/>
              <a:t>5/20/2019 7:59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495987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而我们想将它应用到另一类更困难的任务中</a:t>
            </a:r>
            <a:endParaRPr lang="en-US" altLang="zh-CN"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F37411F-E3B7-455E-BD75-6176E730E35F}" type="datetime8">
              <a:rPr lang="en-US" altLang="zh-CN" smtClean="0"/>
              <a:t>5/20/2019 7:59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6841036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 for mix and r for reference</a:t>
            </a:r>
          </a:p>
          <a:p>
            <a:r>
              <a:rPr lang="en-US" altLang="zh-CN" dirty="0"/>
              <a:t>we can assume label sequences are </a:t>
            </a:r>
            <a:r>
              <a:rPr lang="en-US" altLang="zh-CN" dirty="0" err="1"/>
              <a:t>indep</a:t>
            </a:r>
            <a:r>
              <a:rPr lang="en-US" altLang="zh-CN" dirty="0"/>
              <a:t> with each other, like this</a:t>
            </a:r>
          </a:p>
          <a:p>
            <a:r>
              <a:rPr lang="en-US" altLang="zh-CN" dirty="0"/>
              <a:t>then there is a problem about label assignment, 【how to assign labels belonging the same speaker together】. else we will get these kinds of errors</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826075B4-1147-4850-9606-C413E013AA9C}" type="datetime8">
              <a:rPr lang="en-US" altLang="zh-CN" smtClean="0"/>
              <a:t>5/20/2019 7:59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9120204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我们的基线系统由多级神经网络组成，它输入混合语音，输出两个分离之后的语音识别结果，并与两个原始标注序列进行比对</a:t>
            </a:r>
            <a:endParaRPr lang="en-US" altLang="zh-CN" dirty="0"/>
          </a:p>
          <a:p>
            <a:r>
              <a:rPr lang="zh-CN" altLang="en-US" dirty="0"/>
              <a:t>我们使用</a:t>
            </a:r>
            <a:r>
              <a:rPr lang="en-US" altLang="zh-CN" dirty="0"/>
              <a:t>PIT</a:t>
            </a:r>
            <a:r>
              <a:rPr lang="zh-CN" altLang="en-US" dirty="0"/>
              <a:t>作为基线方法（不再详细介绍）</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ADA39CAC-026B-4545-A6C1-D45F256B556A}" type="datetime8">
              <a:rPr lang="en-US" altLang="zh-CN" smtClean="0"/>
              <a:t>5/20/2019 7:59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40317917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我们尝试将帧级别的交叉熵准则修改为序列鉴别性训练准则。不同于正常语音识别的是，我们这里的公式包含了多个输出。</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1465CDDA-AD59-444F-805D-3F2143E15D88}" type="datetime8">
              <a:rPr lang="en-US" altLang="zh-CN" smtClean="0"/>
              <a:t>5/20/2019 7:59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7414085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这里，我们在框架上采用前面说的序列鉴别性训练，因此有如下公式</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000906DC-D019-44D2-8876-6B2F624F98F4}" type="datetime8">
              <a:rPr lang="en-US" altLang="zh-CN" smtClean="0"/>
              <a:t>5/20/2019 7:59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775154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包括三部分</a:t>
            </a:r>
            <a:endParaRPr lang="en-US" altLang="zh-CN" dirty="0"/>
          </a:p>
          <a:p>
            <a:r>
              <a:rPr lang="zh-CN" altLang="en-US" dirty="0"/>
              <a:t>解码器用于匹配不同模型之间的不同粒度，进行联合推理搜索</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DEFB129D-09D0-4BE5-81DF-7D14CF5BAC47}" type="datetime8">
              <a:rPr lang="en-US" altLang="zh-CN" smtClean="0"/>
              <a:t>5/20/2019 7:59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6318335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the first prob is how we generate lattice. as the permutation will change during the model training, we have to regenerate lattice once the </a:t>
            </a:r>
            <a:r>
              <a:rPr lang="en-US" altLang="zh-CN" dirty="0" err="1"/>
              <a:t>permu</a:t>
            </a:r>
            <a:r>
              <a:rPr lang="en-US" altLang="zh-CN" dirty="0"/>
              <a:t> is changed. Otherwise the quality of lattice is bad. We solve this prob by the lattice-free framework proposed by Daniel Povey</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1FCA2E2D-0A86-4F4E-9F09-60B405DF82ED}" type="datetime8">
              <a:rPr lang="en-US" altLang="zh-CN" smtClean="0"/>
              <a:t>5/20/2019 7:59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7510321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second prob is </a:t>
            </a:r>
            <a:r>
              <a:rPr lang="en-US" altLang="zh-CN" dirty="0" err="1"/>
              <a:t>te</a:t>
            </a:r>
            <a:r>
              <a:rPr lang="en-US" altLang="zh-CN" dirty="0"/>
              <a:t> most important. i.e. normal lattice does not contain these two errors</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65F2EE14-5D42-404A-A303-BE910FDA0BD5}" type="datetime8">
              <a:rPr lang="en-US" altLang="zh-CN" smtClean="0"/>
              <a:t>5/20/2019 7:59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5086481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搜索空间不包含这两类任务相关的错误，那么分母项将会估计过低，使得整体概率估计过高，因此经过训练后，模型将更容易产生右侧这样的错误</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AEF4F127-DFDE-4F58-AE18-4F22C263E760}" type="datetime8">
              <a:rPr lang="en-US" altLang="zh-CN" smtClean="0"/>
              <a:t>5/20/2019 7:59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5846107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 </a:t>
            </a:r>
            <a:r>
              <a:rPr lang="en-US" altLang="zh-CN" dirty="0" err="1"/>
              <a:t>simpest</a:t>
            </a:r>
            <a:r>
              <a:rPr lang="en-US" altLang="zh-CN" dirty="0"/>
              <a:t> way to solve this is by </a:t>
            </a:r>
            <a:r>
              <a:rPr lang="en-US" altLang="zh-CN" dirty="0" err="1"/>
              <a:t>artifi</a:t>
            </a:r>
            <a:r>
              <a:rPr lang="en-US" altLang="zh-CN" dirty="0"/>
              <a:t> swap some words in the language model in denominator</a:t>
            </a:r>
          </a:p>
          <a:p>
            <a:r>
              <a:rPr lang="en-US" altLang="zh-CN" dirty="0"/>
              <a:t>however of course it is inefficient as we cannot model all of them</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DE9B52F8-01B2-4BF8-B167-99335D208DA1}" type="datetime8">
              <a:rPr lang="en-US" altLang="zh-CN" smtClean="0"/>
              <a:t>5/20/2019 7:59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8152632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propose a better method by changing the denominator term in the formula</a:t>
            </a:r>
          </a:p>
          <a:p>
            <a:r>
              <a:rPr lang="en-US" altLang="zh-CN" dirty="0"/>
              <a:t>here we make the seq we are optimized as U1, and the other speech from another speaker is U2. then we penalize in </a:t>
            </a:r>
            <a:r>
              <a:rPr lang="en-US" altLang="zh-CN" dirty="0" err="1"/>
              <a:t>deno</a:t>
            </a:r>
            <a:r>
              <a:rPr lang="en-US" altLang="zh-CN" dirty="0"/>
              <a:t> both the normal ASR errors, and also the U2 from another speaker.</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819FB0F5-AAB2-47D7-BD5F-F65D29A5D664}" type="datetime8">
              <a:rPr lang="en-US" altLang="zh-CN" smtClean="0"/>
              <a:t>5/20/2019 7:59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2522634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thus we add another term in the </a:t>
            </a:r>
            <a:r>
              <a:rPr lang="en-US" altLang="zh-CN" dirty="0" err="1"/>
              <a:t>deno</a:t>
            </a:r>
            <a:r>
              <a:rPr lang="en-US" altLang="zh-CN" dirty="0"/>
              <a:t> here. It can solve this prob well</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BB65CD01-C2EA-469E-B7E5-E01BA1A70335}" type="datetime8">
              <a:rPr lang="en-US" altLang="zh-CN" smtClean="0"/>
              <a:t>5/20/2019 7:59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689913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我们借鉴</a:t>
            </a:r>
            <a:r>
              <a:rPr lang="en-US" altLang="zh-CN" dirty="0" err="1"/>
              <a:t>bMMI</a:t>
            </a:r>
            <a:r>
              <a:rPr lang="zh-CN" altLang="en-US" dirty="0"/>
              <a:t>的思想，也可以将另一个</a:t>
            </a:r>
            <a:r>
              <a:rPr lang="en-US" altLang="zh-CN" dirty="0"/>
              <a:t>stream</a:t>
            </a:r>
            <a:r>
              <a:rPr lang="zh-CN" altLang="en-US" dirty="0"/>
              <a:t>的输出当做一种错误进行增强</a:t>
            </a:r>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97F87B42-E820-4E4F-9673-6DA09559E468}" type="datetime8">
              <a:rPr lang="en-US" altLang="zh-CN" smtClean="0"/>
              <a:t>5/20/2019 7:59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1394993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我们再</a:t>
            </a:r>
            <a:r>
              <a:rPr lang="en-US" altLang="zh-CN" dirty="0"/>
              <a:t>switchboard</a:t>
            </a:r>
            <a:r>
              <a:rPr lang="zh-CN" altLang="en-US" dirty="0"/>
              <a:t>上进行这项实验，数据是人工混叠得到的</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4A5DF79C-31C5-44E9-9291-F8E5DC2673A3}" type="datetime8">
              <a:rPr lang="en-US" altLang="zh-CN" smtClean="0"/>
              <a:t>5/20/2019 7:59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5902497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我们的系统包括了一系列的改进，因此是一个比较强的基线系统</a:t>
            </a:r>
            <a:endParaRPr lang="en-US" altLang="zh-CN" dirty="0"/>
          </a:p>
          <a:p>
            <a:r>
              <a:rPr lang="zh-CN" altLang="en-US" dirty="0"/>
              <a:t>今天我们只集中在刚刚讨论的序列建模上</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1E915EB7-F83E-4AA0-8417-0CA87D53149E}" type="datetime8">
              <a:rPr lang="en-US" altLang="zh-CN" smtClean="0"/>
              <a:t>5/20/2019 7:59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5044677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M-F sw_4484_A_125400000_275200000_sw_4560_A_1298300000_1453400000</a:t>
            </a:r>
          </a:p>
          <a:p>
            <a:r>
              <a:rPr lang="en-US" dirty="0"/>
              <a:t>M-F sw_4520_B_735100000_882700000_sw_4543_B_0_148200000</a:t>
            </a:r>
          </a:p>
          <a:p>
            <a:r>
              <a:rPr lang="en-US" dirty="0"/>
              <a:t>M-M</a:t>
            </a:r>
            <a:r>
              <a:rPr lang="en-US" baseline="0" dirty="0"/>
              <a:t> </a:t>
            </a:r>
            <a:r>
              <a:rPr lang="en-US" dirty="0"/>
              <a:t>sw_4520_B_1659700000_1804200000_sw_4537_B_2288500000_2434400000</a:t>
            </a:r>
          </a:p>
          <a:p>
            <a:r>
              <a:rPr lang="en-US" dirty="0"/>
              <a:t>M-M sw_4601_A_2244300000_2388200000_sw_4560_A_997300000_1141500000</a:t>
            </a:r>
          </a:p>
          <a:p>
            <a:r>
              <a:rPr lang="en-US" dirty="0"/>
              <a:t>F-F sw_4776_A_385900000_525700000_sw_4854_B_475700000_615900000</a:t>
            </a:r>
          </a:p>
          <a:p>
            <a:r>
              <a:rPr lang="en-US" dirty="0"/>
              <a:t>\\jdroppo-z820\hpv\data_prep\eval2000-sorted_overlapped\WAV</a:t>
            </a:r>
          </a:p>
          <a:p>
            <a:endParaRPr lang="en-US" dirty="0"/>
          </a:p>
          <a:p>
            <a:r>
              <a:rPr lang="en-US" dirty="0"/>
              <a:t>REDMOND.t-zhehch@GCRGDL106:/msr-hdp-gw0015/Scratch/</a:t>
            </a:r>
            <a:r>
              <a:rPr lang="en-US" dirty="0" err="1"/>
              <a:t>jdroppo</a:t>
            </a:r>
            <a:r>
              <a:rPr lang="en-US" dirty="0"/>
              <a:t>/t-</a:t>
            </a:r>
            <a:r>
              <a:rPr lang="en-US" dirty="0" err="1"/>
              <a:t>zhehch</a:t>
            </a:r>
            <a:r>
              <a:rPr lang="en-US" dirty="0"/>
              <a:t>/decode$ bash get_hyps.sh &gt; csv/exp.txt</a:t>
            </a:r>
          </a:p>
          <a:p>
            <a:endParaRPr lang="en-US" dirty="0"/>
          </a:p>
          <a:p>
            <a:r>
              <a:rPr lang="en-US" dirty="0" err="1"/>
              <a:t>awk</a:t>
            </a:r>
            <a:r>
              <a:rPr lang="en-US" dirty="0"/>
              <a:t> -v </a:t>
            </a:r>
            <a:r>
              <a:rPr lang="en-US" dirty="0" err="1"/>
              <a:t>dn</a:t>
            </a:r>
            <a:r>
              <a:rPr lang="en-US" dirty="0"/>
              <a:t>=10000000 -v </a:t>
            </a:r>
            <a:r>
              <a:rPr lang="en-US" dirty="0" err="1"/>
              <a:t>na</a:t>
            </a:r>
            <a:r>
              <a:rPr lang="en-US" dirty="0"/>
              <a:t>=sw_4520_B_1659700000_1804200000_sw_4537_B_2288500000_2434400000 'function </a:t>
            </a:r>
            <a:r>
              <a:rPr lang="en-US" dirty="0" err="1"/>
              <a:t>gn</a:t>
            </a:r>
            <a:r>
              <a:rPr lang="en-US" dirty="0"/>
              <a:t>(</a:t>
            </a:r>
            <a:r>
              <a:rPr lang="en-US" dirty="0" err="1"/>
              <a:t>nai,ad</a:t>
            </a:r>
            <a:r>
              <a:rPr lang="en-US" dirty="0"/>
              <a:t>){split(</a:t>
            </a:r>
            <a:r>
              <a:rPr lang="en-US" dirty="0" err="1"/>
              <a:t>nai,a</a:t>
            </a:r>
            <a:r>
              <a:rPr lang="en-US" dirty="0"/>
              <a:t>,"_");</a:t>
            </a:r>
            <a:r>
              <a:rPr lang="en-US" dirty="0" err="1"/>
              <a:t>ur</a:t>
            </a:r>
            <a:r>
              <a:rPr lang="en-US" dirty="0"/>
              <a:t>=a[1+ad]"_"a[2+ad]" "a[3+ad]" "a[1+ad]"_"a[2+ad]"_"a[3+ad]" "a[4+ad]/</a:t>
            </a:r>
            <a:r>
              <a:rPr lang="en-US" dirty="0" err="1"/>
              <a:t>dn</a:t>
            </a:r>
            <a:r>
              <a:rPr lang="en-US" dirty="0"/>
              <a:t>" "a[5+ad]/</a:t>
            </a:r>
            <a:r>
              <a:rPr lang="en-US" dirty="0" err="1"/>
              <a:t>dn;return</a:t>
            </a:r>
            <a:r>
              <a:rPr lang="en-US" dirty="0"/>
              <a:t> </a:t>
            </a:r>
            <a:r>
              <a:rPr lang="en-US" dirty="0" err="1"/>
              <a:t>ur</a:t>
            </a:r>
            <a:r>
              <a:rPr lang="en-US" dirty="0"/>
              <a:t>}BEGIN{u1=</a:t>
            </a:r>
            <a:r>
              <a:rPr lang="en-US" dirty="0" err="1"/>
              <a:t>gn</a:t>
            </a:r>
            <a:r>
              <a:rPr lang="en-US" dirty="0"/>
              <a:t>(na,0);u2=</a:t>
            </a:r>
            <a:r>
              <a:rPr lang="en-US" dirty="0" err="1"/>
              <a:t>gn</a:t>
            </a:r>
            <a:r>
              <a:rPr lang="en-US" dirty="0"/>
              <a:t>(na,5);}NR==FNR{if($3==</a:t>
            </a:r>
            <a:r>
              <a:rPr lang="en-US" dirty="0" err="1"/>
              <a:t>pr</a:t>
            </a:r>
            <a:r>
              <a:rPr lang="en-US" dirty="0"/>
              <a:t>){n++}else{</a:t>
            </a:r>
            <a:r>
              <a:rPr lang="en-US" dirty="0" err="1"/>
              <a:t>pr</a:t>
            </a:r>
            <a:r>
              <a:rPr lang="en-US" dirty="0"/>
              <a:t>=$3;n=0}if ($0~u1||$0~u2){</a:t>
            </a:r>
            <a:r>
              <a:rPr lang="en-US" dirty="0" err="1"/>
              <a:t>printf</a:t>
            </a:r>
            <a:r>
              <a:rPr lang="en-US" dirty="0"/>
              <a:t> "%s-%03i\n",</a:t>
            </a:r>
            <a:r>
              <a:rPr lang="en-US" dirty="0" err="1"/>
              <a:t>tolower</a:t>
            </a:r>
            <a:r>
              <a:rPr lang="en-US" dirty="0"/>
              <a:t>($3),n}}' </a:t>
            </a:r>
            <a:r>
              <a:rPr lang="en-US" dirty="0" err="1"/>
              <a:t>score_tmp</a:t>
            </a:r>
            <a:r>
              <a:rPr lang="en-US" dirty="0"/>
              <a:t>/refs/hub5e00.english.000405.stm | </a:t>
            </a:r>
            <a:r>
              <a:rPr lang="en-US" dirty="0" err="1"/>
              <a:t>awk</a:t>
            </a:r>
            <a:r>
              <a:rPr lang="en-US" dirty="0"/>
              <a:t> 'NR==FNR{a[FNR]=$0;}NR!=FNR{if ($0~"id: "){if ($0~a[1]||$0~a[2]){p=1}else{p=0}}if (p==1){print}}' - </a:t>
            </a:r>
            <a:r>
              <a:rPr lang="en-US" dirty="0" err="1"/>
              <a:t>rsts</a:t>
            </a:r>
            <a:r>
              <a:rPr lang="en-US" dirty="0"/>
              <a:t>/application_1498589312003_8256.cnn.cnn.lfmmi2.nb0.3.dnn.24.150.dnn.11.0_fmix80/ac.0.067/final/</a:t>
            </a:r>
            <a:r>
              <a:rPr lang="en-US" dirty="0" err="1"/>
              <a:t>rearrange.mlf.ctm.pra</a:t>
            </a:r>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B8E3EB5-CEAF-4940-B10D-438873584FFF}" type="datetime8">
              <a:rPr lang="en-US" altLang="zh-CN" smtClean="0"/>
              <a:t>5/20/2019 7:59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600162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主要研究声学模型的序列建模，以及解码搜索算法</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0B867626-A45E-4784-AF4D-2787476F7200}" type="datetime8">
              <a:rPr lang="en-US" altLang="zh-CN" smtClean="0"/>
              <a:t>5/20/2019 7:59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2406257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上半部分属于神经网络计算，通常可以进行矩阵计算的并行化</a:t>
            </a:r>
            <a:endParaRPr lang="en-US" altLang="zh-CN" dirty="0"/>
          </a:p>
          <a:p>
            <a:r>
              <a:rPr lang="en-US" altLang="zh-CN" dirty="0"/>
              <a:t>Usually, the latter process 【】 takes over 50% of the time</a:t>
            </a:r>
          </a:p>
          <a:p>
            <a:r>
              <a:rPr lang="en-US" altLang="zh-CN" dirty="0"/>
              <a:t>and this work achieves a significant speedup on it</a:t>
            </a:r>
          </a:p>
          <a:p>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1C5C26E5-D5B3-4C88-9746-0668E860DF86}" type="datetime8">
              <a:rPr lang="en-US" altLang="zh-CN" smtClean="0"/>
              <a:t>5/20/2019 7:59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24205546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 first idea is to reduce the search comp by end-to-end modeling</a:t>
            </a:r>
          </a:p>
          <a:p>
            <a:r>
              <a:rPr lang="en-US" altLang="zh-CN" dirty="0"/>
              <a:t>namely, if we can model the word sequence directly instead of modeling the phone sequence, e.g. we directly model the word "car", then we can reduce the search complexity from phone sequence to word sequence. </a:t>
            </a:r>
          </a:p>
          <a:p>
            <a:r>
              <a:rPr lang="en-US" altLang="zh-CN" dirty="0"/>
              <a:t>//Meanwhile, if we can change to model the character, e.g. we model C A R here, then the search complexity from C A R to CAR is also greatly reduced.</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46B1DD70-24F2-467F-A59C-D8B1F99477C4}" type="datetime8">
              <a:rPr lang="en-US" altLang="zh-CN" smtClean="0"/>
              <a:t>5/20/2019 7:59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30994018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another way of thinking is we keep the search complexity unchanged, but we accelerate the search speed by parallel computing. </a:t>
            </a:r>
          </a:p>
          <a:p>
            <a:r>
              <a:rPr lang="en-US" altLang="zh-CN" dirty="0"/>
              <a:t>here the problem is to find the best path in a graph. We change this serial algorithm to parallel algorithm</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A18D7320-64D2-47D3-B829-D5AA43AB2D05}" type="datetime8">
              <a:rPr lang="en-US" altLang="zh-CN" smtClean="0"/>
              <a:t>5/20/2019 7:59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31922177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我们刚刚已经讨论的搜索解码的任务是从图中找到最优路径</a:t>
            </a:r>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FED5C4F7-9104-4944-8956-25794D004A5B}" type="datetime8">
              <a:rPr lang="en-US" altLang="zh-CN" smtClean="0"/>
              <a:t>5/20/2019 7:59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5662419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同时我们需要将很多可能性保留在词图上，它可以应用到很多场合中</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0B07A529-7A35-4162-823B-7F81C91D4069}" type="datetime8">
              <a:rPr lang="en-US" altLang="zh-CN" smtClean="0"/>
              <a:t>5/20/2019 7:59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3647271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GPU</a:t>
            </a:r>
            <a:r>
              <a:rPr lang="zh-CN" altLang="en-US" dirty="0"/>
              <a:t>在语音识别中的应用主要是在深度学习模型的计算上，由于计算是矩阵形式，因此容易得到并行加速</a:t>
            </a:r>
            <a:endParaRPr lang="en-US" altLang="zh-CN" dirty="0"/>
          </a:p>
          <a:p>
            <a:r>
              <a:rPr lang="en-US" altLang="zh-CN" dirty="0"/>
              <a:t>Parallel computing utilizes a large number of units to parallelize the computation</a:t>
            </a:r>
          </a:p>
          <a:p>
            <a:r>
              <a:rPr lang="en-US" altLang="zh-CN" dirty="0"/>
              <a:t>The matrix calculation and sequence batching are common to be sped up by it.</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D114BC5E-FABC-40E0-840A-DA3504B506C4}" type="datetime8">
              <a:rPr lang="en-US" altLang="zh-CN" smtClean="0"/>
              <a:t>5/20/2019 7:59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41513111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However, how to parallelize (</a:t>
            </a:r>
            <a:r>
              <a:rPr lang="en-US" altLang="zh-CN" dirty="0" err="1"/>
              <a:t>pærəlelaɪz</a:t>
            </a:r>
            <a:r>
              <a:rPr lang="en-US" altLang="zh-CN" dirty="0"/>
              <a:t>) the best path search algorithm is uncertain.</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1DB1D76D-0998-4B37-910D-953F8A67268B}" type="datetime8">
              <a:rPr lang="en-US" altLang="zh-CN" smtClean="0"/>
              <a:t>5/20/2019 7:59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20280692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framework is parallel in the following 3 levels. first is future level. We search each out-going arcs, e.g. b c d【】 each with a separate GPU thread</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9CC0715B-F4F6-4DA8-BFAE-D5F5A5651CEF}" type="datetime8">
              <a:rPr lang="en-US" altLang="zh-CN" smtClean="0"/>
              <a:t>5/20/2019 7:59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33250494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parallelize different histories. e.g. 3 and 2 can be processed by separate GPU threads.</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430858D6-5910-4772-833A-A861AFEC9B63}" type="datetime8">
              <a:rPr lang="en-US" altLang="zh-CN" smtClean="0"/>
              <a:t>5/20/2019 7:59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2865292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Moreoever</a:t>
            </a:r>
            <a:r>
              <a:rPr lang="en-US" altLang="zh-CN" dirty="0"/>
              <a:t>, different utterances can be processed with separate GPU kernels.</a:t>
            </a:r>
          </a:p>
          <a:p>
            <a:r>
              <a:rPr lang="en-US" altLang="zh-CN" dirty="0"/>
              <a:t>All these 3 levels, future, history, utterance, can be combined together.</a:t>
            </a:r>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02B329C4-22DE-44EB-8B2C-73CA7FFE86A7}" type="datetime8">
              <a:rPr lang="en-US" altLang="zh-CN" smtClean="0"/>
              <a:t>5/20/2019 7:59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1520802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因此我们首先总结这两方面的研究现状和我们的创新点</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4A5DF79C-31C5-44E9-9291-F8E5DC2673A3}" type="datetime8">
              <a:rPr lang="en-US" altLang="zh-CN" smtClean="0"/>
              <a:t>5/20/2019 7:59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8375932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first problem we need to solve is token recomb</a:t>
            </a:r>
          </a:p>
          <a:p>
            <a:r>
              <a:rPr lang="en-US" altLang="zh-CN" dirty="0"/>
              <a:t>The formula of Viterbi (VI TER BI) decoding is as formula 1. We combine 3 parts of knowledge to get the best path in the graph【】. </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C7A30FBB-4F27-490E-9F14-90CF369B9CD9}" type="datetime8">
              <a:rPr lang="en-US" altLang="zh-CN" smtClean="0"/>
              <a:t>5/20/2019 7:59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18886516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公式中的</a:t>
            </a:r>
            <a:r>
              <a:rPr lang="en-US" altLang="zh-CN" dirty="0"/>
              <a:t>max</a:t>
            </a:r>
            <a:r>
              <a:rPr lang="zh-CN" altLang="en-US" dirty="0"/>
              <a:t>含义是指在图中，我们只需要保留到达某个状态的最佳路径，这使得边</a:t>
            </a:r>
            <a:r>
              <a:rPr lang="en-US" altLang="zh-CN" dirty="0"/>
              <a:t>23</a:t>
            </a:r>
            <a:r>
              <a:rPr lang="zh-CN" altLang="en-US" dirty="0"/>
              <a:t>与边</a:t>
            </a:r>
            <a:r>
              <a:rPr lang="en-US" altLang="zh-CN" dirty="0"/>
              <a:t>13</a:t>
            </a:r>
            <a:r>
              <a:rPr lang="zh-CN" altLang="en-US" dirty="0"/>
              <a:t>是互相关联的，因此原始形式是串行算法。我们尝试使其并行化，也就是让</a:t>
            </a:r>
            <a:r>
              <a:rPr lang="en-US" altLang="zh-CN" dirty="0"/>
              <a:t>23</a:t>
            </a:r>
            <a:r>
              <a:rPr lang="zh-CN" altLang="en-US" dirty="0"/>
              <a:t>和</a:t>
            </a:r>
            <a:r>
              <a:rPr lang="en-US" altLang="zh-CN" dirty="0"/>
              <a:t>13</a:t>
            </a:r>
            <a:r>
              <a:rPr lang="zh-CN" altLang="en-US" dirty="0"/>
              <a:t>同时被两个线程处理。这种情况下我们就需要让两个线程在</a:t>
            </a:r>
            <a:r>
              <a:rPr lang="en-US" altLang="zh-CN" dirty="0"/>
              <a:t>3</a:t>
            </a:r>
            <a:r>
              <a:rPr lang="zh-CN" altLang="en-US" dirty="0"/>
              <a:t>这个状态上进行同步，找到最优结果，再进行下一步计算</a:t>
            </a:r>
            <a:endParaRPr lang="en-US" altLang="zh-CN" dirty="0"/>
          </a:p>
          <a:p>
            <a:r>
              <a:rPr lang="zh-CN" altLang="en-US" dirty="0"/>
              <a:t>因此令牌传递问题转化为解决线程之间的高效同步操作的问题</a:t>
            </a:r>
            <a:endParaRPr lang="en-US" altLang="zh-CN" dirty="0"/>
          </a:p>
          <a:p>
            <a:endParaRPr lang="en-US" altLang="zh-CN" dirty="0"/>
          </a:p>
          <a:p>
            <a:r>
              <a:rPr lang="en-US" altLang="zh-CN" dirty="0"/>
              <a:t>the physical meaning of the max operation is as this figure. In each state, we remain only the best path to this state, which makes arcs in the WFST dependent with each other. Thus it is a serial algorithm</a:t>
            </a:r>
          </a:p>
          <a:p>
            <a:r>
              <a:rPr lang="en-US" altLang="zh-CN" dirty="0"/>
              <a:t>to change the serial </a:t>
            </a:r>
            <a:r>
              <a:rPr lang="en-US" altLang="zh-CN" dirty="0" err="1"/>
              <a:t>alg</a:t>
            </a:r>
            <a:r>
              <a:rPr lang="en-US" altLang="zh-CN" dirty="0"/>
              <a:t> to parallel </a:t>
            </a:r>
            <a:r>
              <a:rPr lang="en-US" altLang="zh-CN" dirty="0" err="1"/>
              <a:t>alg</a:t>
            </a:r>
            <a:r>
              <a:rPr lang="en-US" altLang="zh-CN" dirty="0"/>
              <a:t>, namely we make the search of 2 to 3 and 1 to 3 together, we need a thread sync in the state 3, to remain only the best one before continuing. Thus we abstract the max in the formula as a sync operation in the parallel computing</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C27BE39C-701D-4303-B4B2-58A1F9025A44}" type="datetime8">
              <a:rPr lang="en-US" altLang="zh-CN" smtClean="0"/>
              <a:t>5/20/2019 7:59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36734704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我们给出了一个只需要一次</a:t>
            </a:r>
            <a:r>
              <a:rPr lang="en-US" altLang="zh-CN" dirty="0"/>
              <a:t>GPU</a:t>
            </a:r>
            <a:r>
              <a:rPr lang="zh-CN" altLang="en-US" dirty="0"/>
              <a:t>原子操作就可以完成令牌传递和同步的方法</a:t>
            </a:r>
            <a:endParaRPr lang="en-US" altLang="zh-CN" dirty="0"/>
          </a:p>
          <a:p>
            <a:r>
              <a:rPr lang="en-US" altLang="zh-CN" dirty="0"/>
              <a:t>【】</a:t>
            </a:r>
            <a:r>
              <a:rPr lang="zh-CN" altLang="en-US" dirty="0"/>
              <a:t>原子操作在一条指令里完成取</a:t>
            </a:r>
            <a:r>
              <a:rPr lang="en-US" altLang="zh-CN" dirty="0"/>
              <a:t>max</a:t>
            </a:r>
            <a:r>
              <a:rPr lang="zh-CN" altLang="en-US" dirty="0"/>
              <a:t>和储存数值操作</a:t>
            </a:r>
            <a:endParaRPr lang="en-US" altLang="zh-CN" dirty="0"/>
          </a:p>
          <a:p>
            <a:r>
              <a:rPr lang="zh-CN" altLang="en-US" dirty="0"/>
              <a:t>这个例子里体现了我们的方法</a:t>
            </a:r>
            <a:endParaRPr lang="en-US" altLang="zh-CN" dirty="0"/>
          </a:p>
          <a:p>
            <a:r>
              <a:rPr lang="zh-CN" altLang="en-US" dirty="0"/>
              <a:t>对每条</a:t>
            </a:r>
            <a:r>
              <a:rPr lang="en-US" altLang="zh-CN" dirty="0"/>
              <a:t>WFST</a:t>
            </a:r>
            <a:r>
              <a:rPr lang="zh-CN" altLang="en-US" dirty="0"/>
              <a:t>边都有</a:t>
            </a:r>
            <a:r>
              <a:rPr lang="en-US" altLang="zh-CN" dirty="0"/>
              <a:t>…</a:t>
            </a:r>
          </a:p>
          <a:p>
            <a:endParaRPr lang="en-US" altLang="zh-CN" dirty="0"/>
          </a:p>
          <a:p>
            <a:r>
              <a:rPr lang="en-US" altLang="zh-CN" dirty="0"/>
              <a:t>we propose a better and unified solution with only one single atomic operation. An atomic operation do both comparison and store the maximum value to the address【】. And it is thread safe. Let's see an example.</a:t>
            </a:r>
          </a:p>
          <a:p>
            <a:r>
              <a:rPr lang="en-US" altLang="zh-CN" dirty="0"/>
              <a:t>for each arc, we have a score and its arc id, we pack them together.</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9EC2939-4D9A-4C75-95CB-BD55D834193D}" type="datetime8">
              <a:rPr lang="en-US" altLang="zh-CN" smtClean="0"/>
              <a:t>5/20/2019 7:59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21353849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我们把它的分数和编号绑定在一起，把分数放在高位，经过原子操作后就会将较好的分数及其编号留在相应状态上</a:t>
            </a:r>
            <a:endParaRPr lang="en-US" altLang="zh-CN" dirty="0"/>
          </a:p>
          <a:p>
            <a:r>
              <a:rPr lang="en-US" altLang="zh-CN" dirty="0"/>
              <a:t>In this exp, we have 4 in-going arcs, starting from arc 1. we packs score and arc id together. call an atomic operation.  after that, the value of the state will be replaced by the pack value of arc 1, because the score is stored in the higher bits【】.</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C5399AAD-6A7C-444D-BF48-B2CE9DCA5A66}" type="datetime8">
              <a:rPr lang="en-US" altLang="zh-CN" smtClean="0"/>
              <a:t>5/20/2019 7:59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34376391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原子操作会保证一次只有一个线程在更新状态</a:t>
            </a:r>
            <a:r>
              <a:rPr lang="en-US" altLang="zh-CN" dirty="0"/>
              <a:t>e</a:t>
            </a:r>
          </a:p>
          <a:p>
            <a:r>
              <a:rPr lang="en-US" altLang="zh-CN" dirty="0"/>
              <a:t>practically, arc 2 and arc 4 are processed in parallel. But the atomic operation here </a:t>
            </a:r>
            <a:r>
              <a:rPr lang="en-US" altLang="zh-CN" dirty="0" err="1"/>
              <a:t>garrentees</a:t>
            </a:r>
            <a:r>
              <a:rPr lang="en-US" altLang="zh-CN" dirty="0"/>
              <a:t> that the final result is the best</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238A67C5-F981-49C3-AD55-DABF84F4B1BC}" type="datetime8">
              <a:rPr lang="en-US" altLang="zh-CN" smtClean="0"/>
              <a:t>5/20/2019 7:59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38489746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all updating, we have both the best score and the arc id it comes from. </a:t>
            </a:r>
          </a:p>
          <a:p>
            <a:r>
              <a:rPr lang="en-US" altLang="zh-CN" dirty="0"/>
              <a:t>And the whole algorithm is just like this example. for each thread, we pack the value, and then do an atomic operation</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DF3EBD04-2D27-45F9-A988-4B28F448BE9B}" type="datetime8">
              <a:rPr lang="en-US" altLang="zh-CN" smtClean="0"/>
              <a:t>5/20/2019 7:59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2423914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second problem is load imbalance. </a:t>
            </a:r>
          </a:p>
          <a:p>
            <a:r>
              <a:rPr lang="en-US" altLang="zh-CN" dirty="0"/>
              <a:t>e.g. there are 3 arcs out-going from state 1 and 2 arcs out-going from state 7. So we should allocate thread to arcs and states appropriately, else we will WAIT for some states, e.g. state 1, while other threads have finished processing, e.g. state 7.</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50455E8E-FBED-4A4D-B071-1601E8BE6B38}" type="datetime8">
              <a:rPr lang="en-US" altLang="zh-CN" smtClean="0"/>
              <a:t>5/20/2019 7:59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18001138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我们首先分配固定数量的线程给每一组，比如</a:t>
            </a:r>
            <a:r>
              <a:rPr lang="en-US" altLang="zh-CN" dirty="0"/>
              <a:t>32</a:t>
            </a:r>
            <a:r>
              <a:rPr lang="zh-CN" altLang="en-US" dirty="0"/>
              <a:t>，然后我们动态决定每个组处理哪一个状态</a:t>
            </a:r>
            <a:endParaRPr lang="en-US" altLang="zh-CN" dirty="0"/>
          </a:p>
          <a:p>
            <a:r>
              <a:rPr lang="zh-CN" altLang="en-US" dirty="0"/>
              <a:t>比如在这个例子中我们有两组</a:t>
            </a:r>
            <a:endParaRPr lang="en-US" altLang="zh-CN" dirty="0"/>
          </a:p>
          <a:p>
            <a:endParaRPr lang="en-US" altLang="zh-CN" dirty="0"/>
          </a:p>
          <a:p>
            <a:r>
              <a:rPr lang="en-US" altLang="zh-CN" dirty="0"/>
              <a:t>We solve this problem by firstly allocate 32 threads to each group and now we have many groups, for exp, 2. And we need to allocate a state to each group. It is done by an atomic operation on the token index</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FD2FB116-30C6-43CF-A5DD-F36F46046CF0}" type="datetime8">
              <a:rPr lang="en-US" altLang="zh-CN" smtClean="0"/>
              <a:t>5/20/2019 7:59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35271874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example, group 0 gets the token 0 at state 2</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EE6177E2-4CE3-4B58-B17A-26CD5EEF4AAC}" type="datetime8">
              <a:rPr lang="en-US" altLang="zh-CN" smtClean="0"/>
              <a:t>5/20/2019 7:59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7578507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group 1 get token 1 in state 1</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9C2F3CFB-A514-4281-ADC5-17A809EBA207}" type="datetime8">
              <a:rPr lang="en-US" altLang="zh-CN" smtClean="0"/>
              <a:t>5/20/2019 7:59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2343135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zh-CN" altLang="en-US" dirty="0"/>
              <a:t>（与右图一一对应）</a:t>
            </a:r>
            <a:endParaRPr lang="en-US" altLang="zh-CN" dirty="0"/>
          </a:p>
          <a:p>
            <a:pPr marL="0" marR="0" lvl="0" indent="0" algn="l" defTabSz="932742" rtl="0" eaLnBrk="1" fontAlgn="auto" latinLnBrk="0" hangingPunct="1">
              <a:lnSpc>
                <a:spcPct val="90000"/>
              </a:lnSpc>
              <a:spcBef>
                <a:spcPts val="0"/>
              </a:spcBef>
              <a:spcAft>
                <a:spcPts val="340"/>
              </a:spcAft>
              <a:buClrTx/>
              <a:buSzTx/>
              <a:buFontTx/>
              <a:buNone/>
              <a:tabLst/>
              <a:defRPr/>
            </a:pPr>
            <a:r>
              <a:rPr lang="zh-CN" altLang="en-US" dirty="0"/>
              <a:t>一组实数序列，对于</a:t>
            </a:r>
            <a:r>
              <a:rPr lang="en-US" altLang="zh-CN" dirty="0"/>
              <a:t>T</a:t>
            </a:r>
            <a:r>
              <a:rPr lang="zh-CN" altLang="en-US" dirty="0"/>
              <a:t>帧</a:t>
            </a:r>
            <a:endParaRPr lang="en-US" altLang="zh-CN" dirty="0"/>
          </a:p>
          <a:p>
            <a:pPr marL="0" marR="0" lvl="0" indent="0" algn="l" defTabSz="932742" rtl="0" eaLnBrk="1" fontAlgn="auto" latinLnBrk="0" hangingPunct="1">
              <a:lnSpc>
                <a:spcPct val="90000"/>
              </a:lnSpc>
              <a:spcBef>
                <a:spcPts val="0"/>
              </a:spcBef>
              <a:spcAft>
                <a:spcPts val="340"/>
              </a:spcAft>
              <a:buClrTx/>
              <a:buSzTx/>
              <a:buFontTx/>
              <a:buNone/>
              <a:tabLst/>
              <a:defRPr/>
            </a:pPr>
            <a:r>
              <a:rPr lang="zh-CN" altLang="en-US" dirty="0"/>
              <a:t>每一帧变为一个向量进行表示</a:t>
            </a:r>
            <a:endParaRPr lang="en-US" altLang="zh-CN"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dirty="0"/>
              <a:t>……</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ACCAD5F6-3FA7-47A4-9F20-D066C2FEB3EC}" type="datetime8">
              <a:rPr lang="en-US" altLang="zh-CN" smtClean="0"/>
              <a:t>5/20/2019 7:59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9926112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once after allocating the index, group 0 and group 1 are working separately.  e.g. thread 0 from group 0 process the arc from state 2 to state 3, and thread 1 process arc 2 to 6</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8DD067AF-A34C-4251-8CEE-38FABE862B13}" type="datetime8">
              <a:rPr lang="en-US" altLang="zh-CN" smtClean="0"/>
              <a:t>5/20/2019 7:59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267992378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all out-going arcs are processed, group 0 will request another token index</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82A366FB-434F-497B-B7F3-94E88280411C}" type="datetime8">
              <a:rPr lang="en-US" altLang="zh-CN" smtClean="0"/>
              <a:t>5/20/2019 7:59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25104025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if group 1 is finished. it will also request another token index separately</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ABD1D60F-9BFE-441C-B798-F113758CBA9E}" type="datetime8">
              <a:rPr lang="en-US" altLang="zh-CN" smtClean="0"/>
              <a:t>5/20/2019 7:59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19388104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If both groups finish in the same time, the atomic operation still </a:t>
            </a:r>
            <a:r>
              <a:rPr lang="en-US" altLang="zh-CN" dirty="0" err="1"/>
              <a:t>garrentees</a:t>
            </a:r>
            <a:r>
              <a:rPr lang="en-US" altLang="zh-CN" dirty="0"/>
              <a:t> each index is allocated to a single group</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7EE21520-D9FE-4A89-A8D8-CC269BAA1D99}" type="datetime8">
              <a:rPr lang="en-US" altLang="zh-CN" smtClean="0"/>
              <a:t>5/20/2019 7:59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82812540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If we ,</a:t>
            </a:r>
          </a:p>
          <a:p>
            <a:r>
              <a:rPr lang="en-US" altLang="zh-CN" dirty="0"/>
              <a:t>Xx is xx</a:t>
            </a:r>
          </a:p>
          <a:p>
            <a:r>
              <a:rPr lang="en-US" altLang="zh-CN" dirty="0"/>
              <a:t>so</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808432EA-DE9C-4052-8BF1-F8C3E5E59772}" type="datetime8">
              <a:rPr lang="en-US" altLang="zh-CN" smtClean="0"/>
              <a:t>5/20/2019 7:59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36925681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zh-CN" altLang="en-US" dirty="0"/>
              <a:t>第三部分是我们需要进行并行的词图生成，我们将目前最精确的词图生成算法修改为并行版本，增加了一些工程上的优化</a:t>
            </a:r>
            <a:endParaRPr lang="en-US" altLang="zh-CN"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ltLang="zh-CN"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dirty="0"/>
              <a:t>The 3</a:t>
            </a:r>
            <a:r>
              <a:rPr lang="en-US" altLang="zh-CN" baseline="30000" dirty="0"/>
              <a:t>rd</a:t>
            </a:r>
            <a:r>
              <a:rPr lang="en-US" altLang="zh-CN" dirty="0"/>
              <a:t> prob we need to solve is </a:t>
            </a:r>
            <a:r>
              <a:rPr lang="en-US" altLang="zh-CN" dirty="0" err="1"/>
              <a:t>lat</a:t>
            </a:r>
            <a:r>
              <a:rPr lang="en-US" altLang="zh-CN" dirty="0"/>
              <a:t> proc </a:t>
            </a:r>
          </a:p>
          <a:p>
            <a:r>
              <a:rPr lang="en-US" altLang="zh-CN" dirty="0"/>
              <a:t>Overall speaking, the exact </a:t>
            </a:r>
            <a:r>
              <a:rPr lang="en-US" altLang="zh-CN" dirty="0" err="1"/>
              <a:t>lat</a:t>
            </a:r>
            <a:r>
              <a:rPr lang="en-US" altLang="zh-CN" dirty="0"/>
              <a:t> algorithm proposed by Daniel Povey can be fully parallelized in GPU </a:t>
            </a:r>
          </a:p>
          <a:p>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797D465F-4FDC-48B3-946F-AF654E4600F0}" type="datetime8">
              <a:rPr lang="en-US" altLang="zh-CN" smtClean="0"/>
              <a:t>5/20/2019 7:59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32493009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15D9D347-47F9-402E-A4B1-D06099FD17F9}" type="datetime8">
              <a:rPr lang="en-US" altLang="zh-CN" smtClean="0"/>
              <a:t>5/20/2019 7:59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40035714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comparison between CPU and GPU decoder firstly shows that they have the same performance both in 1-best and lattice quality. Notably, the lattice quality is verified by rescoring, oracle WER and confidence measure</a:t>
            </a:r>
          </a:p>
          <a:p>
            <a:r>
              <a:rPr lang="en-US" altLang="zh-CN" dirty="0"/>
              <a:t>recalling that lattice is important for most of the ASR modules</a:t>
            </a:r>
          </a:p>
          <a:p>
            <a:r>
              <a:rPr lang="en-US" altLang="zh-CN" dirty="0"/>
              <a:t>Based on the same </a:t>
            </a:r>
            <a:r>
              <a:rPr lang="en-US" altLang="zh-CN" dirty="0" err="1"/>
              <a:t>pef</a:t>
            </a:r>
            <a:r>
              <a:rPr lang="en-US" altLang="zh-CN" dirty="0"/>
              <a:t>, this framework can speed up all of them</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801367D1-EC9E-4353-9924-CE60FFB448A8}" type="datetime8">
              <a:rPr lang="en-US" altLang="zh-CN" smtClean="0"/>
              <a:t>5/20/2019 7:59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10004656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the same performance, our 3-level parallelism achieve 34 times speedup</a:t>
            </a:r>
          </a:p>
          <a:p>
            <a:r>
              <a:rPr lang="en-US" altLang="zh-CN" dirty="0"/>
              <a:t>And our new number is over 50 times by better GPU optimization</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11D23FA8-4E03-450C-9561-BBA3F9178BB0}" type="datetime8">
              <a:rPr lang="en-US" altLang="zh-CN" smtClean="0"/>
              <a:t>5/20/2019 7:59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7554476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Compared with </a:t>
            </a:r>
            <a:r>
              <a:rPr lang="en-US" altLang="zh-CN" dirty="0" err="1"/>
              <a:t>utt</a:t>
            </a:r>
            <a:r>
              <a:rPr lang="en-US" altLang="zh-CN" dirty="0"/>
              <a:t> level para comp in CPU, and if we take the price of CPU and GPU into account, the GPU decoder can still save 4x budget. Notably the GPU here is the newest one, thus it’s a little bit expensive</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402923CE-18E7-4AF5-A4B7-DC4565EA2E4D}" type="datetime8">
              <a:rPr lang="en-US" altLang="zh-CN" smtClean="0"/>
              <a:t>5/20/2019 7:59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4140570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要解决</a:t>
            </a:r>
            <a:r>
              <a:rPr lang="zh-CN" altLang="en-US" dirty="0">
                <a:solidFill>
                  <a:schemeClr val="tx1"/>
                </a:solidFill>
              </a:rPr>
              <a:t>语音变长，语音信号非线性，系统功耗三方面主要问题，他们分属于</a:t>
            </a:r>
            <a:endParaRPr lang="en-US" altLang="zh-CN"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EE0F2770-5EC5-4D61-BDF3-2F6705935D97}" type="datetime8">
              <a:rPr lang="en-US" altLang="zh-CN" smtClean="0"/>
              <a:t>5/20/2019 7:59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8907015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DA4156AA-0022-430C-BF08-4D37FE3042F1}" type="datetime8">
              <a:rPr lang="en-US" altLang="zh-CN" smtClean="0"/>
              <a:t>5/20/2019 7:59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209867481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CTC</a:t>
            </a:r>
            <a:r>
              <a:rPr lang="zh-CN" altLang="en-US" dirty="0"/>
              <a:t>就是一类这样的模型，它具有更强的序列建模能力，因为它的每个隐状态都是给定整个输入序列进行预测的。</a:t>
            </a:r>
            <a:endParaRPr lang="en-US" altLang="zh-CN" dirty="0"/>
          </a:p>
          <a:p>
            <a:r>
              <a:rPr lang="zh-CN" altLang="en-US" dirty="0"/>
              <a:t>由于有更好的序列建模能力，</a:t>
            </a:r>
            <a:r>
              <a:rPr lang="en-US" altLang="zh-CN" dirty="0"/>
              <a:t>CTC</a:t>
            </a:r>
            <a:r>
              <a:rPr lang="zh-CN" altLang="en-US" dirty="0"/>
              <a:t>尝试对混淆性进行建模</a:t>
            </a:r>
            <a:endParaRPr lang="en-US" altLang="zh-CN" dirty="0"/>
          </a:p>
          <a:p>
            <a:r>
              <a:rPr lang="zh-CN" altLang="en-US" dirty="0"/>
              <a:t>在</a:t>
            </a:r>
            <a:r>
              <a:rPr lang="en-US" altLang="zh-CN" dirty="0"/>
              <a:t>HMM</a:t>
            </a:r>
            <a:r>
              <a:rPr lang="zh-CN" altLang="en-US" dirty="0"/>
              <a:t>中，我们用</a:t>
            </a:r>
            <a:r>
              <a:rPr lang="en-US" altLang="zh-CN" dirty="0"/>
              <a:t>5</a:t>
            </a:r>
            <a:r>
              <a:rPr lang="zh-CN" altLang="en-US" dirty="0"/>
              <a:t>个状态来表示一个音素</a:t>
            </a:r>
            <a:endParaRPr lang="en-US" altLang="zh-CN" dirty="0"/>
          </a:p>
          <a:p>
            <a:r>
              <a:rPr lang="en-US" altLang="zh-CN" dirty="0"/>
              <a:t>CTC</a:t>
            </a:r>
            <a:r>
              <a:rPr lang="zh-CN" altLang="en-US" dirty="0"/>
              <a:t>中也包含</a:t>
            </a:r>
            <a:r>
              <a:rPr lang="en-US" altLang="zh-CN" dirty="0"/>
              <a:t>5</a:t>
            </a:r>
            <a:r>
              <a:rPr lang="zh-CN" altLang="en-US" dirty="0"/>
              <a:t>个状态，但其中两个是可跳过的，所以与这个音素建模相关的只有一个状态，而其他部分被</a:t>
            </a:r>
            <a:r>
              <a:rPr lang="en-US" altLang="zh-CN" dirty="0"/>
              <a:t>blank</a:t>
            </a:r>
            <a:r>
              <a:rPr lang="zh-CN" altLang="en-US" dirty="0"/>
              <a:t>所建模</a:t>
            </a:r>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4C355C90-C012-490B-8219-0DAEAA3FF68D}" type="datetime8">
              <a:rPr lang="en-US" altLang="zh-CN" smtClean="0"/>
              <a:t>5/20/2019 7:59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11139786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我们尝试观察</a:t>
            </a:r>
            <a:r>
              <a:rPr lang="en-US" altLang="zh-CN" dirty="0"/>
              <a:t>CTC</a:t>
            </a:r>
            <a:r>
              <a:rPr lang="zh-CN" altLang="en-US" dirty="0"/>
              <a:t>的预测分布。这里的横轴是时间轴，纵轴是概率值</a:t>
            </a:r>
            <a:endParaRPr lang="en-US" altLang="zh-CN" dirty="0"/>
          </a:p>
          <a:p>
            <a:r>
              <a:rPr lang="zh-CN" altLang="en-US" dirty="0"/>
              <a:t>一种颜色表示一个音素</a:t>
            </a:r>
            <a:endParaRPr lang="en-US" altLang="zh-CN" dirty="0"/>
          </a:p>
          <a:p>
            <a:r>
              <a:rPr lang="zh-CN" altLang="en-US" dirty="0"/>
              <a:t>在</a:t>
            </a:r>
            <a:r>
              <a:rPr lang="en-US" altLang="zh-CN" dirty="0"/>
              <a:t>HMM</a:t>
            </a:r>
            <a:r>
              <a:rPr lang="zh-CN" altLang="en-US" dirty="0"/>
              <a:t>中</a:t>
            </a:r>
            <a:r>
              <a:rPr lang="zh-CN" altLang="en-US"/>
              <a:t>一个音素需要</a:t>
            </a:r>
            <a:r>
              <a:rPr lang="zh-CN" altLang="en-US" dirty="0"/>
              <a:t>一条平滑的曲线进行建模，而</a:t>
            </a:r>
            <a:r>
              <a:rPr lang="en-US" altLang="zh-CN" dirty="0"/>
              <a:t>CTC</a:t>
            </a:r>
            <a:r>
              <a:rPr lang="zh-CN" altLang="en-US" dirty="0"/>
              <a:t>则只有一个短暂的尖峰，大多数则是灰色输出，这些输出单元称为</a:t>
            </a:r>
            <a:r>
              <a:rPr lang="en-US" altLang="zh-CN" dirty="0"/>
              <a:t>blank</a:t>
            </a:r>
          </a:p>
          <a:p>
            <a:r>
              <a:rPr lang="zh-CN" altLang="en-US" dirty="0"/>
              <a:t>这些灰色部分没有音素输出，因此没有必要结合语言模型</a:t>
            </a:r>
            <a:endParaRPr lang="en-US" altLang="zh-CN" dirty="0"/>
          </a:p>
          <a:p>
            <a:r>
              <a:rPr lang="zh-CN" altLang="en-US" dirty="0"/>
              <a:t>因此我们尝试提出解码算法来只针对非灰色的部分进行解码</a:t>
            </a:r>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E5A2A229-F7A3-4DDE-BE09-3E4CB870DCD6}" type="datetime8">
              <a:rPr lang="en-US" altLang="zh-CN" smtClean="0"/>
              <a:t>5/20/2019 7:59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406246415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我们尝试将逐帧同步修改为标签同步的解码算法。这是逐帧同步的解码公式，它包括声学和语言模型</a:t>
            </a:r>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C32FC87A-3052-4D37-AF8B-B8F9B79476C9}" type="datetime8">
              <a:rPr lang="en-US" altLang="zh-CN" smtClean="0"/>
              <a:t>5/20/2019 7:59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83</a:t>
            </a:fld>
            <a:endParaRPr lang="en-US" dirty="0"/>
          </a:p>
        </p:txBody>
      </p:sp>
    </p:spTree>
    <p:extLst>
      <p:ext uri="{BB962C8B-B14F-4D97-AF65-F5344CB8AC3E}">
        <p14:creationId xmlns:p14="http://schemas.microsoft.com/office/powerpoint/2010/main" val="392137642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a frame decomposition, here the product is regarding to T frames</a:t>
            </a:r>
          </a:p>
          <a:p>
            <a:r>
              <a:rPr lang="en-US" altLang="zh-CN" dirty="0"/>
              <a:t>the key point is that in FSD the searching iteration is regarding to frames T(in the formula), which means that searching is done during all the long span (in the figure), because phonemic output is along the whole time axis</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BC5046B2-CB1B-4C83-B92D-542616B7A373}" type="datetime8">
              <a:rPr lang="en-US" altLang="zh-CN" smtClean="0"/>
              <a:t>5/20/2019 7:59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115633935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PSD, we divide the frames T into 2 parts, firstly blank frames and secondly phonemic frames (in the formula)</a:t>
            </a:r>
          </a:p>
          <a:p>
            <a:r>
              <a:rPr lang="en-US" altLang="zh-CN" dirty="0"/>
              <a:t>and we can prove that the blank frames part can be ignored:</a:t>
            </a:r>
          </a:p>
          <a:p>
            <a:r>
              <a:rPr lang="en-US" altLang="zh-CN" dirty="0"/>
              <a:t>1stly, blank label will not change the output of B</a:t>
            </a:r>
          </a:p>
          <a:p>
            <a:r>
              <a:rPr lang="en-US" altLang="zh-CN" dirty="0"/>
              <a:t>and 2ndly, 【blank frame refers to the frame whose blank posterior is approaching 1】, so we are confirmed it is blank frame</a:t>
            </a:r>
          </a:p>
          <a:p>
            <a:r>
              <a:rPr lang="en-US" altLang="zh-CN" dirty="0"/>
              <a:t>therefore, the probability mass can be ignored because it's almost 1</a:t>
            </a:r>
          </a:p>
          <a:p>
            <a:endParaRPr lang="en-US" altLang="zh-CN" dirty="0"/>
          </a:p>
          <a:p>
            <a:r>
              <a:rPr lang="en-US" altLang="zh-CN" dirty="0"/>
              <a:t>then finally, the search in PSD is transformed to regard to phones J (in the formula),【 which also refers to the peaks (in the figure)】</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569D50DA-E71B-463E-ABD0-91F0A2DB3398}" type="datetime8">
              <a:rPr lang="en-US" altLang="zh-CN" smtClean="0"/>
              <a:t>5/20/2019 7:59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8891569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algorithm is quite elegant. in each frame, we decide whether it is blank frame or phoneme frame. if it is blank frame, we just ignore it, if it is phoneme frame, we keep it and do the original </a:t>
            </a:r>
            <a:r>
              <a:rPr lang="en-US" altLang="zh-CN" dirty="0" err="1"/>
              <a:t>viterbi</a:t>
            </a:r>
            <a:r>
              <a:rPr lang="en-US" altLang="zh-CN" dirty="0"/>
              <a:t> decoding. </a:t>
            </a:r>
          </a:p>
          <a:p>
            <a:r>
              <a:rPr lang="en-US" altLang="zh-CN" dirty="0"/>
              <a:t>and </a:t>
            </a:r>
            <a:r>
              <a:rPr lang="en-US" altLang="zh-CN" dirty="0" err="1"/>
              <a:t>phisically</a:t>
            </a:r>
            <a:r>
              <a:rPr lang="en-US" altLang="zh-CN" dirty="0"/>
              <a:t> in the figure, it just refers to the fact that we ignore the blank parts and decode the phoneme parts</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247715E8-8BB2-4E0D-94EF-0F3B4F681FF0}" type="datetime8">
              <a:rPr lang="en-US" altLang="zh-CN" smtClean="0"/>
              <a:t>5/20/2019 7:59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324513388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我们从图中可以推测将得到很大的加速比，因为搜索区间变少。</a:t>
            </a:r>
            <a:endParaRPr lang="en-US" altLang="zh-CN" dirty="0"/>
          </a:p>
          <a:p>
            <a:r>
              <a:rPr lang="zh-CN" altLang="en-US" dirty="0"/>
              <a:t>而如果我们分析复杂度的话，原来算法的复杂度与句子长度成线性关系，而现在的复杂度与音素的个数有关系</a:t>
            </a:r>
            <a:endParaRPr lang="en-US" altLang="zh-CN" dirty="0"/>
          </a:p>
          <a:p>
            <a:r>
              <a:rPr lang="zh-CN" altLang="en-US" dirty="0"/>
              <a:t>音素个数与句子长度的关系大致是</a:t>
            </a:r>
            <a:r>
              <a:rPr lang="en-US" altLang="zh-CN" dirty="0"/>
              <a:t>1:10</a:t>
            </a:r>
            <a:r>
              <a:rPr lang="zh-CN" altLang="en-US" dirty="0"/>
              <a:t>，所以我们可以取得大幅加速</a:t>
            </a:r>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998681C4-9519-451F-B07E-A798441B12B8}" type="datetime8">
              <a:rPr lang="en-US" altLang="zh-CN" smtClean="0"/>
              <a:t>5/20/2019 7:59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8580019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 details</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B652AEA7-5C8D-435F-AF9F-77329887B0FE}" type="datetime8">
              <a:rPr lang="en-US" altLang="zh-CN" smtClean="0"/>
              <a:t>5/20/2019 7:59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88</a:t>
            </a:fld>
            <a:endParaRPr lang="en-US" dirty="0"/>
          </a:p>
        </p:txBody>
      </p:sp>
    </p:spTree>
    <p:extLst>
      <p:ext uri="{BB962C8B-B14F-4D97-AF65-F5344CB8AC3E}">
        <p14:creationId xmlns:p14="http://schemas.microsoft.com/office/powerpoint/2010/main" val="238716256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similar performance, we achieve three-time speedup</a:t>
            </a:r>
          </a:p>
          <a:p>
            <a:r>
              <a:rPr lang="en-US" altLang="zh-CN" dirty="0"/>
              <a:t>due to the time limit, we have to skip other experiment details</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EAD65CE6-8A31-48D9-B271-92EB4DB78783}" type="datetime8">
              <a:rPr lang="en-US" altLang="zh-CN" smtClean="0"/>
              <a:t>5/20/2019 7:59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89</a:t>
            </a:fld>
            <a:endParaRPr lang="en-US" dirty="0"/>
          </a:p>
        </p:txBody>
      </p:sp>
    </p:spTree>
    <p:extLst>
      <p:ext uri="{BB962C8B-B14F-4D97-AF65-F5344CB8AC3E}">
        <p14:creationId xmlns:p14="http://schemas.microsoft.com/office/powerpoint/2010/main" val="12709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和对特征序列的观察概率</a:t>
            </a:r>
            <a:endParaRPr lang="en-US" altLang="zh-CN" dirty="0"/>
          </a:p>
          <a:p>
            <a:r>
              <a:rPr lang="zh-CN" altLang="en-US" dirty="0"/>
              <a:t>在上面提到的问题中，</a:t>
            </a:r>
            <a:endParaRPr lang="en-US" altLang="zh-CN"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84DFF7A3-5222-4494-A9C2-EC39A1FE62F3}" type="datetime8">
              <a:rPr lang="en-US" altLang="zh-CN" smtClean="0"/>
              <a:t>5/20/2019 7:59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5457164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similar performance, we achieve three-time speedup</a:t>
            </a:r>
          </a:p>
          <a:p>
            <a:r>
              <a:rPr lang="en-US" altLang="zh-CN" dirty="0"/>
              <a:t>due to the time limit, we have to skip other experiment details</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8E9DE55F-3C7E-41B5-9A09-6FB6BF0F4436}" type="datetime8">
              <a:rPr lang="en-US" altLang="zh-CN" smtClean="0"/>
              <a:t>5/20/2019 7:59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31935230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同时，如果我们将图中这些尖峰部分收集起来，可以表示成这样一张图，称为</a:t>
            </a:r>
            <a:r>
              <a:rPr lang="en-US" altLang="zh-CN" dirty="0"/>
              <a:t>CTC</a:t>
            </a:r>
            <a:r>
              <a:rPr lang="zh-CN" altLang="en-US" dirty="0"/>
              <a:t>音素词图</a:t>
            </a:r>
            <a:endParaRPr lang="en-US" altLang="zh-CN" dirty="0"/>
          </a:p>
          <a:p>
            <a:r>
              <a:rPr lang="zh-CN" altLang="en-US" dirty="0"/>
              <a:t>比方说</a:t>
            </a:r>
            <a:r>
              <a:rPr lang="en-US" altLang="zh-CN" dirty="0"/>
              <a:t>0</a:t>
            </a:r>
            <a:r>
              <a:rPr lang="zh-CN" altLang="en-US" dirty="0"/>
              <a:t>到</a:t>
            </a:r>
            <a:r>
              <a:rPr lang="en-US" altLang="zh-CN" dirty="0"/>
              <a:t>0.4</a:t>
            </a:r>
            <a:r>
              <a:rPr lang="zh-CN" altLang="en-US" dirty="0"/>
              <a:t>秒之间有</a:t>
            </a:r>
            <a:r>
              <a:rPr lang="en-US" altLang="zh-CN" dirty="0" err="1"/>
              <a:t>nsn</a:t>
            </a:r>
            <a:r>
              <a:rPr lang="zh-CN" altLang="en-US" dirty="0"/>
              <a:t>输出，就表示在这里</a:t>
            </a:r>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0177ABFD-858C-4869-A5E4-A82ADDA12D68}" type="datetime8">
              <a:rPr lang="en-US" altLang="zh-CN" smtClean="0"/>
              <a:t>5/20/2019 7:59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91</a:t>
            </a:fld>
            <a:endParaRPr lang="en-US" dirty="0"/>
          </a:p>
        </p:txBody>
      </p:sp>
    </p:spTree>
    <p:extLst>
      <p:ext uri="{BB962C8B-B14F-4D97-AF65-F5344CB8AC3E}">
        <p14:creationId xmlns:p14="http://schemas.microsoft.com/office/powerpoint/2010/main" val="204490108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这里我们可以使用词图的</a:t>
            </a:r>
            <a:r>
              <a:rPr lang="en-US" altLang="zh-CN" dirty="0"/>
              <a:t>oracle error</a:t>
            </a:r>
            <a:r>
              <a:rPr lang="zh-CN" altLang="en-US" dirty="0"/>
              <a:t>来研究它的质量</a:t>
            </a:r>
            <a:endParaRPr lang="en-US" altLang="zh-CN" dirty="0"/>
          </a:p>
          <a:p>
            <a:r>
              <a:rPr lang="zh-CN" altLang="en-US" dirty="0"/>
              <a:t>词图质量越高，错误率约低，这得益于图中的尖峰现象和集中的音素输出</a:t>
            </a:r>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42E6A606-2D29-41EB-AEB7-D97283AC2C46}" type="datetime8">
              <a:rPr lang="en-US" altLang="zh-CN" smtClean="0"/>
              <a:t>5/20/2019 7:59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92</a:t>
            </a:fld>
            <a:endParaRPr lang="en-US" dirty="0"/>
          </a:p>
        </p:txBody>
      </p:sp>
    </p:spTree>
    <p:extLst>
      <p:ext uri="{BB962C8B-B14F-4D97-AF65-F5344CB8AC3E}">
        <p14:creationId xmlns:p14="http://schemas.microsoft.com/office/powerpoint/2010/main" val="29246504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这样的音素词图是一种非常紧致的声学表示，在语音识别中具有广泛用途，我们的一系列文章进行了说明</a:t>
            </a:r>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1C19F9ED-70E9-4BE1-B590-94B7EEB0D08F}" type="datetime8">
              <a:rPr lang="en-US" altLang="zh-CN" smtClean="0"/>
              <a:t>5/20/2019 7:59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93</a:t>
            </a:fld>
            <a:endParaRPr lang="en-US" dirty="0"/>
          </a:p>
        </p:txBody>
      </p:sp>
    </p:spTree>
    <p:extLst>
      <p:ext uri="{BB962C8B-B14F-4D97-AF65-F5344CB8AC3E}">
        <p14:creationId xmlns:p14="http://schemas.microsoft.com/office/powerpoint/2010/main" val="13119961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zh-CN" altLang="en-US" dirty="0"/>
              <a:t>比如在关键词检测中，我们进行</a:t>
            </a:r>
            <a:r>
              <a:rPr lang="en-US" altLang="zh-CN" dirty="0"/>
              <a:t>CTC</a:t>
            </a:r>
            <a:r>
              <a:rPr lang="zh-CN" altLang="en-US" dirty="0"/>
              <a:t>模型建模，并得到</a:t>
            </a:r>
            <a:r>
              <a:rPr lang="en-US" altLang="zh-CN" dirty="0"/>
              <a:t>CTC</a:t>
            </a:r>
            <a:r>
              <a:rPr lang="zh-CN" altLang="en-US" dirty="0"/>
              <a:t>词图</a:t>
            </a:r>
            <a:endParaRPr lang="en-US" altLang="zh-CN" dirty="0"/>
          </a:p>
          <a:p>
            <a:pPr marL="0" marR="0" lvl="0" indent="0" algn="l" defTabSz="932742" rtl="0" eaLnBrk="1" fontAlgn="auto" latinLnBrk="0" hangingPunct="1">
              <a:lnSpc>
                <a:spcPct val="90000"/>
              </a:lnSpc>
              <a:spcBef>
                <a:spcPts val="0"/>
              </a:spcBef>
              <a:spcAft>
                <a:spcPts val="340"/>
              </a:spcAft>
              <a:buClrTx/>
              <a:buSzTx/>
              <a:buFontTx/>
              <a:buNone/>
              <a:tabLst/>
              <a:defRPr/>
            </a:pPr>
            <a:r>
              <a:rPr lang="zh-CN" altLang="en-US" dirty="0"/>
              <a:t>基于词图的准确和紧致性，我们对词图设计了模板匹配算法，以便对关键词序列进行寻迹</a:t>
            </a:r>
            <a:endParaRPr lang="en-US" altLang="zh-CN" dirty="0"/>
          </a:p>
          <a:p>
            <a:r>
              <a:rPr lang="zh-CN" altLang="en-US" dirty="0"/>
              <a:t>匹配算法比搜索算法更加鲁棒，考虑了音素之间的混淆性</a:t>
            </a:r>
            <a:endParaRPr lang="en-US" altLang="zh-CN" dirty="0"/>
          </a:p>
          <a:p>
            <a:r>
              <a:rPr lang="zh-CN" altLang="en-US" dirty="0"/>
              <a:t>这一算法归因于</a:t>
            </a:r>
            <a:r>
              <a:rPr lang="en-US" altLang="zh-CN" dirty="0"/>
              <a:t>CTC</a:t>
            </a:r>
            <a:r>
              <a:rPr lang="zh-CN" altLang="en-US" dirty="0"/>
              <a:t>词图准确率高和紧致的特点</a:t>
            </a:r>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BDF38E03-068E-4D5D-BC3C-BFC2C5D0FB4E}" type="datetime8">
              <a:rPr lang="en-US" altLang="zh-CN" smtClean="0"/>
              <a:t>5/20/2019 7:59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94</a:t>
            </a:fld>
            <a:endParaRPr lang="en-US" dirty="0"/>
          </a:p>
        </p:txBody>
      </p:sp>
    </p:spTree>
    <p:extLst>
      <p:ext uri="{BB962C8B-B14F-4D97-AF65-F5344CB8AC3E}">
        <p14:creationId xmlns:p14="http://schemas.microsoft.com/office/powerpoint/2010/main" val="194792083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我们通过序列建模方法改进了语音识别的声学建模，在两种任务上分别取得了性能改善</a:t>
            </a:r>
            <a:endParaRPr lang="en-US" altLang="zh-CN" dirty="0"/>
          </a:p>
          <a:p>
            <a:r>
              <a:rPr lang="zh-CN" altLang="en-US" dirty="0"/>
              <a:t>我们对语音识别的搜索解码提出了两种加速思路，它们分别都取得了非常显著的速度提升</a:t>
            </a:r>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76D14FDF-D25E-4CC7-8297-F109C915841B}" type="datetime8">
              <a:rPr lang="en-US" altLang="zh-CN" smtClean="0"/>
              <a:t>5/20/2019 7:59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43359553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这是博士期间发表的一作文章</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16D55D18-67E6-46D4-A5F2-B769FD5C8260}" type="datetime8">
              <a:rPr lang="en-US" altLang="zh-CN" smtClean="0"/>
              <a:t>5/20/2019 7:59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96</a:t>
            </a:fld>
            <a:endParaRPr lang="en-US" dirty="0"/>
          </a:p>
        </p:txBody>
      </p:sp>
    </p:spTree>
    <p:extLst>
      <p:ext uri="{BB962C8B-B14F-4D97-AF65-F5344CB8AC3E}">
        <p14:creationId xmlns:p14="http://schemas.microsoft.com/office/powerpoint/2010/main" val="151819249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这是博士期间发表的一作文章</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8DC5C3A6-CEB6-459B-A651-1C3875F080D4}" type="datetime8">
              <a:rPr lang="en-US" altLang="zh-CN" smtClean="0"/>
              <a:t>5/20/2019 7:59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241819276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这是博士期间发表的一作文章</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637B114E-8184-4E16-829C-616991685D11}" type="datetime8">
              <a:rPr lang="en-US" altLang="zh-CN" smtClean="0"/>
              <a:t>5/20/2019 7:59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27446971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 calculate errors of all possible </a:t>
            </a:r>
            <a:r>
              <a:rPr lang="en-US" altLang="zh-CN" dirty="0" err="1"/>
              <a:t>assignment【fig</a:t>
            </a:r>
            <a:r>
              <a:rPr lang="en-US" altLang="zh-CN" dirty="0"/>
              <a:t>】</a:t>
            </a:r>
          </a:p>
          <a:p>
            <a:r>
              <a:rPr lang="en-US" altLang="zh-CN" dirty="0"/>
              <a:t>so it's 1 1 2 2 and 1 2 2 1</a:t>
            </a:r>
          </a:p>
          <a:p>
            <a:r>
              <a:rPr lang="en-US" altLang="zh-CN" dirty="0"/>
              <a:t>and then choose the smallest error to do optimization</a:t>
            </a:r>
          </a:p>
          <a:p>
            <a:endParaRPr lang="en-US" altLang="zh-CN" dirty="0"/>
          </a:p>
          <a:p>
            <a:r>
              <a:rPr lang="en-US" altLang="zh-CN" dirty="0"/>
              <a:t>after the training, the model can spontaneously inference the same speaker's words from the same output</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DABEE897-D953-429A-8CDA-E197504825FB}" type="datetime8">
              <a:rPr lang="en-US" altLang="zh-CN" smtClean="0"/>
              <a:t>5/20/2019 7:59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101</a:t>
            </a:fld>
            <a:endParaRPr lang="en-US" dirty="0"/>
          </a:p>
        </p:txBody>
      </p:sp>
    </p:spTree>
    <p:extLst>
      <p:ext uri="{BB962C8B-B14F-4D97-AF65-F5344CB8AC3E}">
        <p14:creationId xmlns:p14="http://schemas.microsoft.com/office/powerpoint/2010/main" val="2652826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在讨论声学建模的工作之前，我们先总结一下传统的声学建模</a:t>
            </a:r>
            <a:endParaRPr lang="en-US" altLang="zh-CN" dirty="0"/>
          </a:p>
          <a:p>
            <a:r>
              <a:rPr lang="zh-CN" altLang="en-US" dirty="0"/>
              <a:t>声学模型用于</a:t>
            </a:r>
            <a:r>
              <a:rPr lang="en-US" altLang="zh-CN" dirty="0"/>
              <a:t>…</a:t>
            </a:r>
            <a:r>
              <a:rPr lang="zh-CN" altLang="en-US" dirty="0"/>
              <a:t>，即一个</a:t>
            </a:r>
            <a:r>
              <a:rPr lang="en-US" altLang="zh-CN" dirty="0"/>
              <a:t>HMM</a:t>
            </a:r>
            <a:r>
              <a:rPr lang="zh-CN" altLang="en-US" dirty="0"/>
              <a:t>对应一个三音素</a:t>
            </a:r>
            <a:r>
              <a:rPr lang="en-US" altLang="zh-CN" dirty="0"/>
              <a:t>tri-phone</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CB9F2719-C53E-434D-B14B-0052FD039BE9}" type="datetime8">
              <a:rPr lang="en-US" altLang="zh-CN" smtClean="0"/>
              <a:t>5/20/2019 7:59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02116979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although it's a correct </a:t>
            </a:r>
            <a:r>
              <a:rPr lang="en-US" altLang="zh-CN" dirty="0" err="1"/>
              <a:t>critierion</a:t>
            </a:r>
            <a:r>
              <a:rPr lang="en-US" altLang="zh-CN" dirty="0"/>
              <a:t>, the </a:t>
            </a:r>
            <a:r>
              <a:rPr lang="en-US" altLang="zh-CN" dirty="0" err="1"/>
              <a:t>disadv</a:t>
            </a:r>
            <a:r>
              <a:rPr lang="en-US" altLang="zh-CN" dirty="0"/>
              <a:t> of pit includes</a:t>
            </a:r>
          </a:p>
          <a:p>
            <a:r>
              <a:rPr lang="en-US" altLang="zh-CN" dirty="0" err="1"/>
              <a:t>i</a:t>
            </a:r>
            <a:r>
              <a:rPr lang="en-US" altLang="zh-CN" dirty="0"/>
              <a:t>) the model is too complex</a:t>
            </a:r>
          </a:p>
          <a:p>
            <a:r>
              <a:rPr lang="en-US" altLang="zh-CN" dirty="0"/>
              <a:t>ii) it uses a frame-wise criterion to solve a sequence level prob</a:t>
            </a:r>
          </a:p>
          <a:p>
            <a:r>
              <a:rPr lang="en-US" altLang="zh-CN" dirty="0"/>
              <a:t>iii) linguistics is also important in this task</a:t>
            </a:r>
          </a:p>
          <a:p>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A78AFDD5-6C3C-4774-99E6-7DD57F20A0A1}" type="datetime8">
              <a:rPr lang="en-US" altLang="zh-CN" smtClean="0"/>
              <a:t>5/20/2019 7:59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102</a:t>
            </a:fld>
            <a:endParaRPr lang="en-US" dirty="0"/>
          </a:p>
        </p:txBody>
      </p:sp>
    </p:spTree>
    <p:extLst>
      <p:ext uri="{BB962C8B-B14F-4D97-AF65-F5344CB8AC3E}">
        <p14:creationId xmlns:p14="http://schemas.microsoft.com/office/powerpoint/2010/main" val="16272992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propose a series of techniques to improve the system, the red number denotes how much it can be improved. Due to the time limit, we only focus on the discriminative training part</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17071568-5149-4B2A-B6EC-168EE0B6E311}" type="datetime8">
              <a:rPr lang="en-US" altLang="zh-CN" smtClean="0"/>
              <a:t>5/20/2019 7:59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103</a:t>
            </a:fld>
            <a:endParaRPr lang="en-US" dirty="0"/>
          </a:p>
        </p:txBody>
      </p:sp>
    </p:spTree>
    <p:extLst>
      <p:ext uri="{BB962C8B-B14F-4D97-AF65-F5344CB8AC3E}">
        <p14:creationId xmlns:p14="http://schemas.microsoft.com/office/powerpoint/2010/main" val="152197750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9C1F786-F5F7-4FA6-B62B-85497C8DD184}" type="datetime8">
              <a:rPr lang="en-US" altLang="zh-CN" smtClean="0"/>
              <a:t>5/20/2019 7:59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104</a:t>
            </a:fld>
            <a:endParaRPr lang="en-US" dirty="0"/>
          </a:p>
        </p:txBody>
      </p:sp>
    </p:spTree>
    <p:extLst>
      <p:ext uri="{BB962C8B-B14F-4D97-AF65-F5344CB8AC3E}">
        <p14:creationId xmlns:p14="http://schemas.microsoft.com/office/powerpoint/2010/main" val="282917985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015FA495-C656-4AB7-B161-360D390115C5}" type="datetime8">
              <a:rPr lang="en-US" altLang="zh-CN" smtClean="0"/>
              <a:t>5/20/2019 7:59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107</a:t>
            </a:fld>
            <a:endParaRPr lang="en-US" dirty="0"/>
          </a:p>
        </p:txBody>
      </p:sp>
    </p:spTree>
    <p:extLst>
      <p:ext uri="{BB962C8B-B14F-4D97-AF65-F5344CB8AC3E}">
        <p14:creationId xmlns:p14="http://schemas.microsoft.com/office/powerpoint/2010/main" val="25862703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work, we change the serial decoding in CPU 【】 to parallel decoding in GPU【】</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AE801A74-742D-42A8-ABD8-BF5280099FC2}" type="datetime8">
              <a:rPr lang="en-US" altLang="zh-CN" smtClean="0"/>
              <a:t>5/20/2019 8:39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111</a:t>
            </a:fld>
            <a:endParaRPr lang="en-US" dirty="0"/>
          </a:p>
        </p:txBody>
      </p:sp>
    </p:spTree>
    <p:extLst>
      <p:ext uri="{BB962C8B-B14F-4D97-AF65-F5344CB8AC3E}">
        <p14:creationId xmlns:p14="http://schemas.microsoft.com/office/powerpoint/2010/main" val="128060729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whole pipeline is a 2-pass decoding. We generate 1-pass lattice in GPU, and do lattice rescoring in CPU. In this way, GPU memory is enough for 1-pass WFST.</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1550A33D-DEF3-4CC7-96A8-83F9639218D7}" type="datetime8">
              <a:rPr lang="en-US" altLang="zh-CN" smtClean="0"/>
              <a:t>5/20/2019 8:39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112</a:t>
            </a:fld>
            <a:endParaRPr lang="en-US" dirty="0"/>
          </a:p>
        </p:txBody>
      </p:sp>
    </p:spTree>
    <p:extLst>
      <p:ext uri="{BB962C8B-B14F-4D97-AF65-F5344CB8AC3E}">
        <p14:creationId xmlns:p14="http://schemas.microsoft.com/office/powerpoint/2010/main" val="38653100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 naive implementation of this is adding critical section.</a:t>
            </a:r>
          </a:p>
          <a:p>
            <a:r>
              <a:rPr lang="en-US" altLang="zh-CN" dirty="0"/>
              <a:t>For each thread</a:t>
            </a:r>
          </a:p>
          <a:p>
            <a:r>
              <a:rPr lang="en-US" altLang="zh-CN" dirty="0"/>
              <a:t>we add semaphore (</a:t>
            </a:r>
            <a:r>
              <a:rPr lang="en-US" altLang="zh-CN" dirty="0" err="1"/>
              <a:t>seməfɔ</a:t>
            </a:r>
            <a:r>
              <a:rPr lang="en-US" altLang="zh-CN" dirty="0"/>
              <a:t>:(r))【】</a:t>
            </a:r>
            <a:r>
              <a:rPr lang="zh-CN" altLang="en-US" dirty="0"/>
              <a:t>，</a:t>
            </a:r>
            <a:r>
              <a:rPr lang="en-US" altLang="zh-CN" dirty="0"/>
              <a:t>do the comparison</a:t>
            </a:r>
            <a:r>
              <a:rPr lang="zh-CN" altLang="en-US" dirty="0"/>
              <a:t>，</a:t>
            </a:r>
            <a:r>
              <a:rPr lang="en-US" altLang="zh-CN" dirty="0"/>
              <a:t>store the better one, and then release semaphore【】</a:t>
            </a:r>
          </a:p>
          <a:p>
            <a:r>
              <a:rPr lang="en-US" altLang="zh-CN" dirty="0"/>
              <a:t>//by this way, each thread update the token information one by one.</a:t>
            </a:r>
          </a:p>
          <a:p>
            <a:r>
              <a:rPr lang="en-US" altLang="zh-CN" dirty="0"/>
              <a:t>This implementation has several problems here (WAIT a while)</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D4564226-DD82-4B53-B83B-3ECCFA587E35}" type="datetime8">
              <a:rPr lang="en-US" altLang="zh-CN" smtClean="0"/>
              <a:t>5/20/2019 8:39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113</a:t>
            </a:fld>
            <a:endParaRPr lang="en-US" dirty="0"/>
          </a:p>
        </p:txBody>
      </p:sp>
    </p:spTree>
    <p:extLst>
      <p:ext uri="{BB962C8B-B14F-4D97-AF65-F5344CB8AC3E}">
        <p14:creationId xmlns:p14="http://schemas.microsoft.com/office/powerpoint/2010/main" val="30343815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the whole algorithm is as this example. it is based on atomic operation and group </a:t>
            </a:r>
            <a:r>
              <a:rPr lang="en-US" altLang="zh-CN" dirty="0" err="1"/>
              <a:t>broacasting</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1B182CA0-981F-4DDF-8E64-592939C27376}" type="datetime8">
              <a:rPr lang="en-US" altLang="zh-CN" smtClean="0"/>
              <a:t>5/20/2019 8:39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114</a:t>
            </a:fld>
            <a:endParaRPr lang="en-US" dirty="0"/>
          </a:p>
        </p:txBody>
      </p:sp>
    </p:spTree>
    <p:extLst>
      <p:ext uri="{BB962C8B-B14F-4D97-AF65-F5344CB8AC3E}">
        <p14:creationId xmlns:p14="http://schemas.microsoft.com/office/powerpoint/2010/main" val="370898606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a:t>
            </a:r>
            <a:r>
              <a:rPr lang="zh-CN" altLang="en-US" dirty="0"/>
              <a:t> </a:t>
            </a:r>
            <a:r>
              <a:rPr lang="en-US" altLang="zh-CN" dirty="0"/>
              <a:t>explicit</a:t>
            </a:r>
            <a:r>
              <a:rPr lang="zh-CN" altLang="en-US" dirty="0"/>
              <a:t> </a:t>
            </a:r>
            <a:r>
              <a:rPr lang="en-US" altLang="zh-CN" dirty="0"/>
              <a:t>bottleneck</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276B85C9-C3AF-4990-95E0-4FC081045C6A}" type="datetime8">
              <a:rPr lang="en-US" altLang="zh-CN" smtClean="0"/>
              <a:t>5/20/2019 8:39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120</a:t>
            </a:fld>
            <a:endParaRPr lang="en-US" dirty="0"/>
          </a:p>
        </p:txBody>
      </p:sp>
    </p:spTree>
    <p:extLst>
      <p:ext uri="{BB962C8B-B14F-4D97-AF65-F5344CB8AC3E}">
        <p14:creationId xmlns:p14="http://schemas.microsoft.com/office/powerpoint/2010/main" val="59932798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这是一个动态规划算法，针对每个状态，我们只保留最优的可以到达这个状态的序列</a:t>
            </a:r>
            <a:endParaRPr lang="en-US" altLang="zh-CN" dirty="0"/>
          </a:p>
          <a:p>
            <a:r>
              <a:rPr lang="zh-CN" altLang="en-US" dirty="0"/>
              <a:t>比如这张图，只保留蓝色边中的一条</a:t>
            </a:r>
            <a:endParaRPr lang="en-US" altLang="zh-CN"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6620130C-2F1F-4393-9EBC-77942759183E}" type="datetime8">
              <a:rPr lang="en-US" altLang="zh-CN" smtClean="0"/>
              <a:t>5/20/2019 7:59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122</a:t>
            </a:fld>
            <a:endParaRPr lang="en-US" dirty="0"/>
          </a:p>
        </p:txBody>
      </p:sp>
    </p:spTree>
    <p:extLst>
      <p:ext uri="{BB962C8B-B14F-4D97-AF65-F5344CB8AC3E}">
        <p14:creationId xmlns:p14="http://schemas.microsoft.com/office/powerpoint/2010/main" val="29832133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6501" y="1965643"/>
            <a:ext cx="7899548" cy="2148840"/>
          </a:xfrm>
          <a:prstGeom prst="rect">
            <a:avLst/>
          </a:prstGeom>
        </p:spPr>
      </p:pic>
      <p:sp>
        <p:nvSpPr>
          <p:cNvPr id="6" name="Rectangle 5"/>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2088587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75080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3"/>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38" r:id="rId1"/>
    <p:sldLayoutId id="2147484300" r:id="rId2"/>
    <p:sldLayoutId id="2147484295" r:id="rId3"/>
    <p:sldLayoutId id="2147484240" r:id="rId4"/>
    <p:sldLayoutId id="2147484296" r:id="rId5"/>
    <p:sldLayoutId id="2147484241" r:id="rId6"/>
    <p:sldLayoutId id="2147484297" r:id="rId7"/>
    <p:sldLayoutId id="2147484244" r:id="rId8"/>
    <p:sldLayoutId id="2147484298" r:id="rId9"/>
    <p:sldLayoutId id="2147484245" r:id="rId10"/>
    <p:sldLayoutId id="2147484247" r:id="rId11"/>
    <p:sldLayoutId id="2147484331" r:id="rId12"/>
    <p:sldLayoutId id="2147484249" r:id="rId13"/>
    <p:sldLayoutId id="2147484301" r:id="rId14"/>
    <p:sldLayoutId id="2147484251" r:id="rId15"/>
    <p:sldLayoutId id="2147484252" r:id="rId16"/>
    <p:sldLayoutId id="2147484254" r:id="rId17"/>
    <p:sldLayoutId id="2147484257" r:id="rId18"/>
    <p:sldLayoutId id="2147484258" r:id="rId19"/>
    <p:sldLayoutId id="2147484260" r:id="rId20"/>
    <p:sldLayoutId id="2147484299" r:id="rId21"/>
    <p:sldLayoutId id="2147484263" r:id="rId22"/>
  </p:sldLayoutIdLst>
  <p:transition>
    <p:fade/>
  </p:transition>
  <p:hf hdr="0" ft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userDrawn="1">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userDrawn="1">
          <p15:clr>
            <a:srgbClr val="C35EA4"/>
          </p15:clr>
        </p15:guide>
        <p15:guide id="17" pos="7546" userDrawn="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9.tmp"/></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3" Type="http://schemas.openxmlformats.org/officeDocument/2006/relationships/image" Target="../media/image109.tmp"/><Relationship Id="rId2" Type="http://schemas.openxmlformats.org/officeDocument/2006/relationships/notesSlide" Target="../notesSlides/notesSlide89.xml"/><Relationship Id="rId1" Type="http://schemas.openxmlformats.org/officeDocument/2006/relationships/slideLayout" Target="../slideLayouts/slideLayout5.xml"/><Relationship Id="rId4" Type="http://schemas.openxmlformats.org/officeDocument/2006/relationships/image" Target="../media/image45.emf"/></Relationships>
</file>

<file path=ppt/slides/_rels/slide102.xml.rels><?xml version="1.0" encoding="UTF-8" standalone="yes"?>
<Relationships xmlns="http://schemas.openxmlformats.org/package/2006/relationships"><Relationship Id="rId3" Type="http://schemas.openxmlformats.org/officeDocument/2006/relationships/image" Target="../media/image109.tmp"/><Relationship Id="rId2" Type="http://schemas.openxmlformats.org/officeDocument/2006/relationships/notesSlide" Target="../notesSlides/notesSlide90.xml"/><Relationship Id="rId1" Type="http://schemas.openxmlformats.org/officeDocument/2006/relationships/slideLayout" Target="../slideLayouts/slideLayout5.xml"/><Relationship Id="rId5" Type="http://schemas.openxmlformats.org/officeDocument/2006/relationships/image" Target="../media/image111.tmp"/><Relationship Id="rId4" Type="http://schemas.openxmlformats.org/officeDocument/2006/relationships/image" Target="../media/image110.tmp"/></Relationships>
</file>

<file path=ppt/slides/_rels/slide103.xml.rels><?xml version="1.0" encoding="UTF-8" standalone="yes"?>
<Relationships xmlns="http://schemas.openxmlformats.org/package/2006/relationships"><Relationship Id="rId3" Type="http://schemas.openxmlformats.org/officeDocument/2006/relationships/image" Target="../media/image112.tmp"/><Relationship Id="rId2" Type="http://schemas.openxmlformats.org/officeDocument/2006/relationships/notesSlide" Target="../notesSlides/notesSlide91.xml"/><Relationship Id="rId1" Type="http://schemas.openxmlformats.org/officeDocument/2006/relationships/slideLayout" Target="../slideLayouts/slideLayout10.xml"/><Relationship Id="rId4" Type="http://schemas.openxmlformats.org/officeDocument/2006/relationships/image" Target="../media/image40.tmp"/></Relationships>
</file>

<file path=ppt/slides/_rels/slide104.xml.rels><?xml version="1.0" encoding="UTF-8" standalone="yes"?>
<Relationships xmlns="http://schemas.openxmlformats.org/package/2006/relationships"><Relationship Id="rId3" Type="http://schemas.openxmlformats.org/officeDocument/2006/relationships/image" Target="../media/image113.tmp"/><Relationship Id="rId2" Type="http://schemas.openxmlformats.org/officeDocument/2006/relationships/notesSlide" Target="../notesSlides/notesSlide92.xml"/><Relationship Id="rId1" Type="http://schemas.openxmlformats.org/officeDocument/2006/relationships/slideLayout" Target="../slideLayouts/slideLayout5.xml"/><Relationship Id="rId4" Type="http://schemas.openxmlformats.org/officeDocument/2006/relationships/slide" Target="slide41.xml"/></Relationships>
</file>

<file path=ppt/slides/_rels/slide105.xml.rels><?xml version="1.0" encoding="UTF-8" standalone="yes"?>
<Relationships xmlns="http://schemas.openxmlformats.org/package/2006/relationships"><Relationship Id="rId3" Type="http://schemas.openxmlformats.org/officeDocument/2006/relationships/image" Target="../media/image111.tmp"/><Relationship Id="rId2" Type="http://schemas.openxmlformats.org/officeDocument/2006/relationships/image" Target="../media/image114.tmp"/><Relationship Id="rId1" Type="http://schemas.openxmlformats.org/officeDocument/2006/relationships/slideLayout" Target="../slideLayouts/slideLayout10.xml"/><Relationship Id="rId5" Type="http://schemas.openxmlformats.org/officeDocument/2006/relationships/image" Target="../media/image115.emf"/><Relationship Id="rId4" Type="http://schemas.openxmlformats.org/officeDocument/2006/relationships/image" Target="../media/image45.emf"/></Relationships>
</file>

<file path=ppt/slides/_rels/slide10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2.tmp"/><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3" Type="http://schemas.openxmlformats.org/officeDocument/2006/relationships/image" Target="../media/image112.tmp"/><Relationship Id="rId2" Type="http://schemas.openxmlformats.org/officeDocument/2006/relationships/notesSlide" Target="../notesSlides/notesSlide93.xml"/><Relationship Id="rId1" Type="http://schemas.openxmlformats.org/officeDocument/2006/relationships/slideLayout" Target="../slideLayouts/slideLayout10.xml"/><Relationship Id="rId4" Type="http://schemas.openxmlformats.org/officeDocument/2006/relationships/image" Target="../media/image40.tmp"/></Relationships>
</file>

<file path=ppt/slides/_rels/slide108.xml.rels><?xml version="1.0" encoding="UTF-8" standalone="yes"?>
<Relationships xmlns="http://schemas.openxmlformats.org/package/2006/relationships"><Relationship Id="rId2" Type="http://schemas.openxmlformats.org/officeDocument/2006/relationships/image" Target="../media/image117.tmp"/><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8.tmp"/></Relationships>
</file>

<file path=ppt/slides/_rels/slide110.xml.rels><?xml version="1.0" encoding="UTF-8" standalone="yes"?>
<Relationships xmlns="http://schemas.openxmlformats.org/package/2006/relationships"><Relationship Id="rId3" Type="http://schemas.openxmlformats.org/officeDocument/2006/relationships/image" Target="../media/image64.tmp"/><Relationship Id="rId2" Type="http://schemas.openxmlformats.org/officeDocument/2006/relationships/image" Target="../media/image118.tmp"/><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4.xml"/><Relationship Id="rId1" Type="http://schemas.openxmlformats.org/officeDocument/2006/relationships/slideLayout" Target="../slideLayouts/slideLayout5.xml"/><Relationship Id="rId4" Type="http://schemas.openxmlformats.org/officeDocument/2006/relationships/image" Target="../media/image120.png"/></Relationships>
</file>

<file path=ppt/slides/_rels/slide11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3" Type="http://schemas.openxmlformats.org/officeDocument/2006/relationships/image" Target="../media/image122.tmp"/><Relationship Id="rId2" Type="http://schemas.openxmlformats.org/officeDocument/2006/relationships/notesSlide" Target="../notesSlides/notesSlide96.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114.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97.xml"/><Relationship Id="rId1" Type="http://schemas.openxmlformats.org/officeDocument/2006/relationships/slideLayout" Target="../slideLayouts/slideLayout5.xml"/><Relationship Id="rId4" Type="http://schemas.openxmlformats.org/officeDocument/2006/relationships/image" Target="../media/image123.tmp"/></Relationships>
</file>

<file path=ppt/slides/_rels/slide115.xml.rels><?xml version="1.0" encoding="UTF-8" standalone="yes"?>
<Relationships xmlns="http://schemas.openxmlformats.org/package/2006/relationships"><Relationship Id="rId2" Type="http://schemas.openxmlformats.org/officeDocument/2006/relationships/image" Target="../media/image124.tmp"/><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2" Type="http://schemas.openxmlformats.org/officeDocument/2006/relationships/image" Target="../media/image125.tmp"/><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2" Type="http://schemas.openxmlformats.org/officeDocument/2006/relationships/image" Target="../media/image126.tmp"/><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3" Type="http://schemas.openxmlformats.org/officeDocument/2006/relationships/image" Target="../media/image128.tmp"/><Relationship Id="rId2" Type="http://schemas.openxmlformats.org/officeDocument/2006/relationships/image" Target="../media/image127.tmp"/><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image" Target="../media/image129.tmp"/><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8.tmp"/><Relationship Id="rId7" Type="http://schemas.openxmlformats.org/officeDocument/2006/relationships/image" Target="../media/image23.tmp"/><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2.tmp"/><Relationship Id="rId5" Type="http://schemas.openxmlformats.org/officeDocument/2006/relationships/image" Target="../media/image21.png"/><Relationship Id="rId4" Type="http://schemas.openxmlformats.org/officeDocument/2006/relationships/image" Target="../media/image20.tmp"/></Relationships>
</file>

<file path=ppt/slides/_rels/slide120.xml.rels><?xml version="1.0" encoding="UTF-8" standalone="yes"?>
<Relationships xmlns="http://schemas.openxmlformats.org/package/2006/relationships"><Relationship Id="rId3" Type="http://schemas.openxmlformats.org/officeDocument/2006/relationships/image" Target="../media/image130.tmp"/><Relationship Id="rId2" Type="http://schemas.openxmlformats.org/officeDocument/2006/relationships/notesSlide" Target="../notesSlides/notesSlide98.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3.tmp"/><Relationship Id="rId7" Type="http://schemas.openxmlformats.org/officeDocument/2006/relationships/image" Target="../media/image35.tmp"/><Relationship Id="rId2" Type="http://schemas.openxmlformats.org/officeDocument/2006/relationships/notesSlide" Target="../notesSlides/notesSlide99.xml"/><Relationship Id="rId1" Type="http://schemas.openxmlformats.org/officeDocument/2006/relationships/slideLayout" Target="../slideLayouts/slideLayout5.xml"/><Relationship Id="rId6" Type="http://schemas.openxmlformats.org/officeDocument/2006/relationships/image" Target="../media/image132.tmp"/><Relationship Id="rId5" Type="http://schemas.openxmlformats.org/officeDocument/2006/relationships/image" Target="../media/image131.tmp"/><Relationship Id="rId4" Type="http://schemas.openxmlformats.org/officeDocument/2006/relationships/image" Target="../media/image34.tmp"/></Relationships>
</file>

<file path=ppt/slides/_rels/slide123.xml.rels><?xml version="1.0" encoding="UTF-8" standalone="yes"?>
<Relationships xmlns="http://schemas.openxmlformats.org/package/2006/relationships"><Relationship Id="rId3" Type="http://schemas.openxmlformats.org/officeDocument/2006/relationships/image" Target="../media/image133.tmp"/><Relationship Id="rId2" Type="http://schemas.openxmlformats.org/officeDocument/2006/relationships/notesSlide" Target="../notesSlides/notesSlide100.xml"/><Relationship Id="rId1" Type="http://schemas.openxmlformats.org/officeDocument/2006/relationships/slideLayout" Target="../slideLayouts/slideLayout5.xml"/><Relationship Id="rId6" Type="http://schemas.openxmlformats.org/officeDocument/2006/relationships/image" Target="../media/image23.tmp"/><Relationship Id="rId5" Type="http://schemas.openxmlformats.org/officeDocument/2006/relationships/image" Target="../media/image135.tmp"/><Relationship Id="rId4" Type="http://schemas.openxmlformats.org/officeDocument/2006/relationships/image" Target="../media/image134.tmp"/></Relationships>
</file>

<file path=ppt/slides/_rels/slide12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01.xml"/><Relationship Id="rId1" Type="http://schemas.openxmlformats.org/officeDocument/2006/relationships/slideLayout" Target="../slideLayouts/slideLayout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136.tmp"/><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image" Target="../media/image137.tmp"/><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2" Type="http://schemas.openxmlformats.org/officeDocument/2006/relationships/image" Target="../media/image138.tmp"/><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3" Type="http://schemas.openxmlformats.org/officeDocument/2006/relationships/image" Target="../media/image140.tmp"/><Relationship Id="rId2" Type="http://schemas.openxmlformats.org/officeDocument/2006/relationships/image" Target="../media/image139.tmp"/><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8.tmp"/></Relationships>
</file>

<file path=ppt/slides/_rels/slide14.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tmp"/><Relationship Id="rId4" Type="http://schemas.openxmlformats.org/officeDocument/2006/relationships/image" Target="../media/image24.tm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9.tmp"/></Relationships>
</file>

<file path=ppt/slides/_rels/slide19.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0.emf"/></Relationships>
</file>

<file path=ppt/slides/_rels/slide2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tmp"/></Relationships>
</file>

<file path=ppt/slides/_rels/slide2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6.tmp"/><Relationship Id="rId7" Type="http://schemas.openxmlformats.org/officeDocument/2006/relationships/diagramColors" Target="../diagrams/colors1.xml"/><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0.emf"/></Relationships>
</file>

<file path=ppt/slides/_rels/slide2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image" Target="../media/image33.tmp"/><Relationship Id="rId7" Type="http://schemas.openxmlformats.org/officeDocument/2006/relationships/diagramData" Target="../diagrams/data2.xml"/><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36.png"/><Relationship Id="rId11" Type="http://schemas.microsoft.com/office/2007/relationships/diagramDrawing" Target="../diagrams/drawing2.xml"/><Relationship Id="rId5" Type="http://schemas.openxmlformats.org/officeDocument/2006/relationships/image" Target="../media/image35.tmp"/><Relationship Id="rId10" Type="http://schemas.openxmlformats.org/officeDocument/2006/relationships/diagramColors" Target="../diagrams/colors2.xml"/><Relationship Id="rId4" Type="http://schemas.openxmlformats.org/officeDocument/2006/relationships/image" Target="../media/image34.tmp"/><Relationship Id="rId9"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26.tmp"/><Relationship Id="rId4" Type="http://schemas.openxmlformats.org/officeDocument/2006/relationships/image" Target="../media/image24.tmp"/></Relationships>
</file>

<file path=ppt/slides/_rels/slide26.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8" Type="http://schemas.openxmlformats.org/officeDocument/2006/relationships/image" Target="../media/image42.tmp"/><Relationship Id="rId3" Type="http://schemas.openxmlformats.org/officeDocument/2006/relationships/slideLayout" Target="../slideLayouts/slideLayout5.xml"/><Relationship Id="rId7" Type="http://schemas.openxmlformats.org/officeDocument/2006/relationships/image" Target="../media/image41.tmp"/><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40.tmp"/><Relationship Id="rId5" Type="http://schemas.openxmlformats.org/officeDocument/2006/relationships/image" Target="../media/image39.jpeg"/><Relationship Id="rId4" Type="http://schemas.openxmlformats.org/officeDocument/2006/relationships/notesSlide" Target="../notesSlides/notesSlide25.xml"/><Relationship Id="rId9"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44.tmp"/><Relationship Id="rId4" Type="http://schemas.openxmlformats.org/officeDocument/2006/relationships/image" Target="../media/image41.tmp"/></Relationships>
</file>

<file path=ppt/slides/_rels/slide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image" Target="../media/image45.emf"/><Relationship Id="rId4" Type="http://schemas.openxmlformats.org/officeDocument/2006/relationships/image" Target="../media/image47.tmp"/></Relationships>
</file>

<file path=ppt/slides/_rels/slide32.xml.rels><?xml version="1.0" encoding="UTF-8" standalone="yes"?>
<Relationships xmlns="http://schemas.openxmlformats.org/package/2006/relationships"><Relationship Id="rId3" Type="http://schemas.openxmlformats.org/officeDocument/2006/relationships/image" Target="../media/image48.tmp"/><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26.tmp"/></Relationships>
</file>

<file path=ppt/slides/_rels/slide33.xml.rels><?xml version="1.0" encoding="UTF-8" standalone="yes"?>
<Relationships xmlns="http://schemas.openxmlformats.org/package/2006/relationships"><Relationship Id="rId3" Type="http://schemas.openxmlformats.org/officeDocument/2006/relationships/image" Target="../media/image48.tmp"/><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8.tmp"/><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49.tmp"/></Relationships>
</file>

<file path=ppt/slides/_rels/slide36.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9.tmp"/><Relationship Id="rId7" Type="http://schemas.openxmlformats.org/officeDocument/2006/relationships/image" Target="../media/image45.emf"/><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52.tmp"/><Relationship Id="rId5" Type="http://schemas.openxmlformats.org/officeDocument/2006/relationships/image" Target="../media/image51.tmp"/><Relationship Id="rId4" Type="http://schemas.openxmlformats.org/officeDocument/2006/relationships/image" Target="../media/image50.tmp"/></Relationships>
</file>

<file path=ppt/slides/_rels/slide38.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52.tmp"/><Relationship Id="rId5" Type="http://schemas.openxmlformats.org/officeDocument/2006/relationships/image" Target="../media/image51.tmp"/><Relationship Id="rId4" Type="http://schemas.openxmlformats.org/officeDocument/2006/relationships/image" Target="../media/image50.tmp"/></Relationships>
</file>

<file path=ppt/slides/_rels/slide39.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53.tmp"/><Relationship Id="rId5" Type="http://schemas.openxmlformats.org/officeDocument/2006/relationships/image" Target="../media/image51.tmp"/><Relationship Id="rId4" Type="http://schemas.openxmlformats.org/officeDocument/2006/relationships/image" Target="../media/image50.tmp"/></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54.tmp"/><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43.png"/><Relationship Id="rId4" Type="http://schemas.openxmlformats.org/officeDocument/2006/relationships/notesSlide" Target="../notesSlides/notesSlide39.xml"/></Relationships>
</file>

<file path=ppt/slides/_rels/slide44.xml.rels><?xml version="1.0" encoding="UTF-8" standalone="yes"?>
<Relationships xmlns="http://schemas.openxmlformats.org/package/2006/relationships"><Relationship Id="rId2" Type="http://schemas.openxmlformats.org/officeDocument/2006/relationships/image" Target="../media/image55.tmp"/><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35.tmp"/></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5.xml"/><Relationship Id="rId5" Type="http://schemas.openxmlformats.org/officeDocument/2006/relationships/image" Target="../media/image35.tmp"/><Relationship Id="rId4" Type="http://schemas.openxmlformats.org/officeDocument/2006/relationships/image" Target="../media/image11.png"/></Relationships>
</file>

<file path=ppt/slides/_rels/slide4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3.xml"/><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tm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6.tmp"/><Relationship Id="rId7" Type="http://schemas.openxmlformats.org/officeDocument/2006/relationships/diagramColors" Target="../diagrams/colors4.xml"/><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10.emf"/></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image" Target="../media/image60.png"/></Relationships>
</file>

<file path=ppt/slides/_rels/slide53.xml.rels><?xml version="1.0" encoding="UTF-8" standalone="yes"?>
<Relationships xmlns="http://schemas.openxmlformats.org/package/2006/relationships"><Relationship Id="rId3" Type="http://schemas.openxmlformats.org/officeDocument/2006/relationships/image" Target="../media/image61.tmp"/><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61.tmp"/><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61.tmp"/><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62.tmp"/><Relationship Id="rId2" Type="http://schemas.openxmlformats.org/officeDocument/2006/relationships/notesSlide" Target="../notesSlides/notesSlide50.xml"/><Relationship Id="rId1" Type="http://schemas.openxmlformats.org/officeDocument/2006/relationships/slideLayout" Target="../slideLayouts/slideLayout5.xml"/><Relationship Id="rId6" Type="http://schemas.openxmlformats.org/officeDocument/2006/relationships/image" Target="../media/image65.png"/><Relationship Id="rId5" Type="http://schemas.openxmlformats.org/officeDocument/2006/relationships/image" Target="../media/image64.tmp"/><Relationship Id="rId4" Type="http://schemas.openxmlformats.org/officeDocument/2006/relationships/image" Target="../media/image63.tmp"/></Relationships>
</file>

<file path=ppt/slides/_rels/slide57.xml.rels><?xml version="1.0" encoding="UTF-8" standalone="yes"?>
<Relationships xmlns="http://schemas.openxmlformats.org/package/2006/relationships"><Relationship Id="rId3" Type="http://schemas.openxmlformats.org/officeDocument/2006/relationships/image" Target="../media/image62.tmp"/><Relationship Id="rId2" Type="http://schemas.openxmlformats.org/officeDocument/2006/relationships/notesSlide" Target="../notesSlides/notesSlide51.xml"/><Relationship Id="rId1" Type="http://schemas.openxmlformats.org/officeDocument/2006/relationships/slideLayout" Target="../slideLayouts/slideLayout5.xml"/><Relationship Id="rId6" Type="http://schemas.openxmlformats.org/officeDocument/2006/relationships/image" Target="../media/image63.tmp"/><Relationship Id="rId5" Type="http://schemas.openxmlformats.org/officeDocument/2006/relationships/image" Target="../media/image36.png"/><Relationship Id="rId4" Type="http://schemas.openxmlformats.org/officeDocument/2006/relationships/image" Target="../media/image66.tmp"/></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5.tmp"/><Relationship Id="rId5" Type="http://schemas.openxmlformats.org/officeDocument/2006/relationships/image" Target="../media/image14.tmp"/><Relationship Id="rId4" Type="http://schemas.openxmlformats.org/officeDocument/2006/relationships/image" Target="../media/image13.tmp"/></Relationships>
</file>

<file path=ppt/slides/_rels/slide6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7.xml"/><Relationship Id="rId1" Type="http://schemas.openxmlformats.org/officeDocument/2006/relationships/slideLayout" Target="../slideLayouts/slideLayout5.xml"/><Relationship Id="rId4" Type="http://schemas.openxmlformats.org/officeDocument/2006/relationships/image" Target="../media/image72.png"/></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8.xml"/><Relationship Id="rId1" Type="http://schemas.openxmlformats.org/officeDocument/2006/relationships/slideLayout" Target="../slideLayouts/slideLayout5.xml"/><Relationship Id="rId4" Type="http://schemas.openxmlformats.org/officeDocument/2006/relationships/image" Target="../media/image72.png"/></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9.xml"/><Relationship Id="rId1" Type="http://schemas.openxmlformats.org/officeDocument/2006/relationships/slideLayout" Target="../slideLayouts/slideLayout5.xml"/><Relationship Id="rId4" Type="http://schemas.openxmlformats.org/officeDocument/2006/relationships/image" Target="../media/image72.png"/></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0.emf"/></Relationships>
</file>

<file path=ppt/slides/_rels/slide7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78.png"/><Relationship Id="rId7" Type="http://schemas.openxmlformats.org/officeDocument/2006/relationships/diagramColors" Target="../diagrams/colors5.xml"/><Relationship Id="rId2" Type="http://schemas.openxmlformats.org/officeDocument/2006/relationships/notesSlide" Target="../notesSlides/notesSlide67.xml"/><Relationship Id="rId1" Type="http://schemas.openxmlformats.org/officeDocument/2006/relationships/slideLayout" Target="../slideLayouts/slideLayout5.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7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hyperlink" Target="https://aws.amazon.com/ec2/" TargetMode="External"/><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80.tmp"/><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1.xml"/><Relationship Id="rId1" Type="http://schemas.openxmlformats.org/officeDocument/2006/relationships/slideLayout" Target="../slideLayouts/slideLayout5.xml"/><Relationship Id="rId5" Type="http://schemas.openxmlformats.org/officeDocument/2006/relationships/image" Target="../media/image84.png"/><Relationship Id="rId4" Type="http://schemas.openxmlformats.org/officeDocument/2006/relationships/image" Target="../media/image83.emf"/></Relationships>
</file>

<file path=ppt/slides/_rels/slide82.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72.xml"/><Relationship Id="rId1" Type="http://schemas.openxmlformats.org/officeDocument/2006/relationships/slideLayout" Target="../slideLayouts/slideLayout5.xml"/><Relationship Id="rId4" Type="http://schemas.openxmlformats.org/officeDocument/2006/relationships/image" Target="../media/image84.png"/></Relationships>
</file>

<file path=ppt/slides/_rels/slide83.xml.rels><?xml version="1.0" encoding="UTF-8" standalone="yes"?>
<Relationships xmlns="http://schemas.openxmlformats.org/package/2006/relationships"><Relationship Id="rId3" Type="http://schemas.openxmlformats.org/officeDocument/2006/relationships/image" Target="../media/image86.tmp"/><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87.tmp"/><Relationship Id="rId2" Type="http://schemas.openxmlformats.org/officeDocument/2006/relationships/notesSlide" Target="../notesSlides/notesSlide74.xml"/><Relationship Id="rId1" Type="http://schemas.openxmlformats.org/officeDocument/2006/relationships/slideLayout" Target="../slideLayouts/slideLayout5.xml"/><Relationship Id="rId6" Type="http://schemas.openxmlformats.org/officeDocument/2006/relationships/image" Target="../media/image85.jpg"/><Relationship Id="rId5" Type="http://schemas.openxmlformats.org/officeDocument/2006/relationships/image" Target="../media/image86.tmp"/><Relationship Id="rId4" Type="http://schemas.openxmlformats.org/officeDocument/2006/relationships/image" Target="../media/image88.tmp"/></Relationships>
</file>

<file path=ppt/slides/_rels/slide85.xml.rels><?xml version="1.0" encoding="UTF-8" standalone="yes"?>
<Relationships xmlns="http://schemas.openxmlformats.org/package/2006/relationships"><Relationship Id="rId8" Type="http://schemas.openxmlformats.org/officeDocument/2006/relationships/image" Target="../media/image91.tmp"/><Relationship Id="rId3" Type="http://schemas.openxmlformats.org/officeDocument/2006/relationships/image" Target="../media/image89.png"/><Relationship Id="rId7" Type="http://schemas.openxmlformats.org/officeDocument/2006/relationships/image" Target="../media/image90.tmp"/><Relationship Id="rId2" Type="http://schemas.openxmlformats.org/officeDocument/2006/relationships/notesSlide" Target="../notesSlides/notesSlide75.xml"/><Relationship Id="rId1" Type="http://schemas.openxmlformats.org/officeDocument/2006/relationships/slideLayout" Target="../slideLayouts/slideLayout5.xml"/><Relationship Id="rId6" Type="http://schemas.openxmlformats.org/officeDocument/2006/relationships/image" Target="../media/image86.tmp"/><Relationship Id="rId5" Type="http://schemas.openxmlformats.org/officeDocument/2006/relationships/image" Target="../media/image88.tmp"/><Relationship Id="rId10" Type="http://schemas.openxmlformats.org/officeDocument/2006/relationships/image" Target="../media/image93.tmp"/><Relationship Id="rId4" Type="http://schemas.openxmlformats.org/officeDocument/2006/relationships/image" Target="../media/image87.tmp"/><Relationship Id="rId9" Type="http://schemas.openxmlformats.org/officeDocument/2006/relationships/image" Target="../media/image92.tmp"/></Relationships>
</file>

<file path=ppt/slides/_rels/slide86.xml.rels><?xml version="1.0" encoding="UTF-8" standalone="yes"?>
<Relationships xmlns="http://schemas.openxmlformats.org/package/2006/relationships"><Relationship Id="rId3" Type="http://schemas.openxmlformats.org/officeDocument/2006/relationships/image" Target="../media/image94.tmp"/><Relationship Id="rId2" Type="http://schemas.openxmlformats.org/officeDocument/2006/relationships/notesSlide" Target="../notesSlides/notesSlide76.xml"/><Relationship Id="rId1" Type="http://schemas.openxmlformats.org/officeDocument/2006/relationships/slideLayout" Target="../slideLayouts/slideLayout5.xml"/><Relationship Id="rId5" Type="http://schemas.openxmlformats.org/officeDocument/2006/relationships/image" Target="../media/image89.png"/><Relationship Id="rId4" Type="http://schemas.openxmlformats.org/officeDocument/2006/relationships/image" Target="../media/image95.tmp"/></Relationships>
</file>

<file path=ppt/slides/_rels/slide87.xml.rels><?xml version="1.0" encoding="UTF-8" standalone="yes"?>
<Relationships xmlns="http://schemas.openxmlformats.org/package/2006/relationships"><Relationship Id="rId3" Type="http://schemas.openxmlformats.org/officeDocument/2006/relationships/image" Target="../media/image96.tmp"/><Relationship Id="rId2" Type="http://schemas.openxmlformats.org/officeDocument/2006/relationships/notesSlide" Target="../notesSlides/notesSlide77.xml"/><Relationship Id="rId1" Type="http://schemas.openxmlformats.org/officeDocument/2006/relationships/slideLayout" Target="../slideLayouts/slideLayout5.xml"/><Relationship Id="rId5" Type="http://schemas.openxmlformats.org/officeDocument/2006/relationships/image" Target="../media/image97.tmp"/><Relationship Id="rId4" Type="http://schemas.openxmlformats.org/officeDocument/2006/relationships/image" Target="../media/image85.jp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98.tmp"/><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99.tmp"/><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100.tmp"/><Relationship Id="rId2" Type="http://schemas.openxmlformats.org/officeDocument/2006/relationships/notesSlide" Target="../notesSlides/notesSlide81.xml"/><Relationship Id="rId1" Type="http://schemas.openxmlformats.org/officeDocument/2006/relationships/slideLayout" Target="../slideLayouts/slideLayout5.xml"/><Relationship Id="rId5" Type="http://schemas.openxmlformats.org/officeDocument/2006/relationships/image" Target="../media/image89.png"/><Relationship Id="rId4" Type="http://schemas.openxmlformats.org/officeDocument/2006/relationships/image" Target="../media/image101.tmp"/></Relationships>
</file>

<file path=ppt/slides/_rels/slide9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2.xml"/><Relationship Id="rId1" Type="http://schemas.openxmlformats.org/officeDocument/2006/relationships/slideLayout" Target="../slideLayouts/slideLayout5.xml"/><Relationship Id="rId5" Type="http://schemas.openxmlformats.org/officeDocument/2006/relationships/image" Target="../media/image104.tmp"/><Relationship Id="rId4" Type="http://schemas.openxmlformats.org/officeDocument/2006/relationships/image" Target="../media/image103.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105.tmp"/><Relationship Id="rId2" Type="http://schemas.openxmlformats.org/officeDocument/2006/relationships/notesSlide" Target="../notesSlides/notesSlide84.xml"/><Relationship Id="rId1" Type="http://schemas.openxmlformats.org/officeDocument/2006/relationships/slideLayout" Target="../slideLayouts/slideLayout5.xml"/><Relationship Id="rId4" Type="http://schemas.openxmlformats.org/officeDocument/2006/relationships/image" Target="../media/image106.tmp"/></Relationships>
</file>

<file path=ppt/slides/_rels/slide9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107.tmp"/><Relationship Id="rId2" Type="http://schemas.openxmlformats.org/officeDocument/2006/relationships/notesSlide" Target="../notesSlides/notesSlide88.xml"/><Relationship Id="rId1" Type="http://schemas.openxmlformats.org/officeDocument/2006/relationships/slideLayout" Target="../slideLayouts/slideLayout5.xml"/><Relationship Id="rId4" Type="http://schemas.openxmlformats.org/officeDocument/2006/relationships/image" Target="../media/image108.tmp"/></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701" y="982662"/>
            <a:ext cx="11810935" cy="1828786"/>
          </a:xfrm>
        </p:spPr>
        <p:txBody>
          <a:bodyPr/>
          <a:lstStyle/>
          <a:p>
            <a:r>
              <a:rPr lang="zh-CN" altLang="en-US" sz="7000" b="1" dirty="0"/>
              <a:t>语音识别深度序列建模及解码</a:t>
            </a:r>
            <a:br>
              <a:rPr lang="en-US" sz="7000" b="1" dirty="0"/>
            </a:br>
            <a:endParaRPr lang="en-US" sz="7000" b="1" dirty="0">
              <a:solidFill>
                <a:schemeClr val="bg1">
                  <a:lumMod val="50000"/>
                </a:schemeClr>
              </a:solidFill>
            </a:endParaRPr>
          </a:p>
        </p:txBody>
      </p:sp>
      <p:sp>
        <p:nvSpPr>
          <p:cNvPr id="3" name="Text Placeholder 2"/>
          <p:cNvSpPr>
            <a:spLocks noGrp="1"/>
          </p:cNvSpPr>
          <p:nvPr>
            <p:ph type="body" sz="quarter" idx="12"/>
          </p:nvPr>
        </p:nvSpPr>
        <p:spPr>
          <a:xfrm>
            <a:off x="503237" y="2049462"/>
            <a:ext cx="8534400" cy="998880"/>
          </a:xfrm>
        </p:spPr>
        <p:txBody>
          <a:bodyPr/>
          <a:lstStyle/>
          <a:p>
            <a:pPr>
              <a:lnSpc>
                <a:spcPct val="150000"/>
              </a:lnSpc>
            </a:pPr>
            <a:r>
              <a:rPr lang="zh-CN" altLang="en-US" sz="2000" b="1" dirty="0">
                <a:latin typeface="Arial" panose="020B0604020202020204" pitchFamily="34" charset="0"/>
                <a:cs typeface="Arial" panose="020B0604020202020204" pitchFamily="34" charset="0"/>
              </a:rPr>
              <a:t>陈哲怀 </a:t>
            </a:r>
            <a:endParaRPr lang="en-US" altLang="zh-CN" sz="2000" b="1" dirty="0">
              <a:latin typeface="Arial" panose="020B0604020202020204" pitchFamily="34" charset="0"/>
              <a:cs typeface="Arial" panose="020B0604020202020204" pitchFamily="34" charset="0"/>
            </a:endParaRPr>
          </a:p>
          <a:p>
            <a:pPr>
              <a:lnSpc>
                <a:spcPct val="150000"/>
              </a:lnSpc>
            </a:pPr>
            <a:r>
              <a:rPr lang="en-US" altLang="zh-CN" sz="1500" dirty="0">
                <a:latin typeface="Arial" panose="020B0604020202020204" pitchFamily="34" charset="0"/>
                <a:cs typeface="Arial" panose="020B0604020202020204" pitchFamily="34" charset="0"/>
              </a:rPr>
              <a:t>chenzhehuai@sjtu.edu.cn</a:t>
            </a:r>
            <a:endParaRPr lang="en-US" altLang="zh-CN" sz="1500" b="1" dirty="0">
              <a:latin typeface="Arial" panose="020B0604020202020204" pitchFamily="34" charset="0"/>
              <a:cs typeface="Arial" panose="020B0604020202020204" pitchFamily="34" charset="0"/>
            </a:endParaRPr>
          </a:p>
          <a:p>
            <a:pPr>
              <a:lnSpc>
                <a:spcPct val="150000"/>
              </a:lnSpc>
            </a:pPr>
            <a:r>
              <a:rPr lang="zh-CN" altLang="en-US" sz="2000" b="1" dirty="0">
                <a:latin typeface="Arial" panose="020B0604020202020204" pitchFamily="34" charset="0"/>
                <a:cs typeface="Arial" panose="020B0604020202020204" pitchFamily="34" charset="0"/>
              </a:rPr>
              <a:t>导师：俞凯</a:t>
            </a:r>
            <a:endParaRPr lang="en-US" altLang="zh-CN" sz="2000" b="1" dirty="0">
              <a:latin typeface="Arial" panose="020B0604020202020204" pitchFamily="34" charset="0"/>
              <a:cs typeface="Arial" panose="020B0604020202020204" pitchFamily="34" charset="0"/>
            </a:endParaRPr>
          </a:p>
          <a:p>
            <a:pPr>
              <a:lnSpc>
                <a:spcPct val="150000"/>
              </a:lnSpc>
            </a:pPr>
            <a:r>
              <a:rPr lang="zh-CN" altLang="en-US" sz="2000" b="1" dirty="0">
                <a:latin typeface="Arial" panose="020B0604020202020204" pitchFamily="34" charset="0"/>
                <a:cs typeface="Arial" panose="020B0604020202020204" pitchFamily="34" charset="0"/>
              </a:rPr>
              <a:t>副导师：钱彦旻</a:t>
            </a:r>
            <a:endParaRPr lang="en-US" altLang="zh-CN" sz="2000" b="1" dirty="0">
              <a:latin typeface="Arial" panose="020B0604020202020204" pitchFamily="34" charset="0"/>
              <a:cs typeface="Arial" panose="020B0604020202020204" pitchFamily="34" charset="0"/>
            </a:endParaRPr>
          </a:p>
          <a:p>
            <a:pPr>
              <a:lnSpc>
                <a:spcPct val="150000"/>
              </a:lnSpc>
            </a:pPr>
            <a:endParaRPr lang="en-US" altLang="zh-CN" sz="1500" dirty="0">
              <a:latin typeface="Arial" panose="020B0604020202020204" pitchFamily="34" charset="0"/>
              <a:cs typeface="Arial" panose="020B0604020202020204" pitchFamily="34" charset="0"/>
            </a:endParaRPr>
          </a:p>
          <a:p>
            <a:pPr>
              <a:lnSpc>
                <a:spcPct val="150000"/>
              </a:lnSpc>
            </a:pPr>
            <a:r>
              <a:rPr lang="en-US" altLang="zh-CN" sz="2000" dirty="0" err="1">
                <a:latin typeface="Arial" panose="020B0604020202020204" pitchFamily="34" charset="0"/>
                <a:cs typeface="Arial" panose="020B0604020202020204" pitchFamily="34" charset="0"/>
              </a:rPr>
              <a:t>SpeechLab</a:t>
            </a:r>
            <a:r>
              <a:rPr lang="en-US" altLang="zh-CN" sz="2000" dirty="0">
                <a:latin typeface="Arial" panose="020B0604020202020204" pitchFamily="34" charset="0"/>
                <a:cs typeface="Arial" panose="020B0604020202020204" pitchFamily="34" charset="0"/>
              </a:rPr>
              <a:t>, Brain-like Computing and Machine Intelligence (BCMI)</a:t>
            </a:r>
          </a:p>
          <a:p>
            <a:pPr>
              <a:lnSpc>
                <a:spcPct val="150000"/>
              </a:lnSpc>
            </a:pPr>
            <a:r>
              <a:rPr lang="en-US" altLang="zh-CN" sz="2000" dirty="0">
                <a:latin typeface="Arial" panose="020B0604020202020204" pitchFamily="34" charset="0"/>
                <a:cs typeface="Arial" panose="020B0604020202020204" pitchFamily="34" charset="0"/>
              </a:rPr>
              <a:t>Department of Computer Science &amp; Engineering</a:t>
            </a:r>
          </a:p>
          <a:p>
            <a:pPr>
              <a:lnSpc>
                <a:spcPct val="150000"/>
              </a:lnSpc>
            </a:pPr>
            <a:r>
              <a:rPr lang="en-US" altLang="zh-CN" sz="2000" dirty="0">
                <a:latin typeface="Arial" panose="020B0604020202020204" pitchFamily="34" charset="0"/>
                <a:cs typeface="Arial" panose="020B0604020202020204" pitchFamily="34" charset="0"/>
              </a:rPr>
              <a:t>Shanghai Jiao Tong University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637" y="6001767"/>
            <a:ext cx="2704644" cy="809466"/>
          </a:xfrm>
          <a:prstGeom prst="rect">
            <a:avLst/>
          </a:prstGeom>
          <a:solidFill>
            <a:schemeClr val="tx1"/>
          </a:solidFill>
        </p:spPr>
      </p:pic>
    </p:spTree>
    <p:extLst>
      <p:ext uri="{BB962C8B-B14F-4D97-AF65-F5344CB8AC3E}">
        <p14:creationId xmlns:p14="http://schemas.microsoft.com/office/powerpoint/2010/main" val="1947752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6020110"/>
          </a:xfrm>
        </p:spPr>
        <p:txBody>
          <a:bodyPr/>
          <a:lstStyle/>
          <a:p>
            <a:r>
              <a:rPr lang="zh-CN" altLang="en-US" dirty="0">
                <a:solidFill>
                  <a:schemeClr val="tx1"/>
                </a:solidFill>
              </a:rPr>
              <a:t>分类器：</a:t>
            </a:r>
            <a:r>
              <a:rPr lang="en-US" altLang="zh-CN" dirty="0">
                <a:solidFill>
                  <a:schemeClr val="tx1"/>
                </a:solidFill>
              </a:rPr>
              <a:t>6 </a:t>
            </a:r>
            <a:r>
              <a:rPr lang="zh-CN" altLang="en-US" dirty="0">
                <a:solidFill>
                  <a:schemeClr val="tx1"/>
                </a:solidFill>
              </a:rPr>
              <a:t>隐层深度前馈网络</a:t>
            </a:r>
            <a:endParaRPr lang="en-US" altLang="zh-CN" dirty="0">
              <a:solidFill>
                <a:schemeClr val="tx1"/>
              </a:solidFill>
            </a:endParaRPr>
          </a:p>
          <a:p>
            <a:r>
              <a:rPr lang="zh-CN" altLang="en-US" b="1" dirty="0">
                <a:solidFill>
                  <a:srgbClr val="0078D7"/>
                </a:solidFill>
              </a:rPr>
              <a:t>状态输出概率</a:t>
            </a:r>
            <a:r>
              <a:rPr lang="zh-CN" altLang="en-US" dirty="0">
                <a:solidFill>
                  <a:schemeClr val="tx1"/>
                </a:solidFill>
              </a:rPr>
              <a:t>建模：</a:t>
            </a:r>
            <a:endParaRPr lang="en-US" altLang="zh-CN" dirty="0">
              <a:solidFill>
                <a:schemeClr val="tx1"/>
              </a:solidFill>
            </a:endParaRPr>
          </a:p>
          <a:p>
            <a:pPr lvl="1"/>
            <a:r>
              <a:rPr lang="zh-CN" altLang="en-US" dirty="0">
                <a:solidFill>
                  <a:schemeClr val="tx1"/>
                </a:solidFill>
              </a:rPr>
              <a:t>估计后验概率</a:t>
            </a:r>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r>
              <a:rPr lang="zh-CN" altLang="en-US" dirty="0">
                <a:solidFill>
                  <a:schemeClr val="tx1"/>
                </a:solidFill>
              </a:rPr>
              <a:t>技巧</a:t>
            </a:r>
            <a:endParaRPr lang="en-US" altLang="zh-CN" dirty="0">
              <a:solidFill>
                <a:schemeClr val="tx1"/>
              </a:solidFill>
            </a:endParaRPr>
          </a:p>
          <a:p>
            <a:pPr lvl="1"/>
            <a:r>
              <a:rPr lang="zh-CN" altLang="en-US" dirty="0">
                <a:solidFill>
                  <a:schemeClr val="tx1"/>
                </a:solidFill>
              </a:rPr>
              <a:t>特征窗口</a:t>
            </a:r>
            <a:endParaRPr lang="en-US" altLang="zh-CN" dirty="0">
              <a:solidFill>
                <a:schemeClr val="tx1"/>
              </a:solidFill>
            </a:endParaRPr>
          </a:p>
          <a:p>
            <a:pPr lvl="1"/>
            <a:r>
              <a:rPr lang="zh-CN" altLang="en-US" dirty="0">
                <a:solidFill>
                  <a:schemeClr val="tx1"/>
                </a:solidFill>
              </a:rPr>
              <a:t>参数共享</a:t>
            </a:r>
            <a:endParaRPr lang="en-US" altLang="zh-CN" dirty="0">
              <a:solidFill>
                <a:schemeClr val="tx1"/>
              </a:solidFill>
            </a:endParaRPr>
          </a:p>
          <a:p>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基于深度学习的语音识别</a:t>
            </a:r>
            <a:endParaRPr lang="en-US" dirty="0">
              <a:solidFill>
                <a:srgbClr val="0078D7"/>
              </a:solidFill>
            </a:endParaRPr>
          </a:p>
        </p:txBody>
      </p:sp>
      <p:pic>
        <p:nvPicPr>
          <p:cNvPr id="5" name="图片 4" descr="图片包含 屏幕截图&#10;&#10;自动生成的说明">
            <a:extLst>
              <a:ext uri="{FF2B5EF4-FFF2-40B4-BE49-F238E27FC236}">
                <a16:creationId xmlns:a16="http://schemas.microsoft.com/office/drawing/2014/main" id="{4B65D2B6-3290-4BE7-A4FF-88A8BEE3FD27}"/>
              </a:ext>
            </a:extLst>
          </p:cNvPr>
          <p:cNvPicPr>
            <a:picLocks noChangeAspect="1"/>
          </p:cNvPicPr>
          <p:nvPr/>
        </p:nvPicPr>
        <p:blipFill>
          <a:blip r:embed="rId3"/>
          <a:stretch>
            <a:fillRect/>
          </a:stretch>
        </p:blipFill>
        <p:spPr>
          <a:xfrm>
            <a:off x="6236712" y="2259290"/>
            <a:ext cx="6068272" cy="4572638"/>
          </a:xfrm>
          <a:prstGeom prst="rect">
            <a:avLst/>
          </a:prstGeom>
        </p:spPr>
      </p:pic>
      <p:pic>
        <p:nvPicPr>
          <p:cNvPr id="7" name="图片 6" descr="图片包含 物体&#10;&#10;自动生成的说明">
            <a:extLst>
              <a:ext uri="{FF2B5EF4-FFF2-40B4-BE49-F238E27FC236}">
                <a16:creationId xmlns:a16="http://schemas.microsoft.com/office/drawing/2014/main" id="{D9AFCBA2-69EF-4F6B-BBB7-30D2D64B76E4}"/>
              </a:ext>
            </a:extLst>
          </p:cNvPr>
          <p:cNvPicPr>
            <a:picLocks noChangeAspect="1"/>
          </p:cNvPicPr>
          <p:nvPr/>
        </p:nvPicPr>
        <p:blipFill>
          <a:blip r:embed="rId4"/>
          <a:stretch>
            <a:fillRect/>
          </a:stretch>
        </p:blipFill>
        <p:spPr>
          <a:xfrm>
            <a:off x="1874837" y="3115498"/>
            <a:ext cx="3575308" cy="1524764"/>
          </a:xfrm>
          <a:prstGeom prst="rect">
            <a:avLst/>
          </a:prstGeom>
        </p:spPr>
      </p:pic>
    </p:spTree>
    <p:extLst>
      <p:ext uri="{BB962C8B-B14F-4D97-AF65-F5344CB8AC3E}">
        <p14:creationId xmlns:p14="http://schemas.microsoft.com/office/powerpoint/2010/main" val="497587493"/>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FE0FF35-C77A-4601-98B2-A5323C53B277}"/>
              </a:ext>
            </a:extLst>
          </p:cNvPr>
          <p:cNvSpPr>
            <a:spLocks noGrp="1"/>
          </p:cNvSpPr>
          <p:nvPr>
            <p:ph type="body" sz="quarter" idx="10"/>
          </p:nvPr>
        </p:nvSpPr>
        <p:spPr/>
        <p:txBody>
          <a:bodyPr/>
          <a:lstStyle/>
          <a:p>
            <a:endParaRPr lang="zh-CN" altLang="en-US"/>
          </a:p>
        </p:txBody>
      </p:sp>
      <p:sp>
        <p:nvSpPr>
          <p:cNvPr id="3" name="标题 2">
            <a:extLst>
              <a:ext uri="{FF2B5EF4-FFF2-40B4-BE49-F238E27FC236}">
                <a16:creationId xmlns:a16="http://schemas.microsoft.com/office/drawing/2014/main" id="{0C4A468E-9755-4407-8231-90A464A11A0E}"/>
              </a:ext>
            </a:extLst>
          </p:cNvPr>
          <p:cNvSpPr>
            <a:spLocks noGrp="1"/>
          </p:cNvSpPr>
          <p:nvPr>
            <p:ph type="title"/>
          </p:nvPr>
        </p:nvSpPr>
        <p:spPr/>
        <p:txBody>
          <a:bodyPr/>
          <a:lstStyle/>
          <a:p>
            <a:r>
              <a:rPr lang="en-US" altLang="zh-CN" dirty="0"/>
              <a:t>PIT</a:t>
            </a:r>
            <a:endParaRPr lang="zh-CN" altLang="en-US" dirty="0"/>
          </a:p>
        </p:txBody>
      </p:sp>
    </p:spTree>
    <p:extLst>
      <p:ext uri="{BB962C8B-B14F-4D97-AF65-F5344CB8AC3E}">
        <p14:creationId xmlns:p14="http://schemas.microsoft.com/office/powerpoint/2010/main" val="3802635993"/>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0078D7"/>
                </a:solidFill>
              </a:rPr>
              <a:t>Permutation Invariant Training for ASR</a:t>
            </a: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9037" y="1363663"/>
            <a:ext cx="7543800" cy="5535140"/>
          </a:xfrm>
          <a:prstGeom prst="rect">
            <a:avLst/>
          </a:prstGeom>
        </p:spPr>
      </p:pic>
      <p:pic>
        <p:nvPicPr>
          <p:cNvPr id="5" name="Picture 9">
            <a:extLst>
              <a:ext uri="{FF2B5EF4-FFF2-40B4-BE49-F238E27FC236}">
                <a16:creationId xmlns:a16="http://schemas.microsoft.com/office/drawing/2014/main" id="{D82A1650-A8E4-476D-AF0C-3EF2894C212D}"/>
              </a:ext>
            </a:extLst>
          </p:cNvPr>
          <p:cNvPicPr>
            <a:picLocks noChangeAspect="1"/>
          </p:cNvPicPr>
          <p:nvPr/>
        </p:nvPicPr>
        <p:blipFill>
          <a:blip r:embed="rId4"/>
          <a:stretch>
            <a:fillRect/>
          </a:stretch>
        </p:blipFill>
        <p:spPr>
          <a:xfrm>
            <a:off x="198437" y="5630862"/>
            <a:ext cx="3957012" cy="1142999"/>
          </a:xfrm>
          <a:prstGeom prst="rect">
            <a:avLst/>
          </a:prstGeom>
        </p:spPr>
      </p:pic>
      <p:sp>
        <p:nvSpPr>
          <p:cNvPr id="2" name="左大括号 1">
            <a:extLst>
              <a:ext uri="{FF2B5EF4-FFF2-40B4-BE49-F238E27FC236}">
                <a16:creationId xmlns:a16="http://schemas.microsoft.com/office/drawing/2014/main" id="{7120ACA2-702F-4247-BE3E-78AFC824C2E4}"/>
              </a:ext>
            </a:extLst>
          </p:cNvPr>
          <p:cNvSpPr/>
          <p:nvPr/>
        </p:nvSpPr>
        <p:spPr>
          <a:xfrm>
            <a:off x="4389437" y="1592263"/>
            <a:ext cx="533400" cy="5029199"/>
          </a:xfrm>
          <a:prstGeom prst="leftBrace">
            <a:avLst>
              <a:gd name="adj1" fmla="val 8333"/>
              <a:gd name="adj2" fmla="val 90652"/>
            </a:avLst>
          </a:prstGeom>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043209282"/>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endParaRPr lang="en-US" dirty="0">
              <a:solidFill>
                <a:schemeClr val="tx1"/>
              </a:solidFill>
            </a:endParaRPr>
          </a:p>
          <a:p>
            <a:endParaRPr lang="en-US" dirty="0">
              <a:solidFill>
                <a:schemeClr val="tx1"/>
              </a:solidFill>
            </a:endParaRPr>
          </a:p>
          <a:p>
            <a:endParaRPr lang="en-US" dirty="0">
              <a:solidFill>
                <a:schemeClr val="tx1"/>
              </a:solidFill>
            </a:endParaRPr>
          </a:p>
          <a:p>
            <a:r>
              <a:rPr lang="zh-CN" altLang="en-US" dirty="0">
                <a:solidFill>
                  <a:schemeClr val="tx1"/>
                </a:solidFill>
              </a:rPr>
              <a:t>缺点</a:t>
            </a:r>
            <a:endParaRPr lang="en-US" dirty="0">
              <a:solidFill>
                <a:schemeClr val="tx1"/>
              </a:solidFill>
            </a:endParaRPr>
          </a:p>
          <a:p>
            <a:pPr lvl="1"/>
            <a:r>
              <a:rPr lang="zh-CN" altLang="en-US" dirty="0">
                <a:solidFill>
                  <a:schemeClr val="tx1"/>
                </a:solidFill>
              </a:rPr>
              <a:t>模型建模难度大</a:t>
            </a:r>
            <a:endParaRPr lang="en-US" dirty="0">
              <a:solidFill>
                <a:schemeClr val="tx1"/>
              </a:solidFill>
            </a:endParaRPr>
          </a:p>
          <a:p>
            <a:pPr lvl="1"/>
            <a:r>
              <a:rPr lang="zh-CN" altLang="en-US" dirty="0">
                <a:solidFill>
                  <a:schemeClr val="tx1"/>
                </a:solidFill>
              </a:rPr>
              <a:t>帧级别准则</a:t>
            </a:r>
            <a:r>
              <a:rPr lang="en-US" dirty="0">
                <a:solidFill>
                  <a:schemeClr val="tx1"/>
                </a:solidFill>
              </a:rPr>
              <a:t> </a:t>
            </a:r>
            <a:r>
              <a:rPr lang="en-US" dirty="0">
                <a:solidFill>
                  <a:schemeClr val="tx1"/>
                </a:solidFill>
                <a:sym typeface="Wingdings" panose="05000000000000000000" pitchFamily="2" charset="2"/>
              </a:rPr>
              <a:t> </a:t>
            </a:r>
            <a:r>
              <a:rPr lang="zh-CN" altLang="en-US" dirty="0">
                <a:solidFill>
                  <a:schemeClr val="tx1"/>
                </a:solidFill>
                <a:sym typeface="Wingdings" panose="05000000000000000000" pitchFamily="2" charset="2"/>
              </a:rPr>
              <a:t>序列级问题</a:t>
            </a:r>
            <a:endParaRPr lang="en-US" dirty="0">
              <a:solidFill>
                <a:schemeClr val="tx1"/>
              </a:solidFill>
              <a:sym typeface="Wingdings" panose="05000000000000000000" pitchFamily="2" charset="2"/>
            </a:endParaRPr>
          </a:p>
          <a:p>
            <a:pPr lvl="1"/>
            <a:r>
              <a:rPr lang="zh-CN" altLang="en-US" dirty="0">
                <a:solidFill>
                  <a:schemeClr val="tx1"/>
                </a:solidFill>
              </a:rPr>
              <a:t>未考虑语言学知识</a:t>
            </a:r>
            <a:endParaRPr lang="en-US" altLang="zh-CN" dirty="0">
              <a:solidFill>
                <a:schemeClr val="tx1"/>
              </a:solidFill>
            </a:endParaRPr>
          </a:p>
          <a:p>
            <a:pPr lvl="1"/>
            <a:endParaRPr lang="en-US" dirty="0">
              <a:solidFill>
                <a:schemeClr val="tx1"/>
              </a:solidFill>
            </a:endParaRPr>
          </a:p>
          <a:p>
            <a:r>
              <a:rPr lang="zh-CN" altLang="en-US" dirty="0">
                <a:solidFill>
                  <a:schemeClr val="tx1"/>
                </a:solidFill>
              </a:rPr>
              <a:t>目前结果</a:t>
            </a:r>
            <a:endParaRPr lang="en-US" altLang="zh-CN" dirty="0">
              <a:solidFill>
                <a:schemeClr val="tx1"/>
              </a:solidFill>
            </a:endParaRPr>
          </a:p>
          <a:p>
            <a:pPr lvl="1"/>
            <a:r>
              <a:rPr lang="en-US" dirty="0">
                <a:solidFill>
                  <a:schemeClr val="tx1"/>
                </a:solidFill>
              </a:rPr>
              <a:t>WER 50+% </a:t>
            </a:r>
            <a:r>
              <a:rPr lang="en-US" dirty="0">
                <a:solidFill>
                  <a:schemeClr val="tx1"/>
                </a:solidFill>
                <a:sym typeface="Wingdings" panose="05000000000000000000" pitchFamily="2" charset="2"/>
              </a:rPr>
              <a:t> </a:t>
            </a:r>
            <a:r>
              <a:rPr lang="zh-CN" altLang="en-US" dirty="0">
                <a:solidFill>
                  <a:schemeClr val="tx1"/>
                </a:solidFill>
                <a:sym typeface="Wingdings" panose="05000000000000000000" pitchFamily="2" charset="2"/>
              </a:rPr>
              <a:t>两个词中错一个</a:t>
            </a:r>
            <a:endParaRPr lang="en-US" dirty="0">
              <a:solidFill>
                <a:schemeClr val="tx1"/>
              </a:solidFill>
            </a:endParaRPr>
          </a:p>
        </p:txBody>
      </p:sp>
      <p:sp>
        <p:nvSpPr>
          <p:cNvPr id="3" name="Title 2"/>
          <p:cNvSpPr>
            <a:spLocks noGrp="1"/>
          </p:cNvSpPr>
          <p:nvPr>
            <p:ph type="title"/>
          </p:nvPr>
        </p:nvSpPr>
        <p:spPr/>
        <p:txBody>
          <a:bodyPr/>
          <a:lstStyle/>
          <a:p>
            <a:r>
              <a:rPr lang="en-US" dirty="0">
                <a:solidFill>
                  <a:srgbClr val="0078D7"/>
                </a:solidFill>
              </a:rPr>
              <a:t>Permutation Invariant Training for ASR</a:t>
            </a: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4150" y="3344862"/>
            <a:ext cx="4845966" cy="3555648"/>
          </a:xfrm>
          <a:prstGeom prst="rect">
            <a:avLst/>
          </a:prstGeom>
        </p:spPr>
      </p:pic>
      <p:pic>
        <p:nvPicPr>
          <p:cNvPr id="6" name="Picture 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037" y="1212849"/>
            <a:ext cx="5580332" cy="912813"/>
          </a:xfrm>
          <a:prstGeom prst="rect">
            <a:avLst/>
          </a:prstGeom>
        </p:spPr>
      </p:pic>
      <p:pic>
        <p:nvPicPr>
          <p:cNvPr id="7" name="Picture 6"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837" y="2125662"/>
            <a:ext cx="5410200" cy="846225"/>
          </a:xfrm>
          <a:prstGeom prst="rect">
            <a:avLst/>
          </a:prstGeom>
        </p:spPr>
      </p:pic>
      <p:sp>
        <p:nvSpPr>
          <p:cNvPr id="8" name="Rectangle 13">
            <a:extLst>
              <a:ext uri="{FF2B5EF4-FFF2-40B4-BE49-F238E27FC236}">
                <a16:creationId xmlns:a16="http://schemas.microsoft.com/office/drawing/2014/main" id="{D566661F-F7A7-4AE3-B514-1E48636AC216}"/>
              </a:ext>
            </a:extLst>
          </p:cNvPr>
          <p:cNvSpPr/>
          <p:nvPr/>
        </p:nvSpPr>
        <p:spPr bwMode="auto">
          <a:xfrm>
            <a:off x="2027237" y="2320614"/>
            <a:ext cx="609600" cy="428871"/>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2193288314"/>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dirty="0">
                <a:solidFill>
                  <a:srgbClr val="0078D7"/>
                </a:solidFill>
              </a:rPr>
              <a:t>Our solution</a:t>
            </a:r>
            <a:endParaRPr lang="en-US" dirty="0">
              <a:solidFill>
                <a:srgbClr val="0078D7"/>
              </a:solidFill>
            </a:endParaRPr>
          </a:p>
        </p:txBody>
      </p:sp>
      <p:sp>
        <p:nvSpPr>
          <p:cNvPr id="6" name="Text Placeholder 5"/>
          <p:cNvSpPr>
            <a:spLocks noGrp="1"/>
          </p:cNvSpPr>
          <p:nvPr>
            <p:ph type="body" sz="quarter" idx="10"/>
          </p:nvPr>
        </p:nvSpPr>
        <p:spPr>
          <a:xfrm>
            <a:off x="274639" y="1212849"/>
            <a:ext cx="7162798" cy="4410438"/>
          </a:xfrm>
        </p:spPr>
        <p:txBody>
          <a:bodyPr/>
          <a:lstStyle/>
          <a:p>
            <a:r>
              <a:rPr lang="en-US" sz="3500" dirty="0">
                <a:solidFill>
                  <a:schemeClr val="tx1"/>
                </a:solidFill>
              </a:rPr>
              <a:t>Acoustics</a:t>
            </a:r>
          </a:p>
          <a:p>
            <a:pPr lvl="1"/>
            <a:r>
              <a:rPr lang="en-US" dirty="0">
                <a:solidFill>
                  <a:schemeClr val="tx1"/>
                </a:solidFill>
              </a:rPr>
              <a:t>Modular Initialization </a:t>
            </a:r>
            <a:r>
              <a:rPr lang="en-US" dirty="0">
                <a:solidFill>
                  <a:srgbClr val="FF0000"/>
                </a:solidFill>
              </a:rPr>
              <a:t>4%</a:t>
            </a:r>
          </a:p>
          <a:p>
            <a:pPr lvl="2"/>
            <a:r>
              <a:rPr lang="en-US" dirty="0">
                <a:solidFill>
                  <a:schemeClr val="tx1"/>
                </a:solidFill>
              </a:rPr>
              <a:t>CNN </a:t>
            </a:r>
            <a:r>
              <a:rPr lang="en-US" altLang="zh-CN" dirty="0">
                <a:solidFill>
                  <a:srgbClr val="FF0000"/>
                </a:solidFill>
              </a:rPr>
              <a:t>10</a:t>
            </a:r>
            <a:r>
              <a:rPr lang="en-US" dirty="0">
                <a:solidFill>
                  <a:srgbClr val="FF0000"/>
                </a:solidFill>
              </a:rPr>
              <a:t>%</a:t>
            </a:r>
          </a:p>
          <a:p>
            <a:pPr lvl="1"/>
            <a:r>
              <a:rPr lang="en-US" b="1" dirty="0">
                <a:solidFill>
                  <a:srgbClr val="0078D7"/>
                </a:solidFill>
              </a:rPr>
              <a:t>Transfer Learning Based Joint Training</a:t>
            </a:r>
            <a:r>
              <a:rPr lang="en-US" dirty="0">
                <a:solidFill>
                  <a:schemeClr val="tx1"/>
                </a:solidFill>
              </a:rPr>
              <a:t> </a:t>
            </a:r>
            <a:r>
              <a:rPr lang="en-US" dirty="0">
                <a:solidFill>
                  <a:srgbClr val="FF0000"/>
                </a:solidFill>
              </a:rPr>
              <a:t>20%</a:t>
            </a:r>
          </a:p>
          <a:p>
            <a:pPr lvl="1"/>
            <a:r>
              <a:rPr lang="en-US" altLang="zh-CN" dirty="0">
                <a:solidFill>
                  <a:schemeClr val="tx1"/>
                </a:solidFill>
              </a:rPr>
              <a:t>Temporal Correlation Modeling </a:t>
            </a:r>
            <a:r>
              <a:rPr lang="en-US" altLang="zh-CN" dirty="0">
                <a:solidFill>
                  <a:srgbClr val="FF0000"/>
                </a:solidFill>
              </a:rPr>
              <a:t>8%</a:t>
            </a:r>
            <a:endParaRPr lang="en-US" dirty="0">
              <a:solidFill>
                <a:srgbClr val="FF0000"/>
              </a:solidFill>
            </a:endParaRPr>
          </a:p>
          <a:p>
            <a:r>
              <a:rPr lang="en-US" sz="3500" dirty="0">
                <a:solidFill>
                  <a:schemeClr val="tx1"/>
                </a:solidFill>
              </a:rPr>
              <a:t>Linguistics</a:t>
            </a:r>
          </a:p>
          <a:p>
            <a:pPr lvl="1"/>
            <a:r>
              <a:rPr lang="en-US" b="1" dirty="0">
                <a:solidFill>
                  <a:srgbClr val="0078D7"/>
                </a:solidFill>
              </a:rPr>
              <a:t>Multi-outputs Sequence Discriminative Training </a:t>
            </a:r>
            <a:r>
              <a:rPr lang="en-US" dirty="0">
                <a:solidFill>
                  <a:srgbClr val="FF0000"/>
                </a:solidFill>
              </a:rPr>
              <a:t>8%</a:t>
            </a:r>
          </a:p>
          <a:p>
            <a:pPr lvl="1"/>
            <a:r>
              <a:rPr lang="en-US" dirty="0">
                <a:solidFill>
                  <a:schemeClr val="tx1"/>
                </a:solidFill>
              </a:rPr>
              <a:t>Integrating Language Model in Assignment Decision </a:t>
            </a:r>
            <a:r>
              <a:rPr lang="en-US" dirty="0">
                <a:solidFill>
                  <a:srgbClr val="FF0000"/>
                </a:solidFill>
              </a:rPr>
              <a:t>4%</a:t>
            </a:r>
          </a:p>
        </p:txBody>
      </p:sp>
      <p:sp>
        <p:nvSpPr>
          <p:cNvPr id="2" name="Text Placeholder 1"/>
          <p:cNvSpPr>
            <a:spLocks noGrp="1"/>
          </p:cNvSpPr>
          <p:nvPr>
            <p:ph type="body" sz="quarter" idx="11"/>
          </p:nvPr>
        </p:nvSpPr>
        <p:spPr/>
        <p:txBody>
          <a:bodyPr/>
          <a:lstStyle/>
          <a:p>
            <a:endParaRPr lang="en-US" dirty="0"/>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028" y="3638128"/>
            <a:ext cx="4641249" cy="2743200"/>
          </a:xfrm>
          <a:prstGeom prst="rect">
            <a:avLst/>
          </a:prstGeom>
        </p:spPr>
      </p:pic>
      <p:pic>
        <p:nvPicPr>
          <p:cNvPr id="7" name="Picture 6"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6435" y="572074"/>
            <a:ext cx="5216433" cy="1633354"/>
          </a:xfrm>
          <a:prstGeom prst="rect">
            <a:avLst/>
          </a:prstGeom>
        </p:spPr>
      </p:pic>
      <p:cxnSp>
        <p:nvCxnSpPr>
          <p:cNvPr id="8" name="Straight Arrow Connector 7"/>
          <p:cNvCxnSpPr>
            <a:stCxn id="7" idx="2"/>
            <a:endCxn id="5" idx="0"/>
          </p:cNvCxnSpPr>
          <p:nvPr/>
        </p:nvCxnSpPr>
        <p:spPr>
          <a:xfrm>
            <a:off x="9664652" y="2205428"/>
            <a:ext cx="1" cy="1432700"/>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7334170"/>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3853363"/>
          </a:xfrm>
        </p:spPr>
        <p:txBody>
          <a:bodyPr/>
          <a:lstStyle/>
          <a:p>
            <a:r>
              <a:rPr lang="en-US" altLang="zh-CN" dirty="0">
                <a:solidFill>
                  <a:srgbClr val="000000"/>
                </a:solidFill>
              </a:rPr>
              <a:t>Modularization</a:t>
            </a:r>
          </a:p>
          <a:p>
            <a:r>
              <a:rPr lang="en-US" dirty="0">
                <a:solidFill>
                  <a:srgbClr val="000000"/>
                </a:solidFill>
              </a:rPr>
              <a:t>Transfer Learning</a:t>
            </a:r>
          </a:p>
          <a:p>
            <a:pPr lvl="1"/>
            <a:r>
              <a:rPr lang="en-US" dirty="0">
                <a:solidFill>
                  <a:srgbClr val="000000"/>
                </a:solidFill>
              </a:rPr>
              <a:t>To solve the </a:t>
            </a:r>
            <a:r>
              <a:rPr lang="en-US" b="1" dirty="0">
                <a:solidFill>
                  <a:srgbClr val="000000"/>
                </a:solidFill>
              </a:rPr>
              <a:t>distribution mismatch </a:t>
            </a:r>
          </a:p>
          <a:p>
            <a:pPr marL="342900" lvl="1" indent="0">
              <a:buNone/>
            </a:pPr>
            <a:r>
              <a:rPr lang="en-US" dirty="0">
                <a:solidFill>
                  <a:srgbClr val="000000"/>
                </a:solidFill>
              </a:rPr>
              <a:t>problem in feature space</a:t>
            </a:r>
          </a:p>
          <a:p>
            <a:pPr lvl="1"/>
            <a:r>
              <a:rPr lang="en-US" b="1" dirty="0">
                <a:solidFill>
                  <a:srgbClr val="000000"/>
                </a:solidFill>
              </a:rPr>
              <a:t>Model</a:t>
            </a:r>
            <a:r>
              <a:rPr lang="en-US" dirty="0">
                <a:solidFill>
                  <a:srgbClr val="000000"/>
                </a:solidFill>
              </a:rPr>
              <a:t>:</a:t>
            </a:r>
            <a:r>
              <a:rPr lang="en-US" dirty="0">
                <a:solidFill>
                  <a:srgbClr val="000000"/>
                </a:solidFill>
                <a:sym typeface="Wingdings" panose="05000000000000000000" pitchFamily="2" charset="2"/>
              </a:rPr>
              <a:t> </a:t>
            </a:r>
            <a:r>
              <a:rPr lang="en-US" dirty="0">
                <a:solidFill>
                  <a:srgbClr val="000000"/>
                </a:solidFill>
              </a:rPr>
              <a:t>speech-to-text module</a:t>
            </a:r>
          </a:p>
          <a:p>
            <a:pPr lvl="1"/>
            <a:r>
              <a:rPr lang="en-US" b="1" dirty="0">
                <a:solidFill>
                  <a:srgbClr val="000000"/>
                </a:solidFill>
              </a:rPr>
              <a:t>Source domain</a:t>
            </a:r>
            <a:r>
              <a:rPr lang="en-US" dirty="0">
                <a:solidFill>
                  <a:srgbClr val="000000"/>
                </a:solidFill>
              </a:rPr>
              <a:t>:</a:t>
            </a:r>
            <a:r>
              <a:rPr lang="en-US" dirty="0">
                <a:solidFill>
                  <a:srgbClr val="000000"/>
                </a:solidFill>
                <a:sym typeface="Wingdings" panose="05000000000000000000" pitchFamily="2" charset="2"/>
              </a:rPr>
              <a:t> clean speech</a:t>
            </a:r>
          </a:p>
          <a:p>
            <a:pPr lvl="1"/>
            <a:r>
              <a:rPr lang="en-US" b="1" dirty="0">
                <a:solidFill>
                  <a:srgbClr val="000000"/>
                </a:solidFill>
                <a:sym typeface="Wingdings" panose="05000000000000000000" pitchFamily="2" charset="2"/>
              </a:rPr>
              <a:t>Target domain</a:t>
            </a:r>
            <a:r>
              <a:rPr lang="en-US" dirty="0">
                <a:solidFill>
                  <a:srgbClr val="000000"/>
                </a:solidFill>
                <a:sym typeface="Wingdings" panose="05000000000000000000" pitchFamily="2" charset="2"/>
              </a:rPr>
              <a:t>: output of speaker</a:t>
            </a:r>
          </a:p>
          <a:p>
            <a:pPr marL="342900" lvl="1" indent="0">
              <a:buNone/>
            </a:pPr>
            <a:r>
              <a:rPr lang="en-US" dirty="0">
                <a:solidFill>
                  <a:srgbClr val="000000"/>
                </a:solidFill>
                <a:sym typeface="Wingdings" panose="05000000000000000000" pitchFamily="2" charset="2"/>
              </a:rPr>
              <a:t>                  tracing module (enhanced feat.)</a:t>
            </a:r>
            <a:endParaRPr lang="en-US" dirty="0">
              <a:solidFill>
                <a:srgbClr val="000000"/>
              </a:solidFill>
            </a:endParaRPr>
          </a:p>
        </p:txBody>
      </p:sp>
      <p:sp>
        <p:nvSpPr>
          <p:cNvPr id="3" name="Title 2"/>
          <p:cNvSpPr>
            <a:spLocks noGrp="1"/>
          </p:cNvSpPr>
          <p:nvPr>
            <p:ph type="title"/>
          </p:nvPr>
        </p:nvSpPr>
        <p:spPr/>
        <p:txBody>
          <a:bodyPr/>
          <a:lstStyle/>
          <a:p>
            <a:r>
              <a:rPr lang="en-US" altLang="zh-CN" dirty="0">
                <a:solidFill>
                  <a:srgbClr val="0078D7"/>
                </a:solidFill>
              </a:rPr>
              <a:t>PIT + </a:t>
            </a:r>
            <a:r>
              <a:rPr lang="en-US" dirty="0">
                <a:solidFill>
                  <a:srgbClr val="0078D7"/>
                </a:solidFill>
              </a:rPr>
              <a:t>Transfer Learning</a:t>
            </a:r>
            <a:endParaRPr lang="en-US" dirty="0"/>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9077" y="1058862"/>
            <a:ext cx="5400360" cy="5840733"/>
          </a:xfrm>
          <a:prstGeom prst="rect">
            <a:avLst/>
          </a:prstGeom>
        </p:spPr>
      </p:pic>
      <p:grpSp>
        <p:nvGrpSpPr>
          <p:cNvPr id="4" name="组合 3">
            <a:extLst>
              <a:ext uri="{FF2B5EF4-FFF2-40B4-BE49-F238E27FC236}">
                <a16:creationId xmlns:a16="http://schemas.microsoft.com/office/drawing/2014/main" id="{C4B843EB-93D8-4408-AC74-91E817B30CDA}"/>
              </a:ext>
            </a:extLst>
          </p:cNvPr>
          <p:cNvGrpSpPr/>
          <p:nvPr/>
        </p:nvGrpSpPr>
        <p:grpSpPr>
          <a:xfrm>
            <a:off x="5151437" y="1724961"/>
            <a:ext cx="6019801" cy="4127866"/>
            <a:chOff x="5151437" y="1724961"/>
            <a:chExt cx="6019801" cy="4127866"/>
          </a:xfrm>
        </p:grpSpPr>
        <p:sp>
          <p:nvSpPr>
            <p:cNvPr id="6" name="Rectangle 5"/>
            <p:cNvSpPr/>
            <p:nvPr/>
          </p:nvSpPr>
          <p:spPr bwMode="auto">
            <a:xfrm>
              <a:off x="10256838" y="1724961"/>
              <a:ext cx="914400" cy="770359"/>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7" name="Rectangle 6"/>
            <p:cNvSpPr/>
            <p:nvPr/>
          </p:nvSpPr>
          <p:spPr bwMode="auto">
            <a:xfrm>
              <a:off x="9647237" y="5326062"/>
              <a:ext cx="914400" cy="526765"/>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cxnSp>
          <p:nvCxnSpPr>
            <p:cNvPr id="8" name="Straight Arrow Connector 7"/>
            <p:cNvCxnSpPr>
              <a:cxnSpLocks/>
            </p:cNvCxnSpPr>
            <p:nvPr/>
          </p:nvCxnSpPr>
          <p:spPr>
            <a:xfrm flipV="1">
              <a:off x="5151437" y="2278062"/>
              <a:ext cx="5105401" cy="1676400"/>
            </a:xfrm>
            <a:prstGeom prst="straightConnector1">
              <a:avLst/>
            </a:prstGeom>
            <a:ln w="381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cxnSpLocks/>
            </p:cNvCxnSpPr>
            <p:nvPr/>
          </p:nvCxnSpPr>
          <p:spPr>
            <a:xfrm>
              <a:off x="5827398" y="4335462"/>
              <a:ext cx="3819839" cy="1066800"/>
            </a:xfrm>
            <a:prstGeom prst="straightConnector1">
              <a:avLst/>
            </a:prstGeom>
            <a:ln w="38100">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 name="箭头: 下 9">
            <a:hlinkClick r:id="rId4" action="ppaction://hlinksldjump"/>
            <a:extLst>
              <a:ext uri="{FF2B5EF4-FFF2-40B4-BE49-F238E27FC236}">
                <a16:creationId xmlns:a16="http://schemas.microsoft.com/office/drawing/2014/main" id="{45E6CED1-6DEA-4E28-B2B9-A31D0BE1C744}"/>
              </a:ext>
            </a:extLst>
          </p:cNvPr>
          <p:cNvSpPr/>
          <p:nvPr/>
        </p:nvSpPr>
        <p:spPr bwMode="auto">
          <a:xfrm>
            <a:off x="238020" y="6486400"/>
            <a:ext cx="228598" cy="304800"/>
          </a:xfrm>
          <a:prstGeom prst="downArrow">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3623859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fade">
                                      <p:cBhvr>
                                        <p:cTn id="13" dur="500"/>
                                        <p:tgtEl>
                                          <p:spTgt spid="2">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fade">
                                      <p:cBhvr>
                                        <p:cTn id="16" dur="500"/>
                                        <p:tgtEl>
                                          <p:spTgt spid="2">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Effect transition="in" filter="fade">
                                      <p:cBhvr>
                                        <p:cTn id="19" dur="500"/>
                                        <p:tgtEl>
                                          <p:spTgt spid="2">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fade">
                                      <p:cBhvr>
                                        <p:cTn id="22" dur="500"/>
                                        <p:tgtEl>
                                          <p:spTgt spid="2">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animEffect transition="in" filter="fade">
                                      <p:cBhvr>
                                        <p:cTn id="25" dur="500"/>
                                        <p:tgtEl>
                                          <p:spTgt spid="2">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1212849"/>
            <a:ext cx="5486399" cy="627864"/>
          </a:xfrm>
        </p:spPr>
        <p:txBody>
          <a:bodyPr/>
          <a:lstStyle/>
          <a:p>
            <a:endParaRPr lang="en-US" dirty="0">
              <a:solidFill>
                <a:srgbClr val="000000"/>
              </a:solidFill>
            </a:endParaRPr>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119" y="2459991"/>
            <a:ext cx="4429819" cy="1131243"/>
          </a:xfrm>
          <a:prstGeom prst="rect">
            <a:avLst/>
          </a:prstGeom>
        </p:spPr>
      </p:pic>
      <p:pic>
        <p:nvPicPr>
          <p:cNvPr id="9" name="Picture 8"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738" y="1212526"/>
            <a:ext cx="5410200" cy="846225"/>
          </a:xfrm>
          <a:prstGeom prst="rect">
            <a:avLst/>
          </a:prstGeom>
        </p:spPr>
      </p:pic>
      <p:cxnSp>
        <p:nvCxnSpPr>
          <p:cNvPr id="10" name="Straight Arrow Connector 9"/>
          <p:cNvCxnSpPr/>
          <p:nvPr/>
        </p:nvCxnSpPr>
        <p:spPr>
          <a:xfrm flipH="1">
            <a:off x="1893102" y="1840713"/>
            <a:ext cx="1658135" cy="1291070"/>
          </a:xfrm>
          <a:prstGeom prst="straightConnector1">
            <a:avLst/>
          </a:prstGeom>
          <a:ln w="38100">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bwMode="auto">
          <a:xfrm>
            <a:off x="1275063" y="3131783"/>
            <a:ext cx="705636" cy="526765"/>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4" name="Rectangle 13"/>
          <p:cNvSpPr/>
          <p:nvPr/>
        </p:nvSpPr>
        <p:spPr bwMode="auto">
          <a:xfrm>
            <a:off x="3321851" y="1359421"/>
            <a:ext cx="705636" cy="526765"/>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pic>
        <p:nvPicPr>
          <p:cNvPr id="15" name="Picture 14"/>
          <p:cNvPicPr>
            <a:picLocks noChangeAspect="1"/>
          </p:cNvPicPr>
          <p:nvPr/>
        </p:nvPicPr>
        <p:blipFill>
          <a:blip r:embed="rId4"/>
          <a:stretch>
            <a:fillRect/>
          </a:stretch>
        </p:blipFill>
        <p:spPr>
          <a:xfrm>
            <a:off x="6218237" y="1359421"/>
            <a:ext cx="5882035" cy="1699050"/>
          </a:xfrm>
          <a:prstGeom prst="rect">
            <a:avLst/>
          </a:prstGeom>
        </p:spPr>
      </p:pic>
      <p:cxnSp>
        <p:nvCxnSpPr>
          <p:cNvPr id="17" name="Straight Arrow Connector 16"/>
          <p:cNvCxnSpPr/>
          <p:nvPr/>
        </p:nvCxnSpPr>
        <p:spPr>
          <a:xfrm>
            <a:off x="8885237" y="3006008"/>
            <a:ext cx="0" cy="426617"/>
          </a:xfrm>
          <a:prstGeom prst="straightConnector1">
            <a:avLst/>
          </a:prstGeom>
          <a:ln w="38100">
            <a:headEnd type="none"/>
            <a:tailEnd type="triangle"/>
          </a:ln>
        </p:spPr>
        <p:style>
          <a:lnRef idx="1">
            <a:schemeClr val="accent1"/>
          </a:lnRef>
          <a:fillRef idx="0">
            <a:schemeClr val="accent1"/>
          </a:fillRef>
          <a:effectRef idx="0">
            <a:schemeClr val="accent1"/>
          </a:effectRef>
          <a:fontRef idx="minor">
            <a:schemeClr val="tx1"/>
          </a:fontRef>
        </p:style>
      </p:cxnSp>
      <p:sp>
        <p:nvSpPr>
          <p:cNvPr id="4" name="Cloud Callout 3"/>
          <p:cNvSpPr/>
          <p:nvPr/>
        </p:nvSpPr>
        <p:spPr bwMode="auto">
          <a:xfrm>
            <a:off x="731837" y="3980658"/>
            <a:ext cx="1905000" cy="448314"/>
          </a:xfrm>
          <a:prstGeom prst="cloudCallout">
            <a:avLst>
              <a:gd name="adj1" fmla="val 32293"/>
              <a:gd name="adj2" fmla="val -109781"/>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CN" sz="2000" dirty="0">
                <a:ln w="0"/>
                <a:solidFill>
                  <a:schemeClr val="tx1"/>
                </a:solidFill>
                <a:effectLst>
                  <a:outerShdw blurRad="38100" dist="19050" dir="2700000" algn="tl" rotWithShape="0">
                    <a:schemeClr val="dk1">
                      <a:alpha val="40000"/>
                    </a:schemeClr>
                  </a:outerShdw>
                </a:effectLst>
              </a:rPr>
              <a:t>Clean infer.</a:t>
            </a:r>
            <a:endParaRPr lang="en-US" sz="2000" dirty="0">
              <a:ln w="0"/>
              <a:solidFill>
                <a:schemeClr val="tx1"/>
              </a:solidFill>
              <a:effectLst>
                <a:outerShdw blurRad="38100" dist="19050" dir="2700000" algn="tl" rotWithShape="0">
                  <a:schemeClr val="dk1">
                    <a:alpha val="40000"/>
                  </a:schemeClr>
                </a:outerShdw>
              </a:effectLst>
            </a:endParaRPr>
          </a:p>
        </p:txBody>
      </p:sp>
      <p:sp>
        <p:nvSpPr>
          <p:cNvPr id="18" name="Cloud Callout 17"/>
          <p:cNvSpPr/>
          <p:nvPr/>
        </p:nvSpPr>
        <p:spPr bwMode="auto">
          <a:xfrm>
            <a:off x="2865437" y="3980658"/>
            <a:ext cx="2667000" cy="448314"/>
          </a:xfrm>
          <a:prstGeom prst="cloudCallout">
            <a:avLst>
              <a:gd name="adj1" fmla="val -12645"/>
              <a:gd name="adj2" fmla="val -111761"/>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CN" sz="2000" dirty="0">
                <a:ln w="0"/>
                <a:solidFill>
                  <a:schemeClr val="tx1"/>
                </a:solidFill>
                <a:effectLst>
                  <a:outerShdw blurRad="38100" dist="19050" dir="2700000" algn="tl" rotWithShape="0">
                    <a:schemeClr val="dk1">
                      <a:alpha val="40000"/>
                    </a:schemeClr>
                  </a:outerShdw>
                </a:effectLst>
              </a:rPr>
              <a:t>PIT model infer.</a:t>
            </a:r>
            <a:endParaRPr lang="en-US" sz="2000" dirty="0">
              <a:ln w="0"/>
              <a:solidFill>
                <a:schemeClr val="tx1"/>
              </a:solidFill>
              <a:effectLst>
                <a:outerShdw blurRad="38100" dist="19050" dir="2700000" algn="tl" rotWithShape="0">
                  <a:schemeClr val="dk1">
                    <a:alpha val="40000"/>
                  </a:schemeClr>
                </a:outerShdw>
              </a:effectLst>
            </a:endParaRPr>
          </a:p>
        </p:txBody>
      </p:sp>
      <p:pic>
        <p:nvPicPr>
          <p:cNvPr id="19" name="图片 18">
            <a:extLst>
              <a:ext uri="{FF2B5EF4-FFF2-40B4-BE49-F238E27FC236}">
                <a16:creationId xmlns:a16="http://schemas.microsoft.com/office/drawing/2014/main" id="{57B6FE20-F93C-48F0-A15E-F083A8DCF235}"/>
              </a:ext>
            </a:extLst>
          </p:cNvPr>
          <p:cNvPicPr>
            <a:picLocks noChangeAspect="1"/>
          </p:cNvPicPr>
          <p:nvPr/>
        </p:nvPicPr>
        <p:blipFill>
          <a:blip r:embed="rId5"/>
          <a:stretch>
            <a:fillRect/>
          </a:stretch>
        </p:blipFill>
        <p:spPr>
          <a:xfrm>
            <a:off x="6279802" y="3502244"/>
            <a:ext cx="5882035" cy="2171169"/>
          </a:xfrm>
          <a:prstGeom prst="rect">
            <a:avLst/>
          </a:prstGeom>
        </p:spPr>
      </p:pic>
      <p:sp>
        <p:nvSpPr>
          <p:cNvPr id="20" name="Title 2">
            <a:extLst>
              <a:ext uri="{FF2B5EF4-FFF2-40B4-BE49-F238E27FC236}">
                <a16:creationId xmlns:a16="http://schemas.microsoft.com/office/drawing/2014/main" id="{3E7E6E68-98CE-4FD7-BB2B-986E6C07761E}"/>
              </a:ext>
            </a:extLst>
          </p:cNvPr>
          <p:cNvSpPr>
            <a:spLocks noGrp="1"/>
          </p:cNvSpPr>
          <p:nvPr>
            <p:ph type="title"/>
          </p:nvPr>
        </p:nvSpPr>
        <p:spPr>
          <a:xfrm>
            <a:off x="274639" y="295274"/>
            <a:ext cx="11889564" cy="917575"/>
          </a:xfrm>
        </p:spPr>
        <p:txBody>
          <a:bodyPr/>
          <a:lstStyle/>
          <a:p>
            <a:r>
              <a:rPr lang="en-US" altLang="zh-CN" dirty="0">
                <a:solidFill>
                  <a:srgbClr val="0078D7"/>
                </a:solidFill>
              </a:rPr>
              <a:t>PIT + </a:t>
            </a:r>
            <a:r>
              <a:rPr lang="en-US" dirty="0">
                <a:solidFill>
                  <a:srgbClr val="0078D7"/>
                </a:solidFill>
              </a:rPr>
              <a:t>Transfer Learning</a:t>
            </a:r>
            <a:endParaRPr lang="en-US" dirty="0"/>
          </a:p>
        </p:txBody>
      </p:sp>
    </p:spTree>
    <p:extLst>
      <p:ext uri="{BB962C8B-B14F-4D97-AF65-F5344CB8AC3E}">
        <p14:creationId xmlns:p14="http://schemas.microsoft.com/office/powerpoint/2010/main" val="1518745817"/>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2228302"/>
          </a:xfrm>
        </p:spPr>
        <p:txBody>
          <a:bodyPr/>
          <a:lstStyle/>
          <a:p>
            <a:r>
              <a:rPr lang="en-US" dirty="0">
                <a:solidFill>
                  <a:srgbClr val="000000"/>
                </a:solidFill>
              </a:rPr>
              <a:t>Advantages</a:t>
            </a:r>
          </a:p>
          <a:p>
            <a:pPr lvl="1"/>
            <a:r>
              <a:rPr lang="en-US" dirty="0">
                <a:solidFill>
                  <a:srgbClr val="000000"/>
                </a:solidFill>
              </a:rPr>
              <a:t>Domain adaptation </a:t>
            </a:r>
            <a:r>
              <a:rPr lang="en-US" dirty="0" err="1">
                <a:solidFill>
                  <a:srgbClr val="000000"/>
                </a:solidFill>
              </a:rPr>
              <a:t>v.s</a:t>
            </a:r>
            <a:r>
              <a:rPr lang="en-US" dirty="0">
                <a:solidFill>
                  <a:srgbClr val="000000"/>
                </a:solidFill>
              </a:rPr>
              <a:t>. from scratch</a:t>
            </a:r>
          </a:p>
          <a:p>
            <a:pPr lvl="2"/>
            <a:r>
              <a:rPr lang="en-US" dirty="0">
                <a:solidFill>
                  <a:srgbClr val="000000"/>
                </a:solidFill>
              </a:rPr>
              <a:t>Better model convergence</a:t>
            </a:r>
          </a:p>
          <a:p>
            <a:pPr lvl="2"/>
            <a:endParaRPr lang="en-US" dirty="0">
              <a:solidFill>
                <a:srgbClr val="000000"/>
              </a:solidFill>
            </a:endParaRPr>
          </a:p>
          <a:p>
            <a:pPr lvl="2"/>
            <a:endParaRPr lang="en-US" dirty="0">
              <a:solidFill>
                <a:srgbClr val="000000"/>
              </a:solidFill>
              <a:sym typeface="Wingdings" panose="05000000000000000000" pitchFamily="2" charset="2"/>
            </a:endParaRPr>
          </a:p>
        </p:txBody>
      </p:sp>
      <p:sp>
        <p:nvSpPr>
          <p:cNvPr id="3" name="Title 2"/>
          <p:cNvSpPr>
            <a:spLocks noGrp="1"/>
          </p:cNvSpPr>
          <p:nvPr>
            <p:ph type="title"/>
          </p:nvPr>
        </p:nvSpPr>
        <p:spPr/>
        <p:txBody>
          <a:bodyPr/>
          <a:lstStyle/>
          <a:p>
            <a:r>
              <a:rPr lang="en-US" dirty="0">
                <a:solidFill>
                  <a:srgbClr val="0078D7"/>
                </a:solidFill>
              </a:rPr>
              <a:t>Acoustics - Transfer Learning x Joint Training</a:t>
            </a:r>
            <a:endParaRPr lang="en-US" dirty="0"/>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103" y="4063809"/>
            <a:ext cx="4709884" cy="2783767"/>
          </a:xfrm>
          <a:prstGeom prst="rect">
            <a:avLst/>
          </a:prstGeom>
        </p:spPr>
      </p:pic>
      <p:pic>
        <p:nvPicPr>
          <p:cNvPr id="5" name="Picture 4"/>
          <p:cNvPicPr>
            <a:picLocks noChangeAspect="1"/>
          </p:cNvPicPr>
          <p:nvPr/>
        </p:nvPicPr>
        <p:blipFill>
          <a:blip r:embed="rId3"/>
          <a:stretch>
            <a:fillRect/>
          </a:stretch>
        </p:blipFill>
        <p:spPr>
          <a:xfrm>
            <a:off x="6007445" y="1158397"/>
            <a:ext cx="6274927" cy="5386865"/>
          </a:xfrm>
          <a:prstGeom prst="rect">
            <a:avLst/>
          </a:prstGeom>
        </p:spPr>
      </p:pic>
    </p:spTree>
    <p:extLst>
      <p:ext uri="{BB962C8B-B14F-4D97-AF65-F5344CB8AC3E}">
        <p14:creationId xmlns:p14="http://schemas.microsoft.com/office/powerpoint/2010/main" val="723700276"/>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dirty="0">
                <a:solidFill>
                  <a:srgbClr val="0078D7"/>
                </a:solidFill>
              </a:rPr>
              <a:t>Our solution</a:t>
            </a:r>
            <a:endParaRPr lang="en-US" dirty="0">
              <a:solidFill>
                <a:srgbClr val="0078D7"/>
              </a:solidFill>
            </a:endParaRPr>
          </a:p>
        </p:txBody>
      </p:sp>
      <p:sp>
        <p:nvSpPr>
          <p:cNvPr id="6" name="Text Placeholder 5"/>
          <p:cNvSpPr>
            <a:spLocks noGrp="1"/>
          </p:cNvSpPr>
          <p:nvPr>
            <p:ph type="body" sz="quarter" idx="10"/>
          </p:nvPr>
        </p:nvSpPr>
        <p:spPr>
          <a:xfrm>
            <a:off x="274639" y="1212849"/>
            <a:ext cx="7162798" cy="4410438"/>
          </a:xfrm>
        </p:spPr>
        <p:txBody>
          <a:bodyPr/>
          <a:lstStyle/>
          <a:p>
            <a:r>
              <a:rPr lang="en-US" sz="3500" dirty="0">
                <a:solidFill>
                  <a:schemeClr val="tx1"/>
                </a:solidFill>
              </a:rPr>
              <a:t>Acoustics</a:t>
            </a:r>
          </a:p>
          <a:p>
            <a:pPr lvl="1"/>
            <a:r>
              <a:rPr lang="en-US" dirty="0">
                <a:solidFill>
                  <a:schemeClr val="tx1"/>
                </a:solidFill>
              </a:rPr>
              <a:t>Modular Initialization </a:t>
            </a:r>
            <a:r>
              <a:rPr lang="en-US" dirty="0">
                <a:solidFill>
                  <a:srgbClr val="FF0000"/>
                </a:solidFill>
              </a:rPr>
              <a:t>4%</a:t>
            </a:r>
          </a:p>
          <a:p>
            <a:pPr lvl="2"/>
            <a:r>
              <a:rPr lang="en-US" dirty="0">
                <a:solidFill>
                  <a:schemeClr val="tx1"/>
                </a:solidFill>
              </a:rPr>
              <a:t>CNN </a:t>
            </a:r>
            <a:r>
              <a:rPr lang="en-US" altLang="zh-CN" dirty="0">
                <a:solidFill>
                  <a:srgbClr val="FF0000"/>
                </a:solidFill>
              </a:rPr>
              <a:t>10</a:t>
            </a:r>
            <a:r>
              <a:rPr lang="en-US" dirty="0">
                <a:solidFill>
                  <a:srgbClr val="FF0000"/>
                </a:solidFill>
              </a:rPr>
              <a:t>%</a:t>
            </a:r>
          </a:p>
          <a:p>
            <a:pPr lvl="1"/>
            <a:r>
              <a:rPr lang="en-US" b="1" dirty="0">
                <a:solidFill>
                  <a:srgbClr val="0078D7"/>
                </a:solidFill>
              </a:rPr>
              <a:t>Transfer Learning Based Joint Training</a:t>
            </a:r>
            <a:r>
              <a:rPr lang="en-US" dirty="0">
                <a:solidFill>
                  <a:schemeClr val="tx1"/>
                </a:solidFill>
              </a:rPr>
              <a:t> </a:t>
            </a:r>
            <a:r>
              <a:rPr lang="en-US" dirty="0">
                <a:solidFill>
                  <a:srgbClr val="FF0000"/>
                </a:solidFill>
              </a:rPr>
              <a:t>20%</a:t>
            </a:r>
          </a:p>
          <a:p>
            <a:pPr lvl="1"/>
            <a:r>
              <a:rPr lang="en-US" altLang="zh-CN" dirty="0">
                <a:solidFill>
                  <a:schemeClr val="tx1"/>
                </a:solidFill>
              </a:rPr>
              <a:t>Temporal Correlation Modeling </a:t>
            </a:r>
            <a:r>
              <a:rPr lang="en-US" altLang="zh-CN" dirty="0">
                <a:solidFill>
                  <a:srgbClr val="FF0000"/>
                </a:solidFill>
              </a:rPr>
              <a:t>8%</a:t>
            </a:r>
            <a:endParaRPr lang="en-US" dirty="0">
              <a:solidFill>
                <a:srgbClr val="FF0000"/>
              </a:solidFill>
            </a:endParaRPr>
          </a:p>
          <a:p>
            <a:r>
              <a:rPr lang="en-US" sz="3500" dirty="0">
                <a:solidFill>
                  <a:schemeClr val="tx1"/>
                </a:solidFill>
              </a:rPr>
              <a:t>Linguistics</a:t>
            </a:r>
          </a:p>
          <a:p>
            <a:pPr lvl="1"/>
            <a:r>
              <a:rPr lang="en-US" b="1" dirty="0">
                <a:solidFill>
                  <a:srgbClr val="0078D7"/>
                </a:solidFill>
              </a:rPr>
              <a:t>Multi-outputs Sequence Discriminative Training </a:t>
            </a:r>
            <a:r>
              <a:rPr lang="en-US" dirty="0">
                <a:solidFill>
                  <a:srgbClr val="FF0000"/>
                </a:solidFill>
              </a:rPr>
              <a:t>8%</a:t>
            </a:r>
          </a:p>
          <a:p>
            <a:pPr lvl="1"/>
            <a:r>
              <a:rPr lang="en-US" dirty="0">
                <a:solidFill>
                  <a:schemeClr val="tx1"/>
                </a:solidFill>
              </a:rPr>
              <a:t>Integrating Language Model in Assignment Decision </a:t>
            </a:r>
            <a:r>
              <a:rPr lang="en-US" dirty="0">
                <a:solidFill>
                  <a:srgbClr val="FF0000"/>
                </a:solidFill>
              </a:rPr>
              <a:t>4%</a:t>
            </a:r>
          </a:p>
        </p:txBody>
      </p:sp>
      <p:sp>
        <p:nvSpPr>
          <p:cNvPr id="2" name="Text Placeholder 1"/>
          <p:cNvSpPr>
            <a:spLocks noGrp="1"/>
          </p:cNvSpPr>
          <p:nvPr>
            <p:ph type="body" sz="quarter" idx="11"/>
          </p:nvPr>
        </p:nvSpPr>
        <p:spPr/>
        <p:txBody>
          <a:bodyPr/>
          <a:lstStyle/>
          <a:p>
            <a:endParaRPr lang="en-US" dirty="0"/>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028" y="3638128"/>
            <a:ext cx="4641249" cy="2743200"/>
          </a:xfrm>
          <a:prstGeom prst="rect">
            <a:avLst/>
          </a:prstGeom>
        </p:spPr>
      </p:pic>
      <p:pic>
        <p:nvPicPr>
          <p:cNvPr id="7" name="Picture 6"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6435" y="572074"/>
            <a:ext cx="5216433" cy="1633354"/>
          </a:xfrm>
          <a:prstGeom prst="rect">
            <a:avLst/>
          </a:prstGeom>
        </p:spPr>
      </p:pic>
      <p:cxnSp>
        <p:nvCxnSpPr>
          <p:cNvPr id="8" name="Straight Arrow Connector 7"/>
          <p:cNvCxnSpPr>
            <a:stCxn id="7" idx="2"/>
            <a:endCxn id="5" idx="0"/>
          </p:cNvCxnSpPr>
          <p:nvPr/>
        </p:nvCxnSpPr>
        <p:spPr>
          <a:xfrm>
            <a:off x="9664652" y="2205428"/>
            <a:ext cx="1" cy="1432700"/>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9539463"/>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999" y="1918779"/>
            <a:ext cx="10790238" cy="5043097"/>
          </a:xfrm>
          <a:prstGeom prst="rect">
            <a:avLst/>
          </a:prstGeom>
        </p:spPr>
      </p:pic>
      <p:sp>
        <p:nvSpPr>
          <p:cNvPr id="3" name="Title 2"/>
          <p:cNvSpPr>
            <a:spLocks noGrp="1"/>
          </p:cNvSpPr>
          <p:nvPr>
            <p:ph type="title"/>
          </p:nvPr>
        </p:nvSpPr>
        <p:spPr/>
        <p:txBody>
          <a:bodyPr/>
          <a:lstStyle/>
          <a:p>
            <a:r>
              <a:rPr lang="zh-CN" altLang="en-US" dirty="0">
                <a:solidFill>
                  <a:srgbClr val="0078D7"/>
                </a:solidFill>
              </a:rPr>
              <a:t>实验结果</a:t>
            </a:r>
            <a:endParaRPr lang="en-US" dirty="0"/>
          </a:p>
        </p:txBody>
      </p:sp>
      <p:sp>
        <p:nvSpPr>
          <p:cNvPr id="2" name="Text Placeholder 1"/>
          <p:cNvSpPr>
            <a:spLocks noGrp="1"/>
          </p:cNvSpPr>
          <p:nvPr>
            <p:ph type="body" sz="quarter" idx="10"/>
          </p:nvPr>
        </p:nvSpPr>
        <p:spPr>
          <a:xfrm>
            <a:off x="274639" y="1212849"/>
            <a:ext cx="5486399" cy="627864"/>
          </a:xfrm>
        </p:spPr>
        <p:txBody>
          <a:bodyPr/>
          <a:lstStyle/>
          <a:p>
            <a:endParaRPr lang="en-US" dirty="0">
              <a:solidFill>
                <a:srgbClr val="000000"/>
              </a:solidFill>
              <a:sym typeface="Wingdings" panose="05000000000000000000" pitchFamily="2" charset="2"/>
            </a:endParaRPr>
          </a:p>
        </p:txBody>
      </p:sp>
      <p:sp>
        <p:nvSpPr>
          <p:cNvPr id="7" name="Text Placeholder 6"/>
          <p:cNvSpPr>
            <a:spLocks noGrp="1"/>
          </p:cNvSpPr>
          <p:nvPr>
            <p:ph type="body" sz="quarter" idx="11"/>
          </p:nvPr>
        </p:nvSpPr>
        <p:spPr/>
        <p:txBody>
          <a:bodyPr/>
          <a:lstStyle/>
          <a:p>
            <a:endParaRPr lang="en-US"/>
          </a:p>
        </p:txBody>
      </p:sp>
      <p:sp>
        <p:nvSpPr>
          <p:cNvPr id="11" name="Rectangle 10"/>
          <p:cNvSpPr/>
          <p:nvPr/>
        </p:nvSpPr>
        <p:spPr bwMode="auto">
          <a:xfrm>
            <a:off x="9113837" y="4392068"/>
            <a:ext cx="2514853" cy="770359"/>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2" name="Line Callout 2 11"/>
          <p:cNvSpPr/>
          <p:nvPr/>
        </p:nvSpPr>
        <p:spPr bwMode="auto">
          <a:xfrm>
            <a:off x="960437" y="1221917"/>
            <a:ext cx="4572000" cy="537322"/>
          </a:xfrm>
          <a:prstGeom prst="borderCallout2">
            <a:avLst>
              <a:gd name="adj1" fmla="val 20859"/>
              <a:gd name="adj2" fmla="val 100364"/>
              <a:gd name="adj3" fmla="val 21931"/>
              <a:gd name="adj4" fmla="val 124280"/>
              <a:gd name="adj5" fmla="val 589722"/>
              <a:gd name="adj6" fmla="val 192968"/>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2500" b="1" dirty="0">
                <a:ln w="0"/>
                <a:solidFill>
                  <a:schemeClr val="tx1"/>
                </a:solidFill>
                <a:effectLst>
                  <a:outerShdw blurRad="38100" dist="19050" dir="2700000" algn="tl" rotWithShape="0">
                    <a:schemeClr val="dk1">
                      <a:alpha val="40000"/>
                    </a:schemeClr>
                  </a:outerShdw>
                </a:effectLst>
              </a:rPr>
              <a:t>甚至能改善</a:t>
            </a:r>
            <a:r>
              <a:rPr lang="en-US" sz="2500" b="1" dirty="0">
                <a:ln w="0"/>
                <a:solidFill>
                  <a:schemeClr val="tx1"/>
                </a:solidFill>
                <a:effectLst>
                  <a:outerShdw blurRad="38100" dist="19050" dir="2700000" algn="tl" rotWithShape="0">
                    <a:schemeClr val="dk1">
                      <a:alpha val="40000"/>
                    </a:schemeClr>
                  </a:outerShdw>
                </a:effectLst>
              </a:rPr>
              <a:t>MMI</a:t>
            </a:r>
            <a:r>
              <a:rPr lang="zh-CN" altLang="en-US" sz="2500" b="1" dirty="0">
                <a:ln w="0"/>
                <a:solidFill>
                  <a:schemeClr val="tx1"/>
                </a:solidFill>
                <a:effectLst>
                  <a:outerShdw blurRad="38100" dist="19050" dir="2700000" algn="tl" rotWithShape="0">
                    <a:schemeClr val="dk1">
                      <a:alpha val="40000"/>
                    </a:schemeClr>
                  </a:outerShdw>
                </a:effectLst>
              </a:rPr>
              <a:t>的教师模型</a:t>
            </a:r>
            <a:endParaRPr lang="en-US" sz="2500" b="1" dirty="0">
              <a:ln w="0"/>
              <a:solidFill>
                <a:schemeClr val="tx1"/>
              </a:solidFill>
              <a:effectLst>
                <a:outerShdw blurRad="38100" dist="19050" dir="2700000" algn="tl" rotWithShape="0">
                  <a:schemeClr val="dk1">
                    <a:alpha val="40000"/>
                  </a:schemeClr>
                </a:outerShdw>
              </a:effectLst>
            </a:endParaRPr>
          </a:p>
        </p:txBody>
      </p:sp>
      <p:sp>
        <p:nvSpPr>
          <p:cNvPr id="13" name="Rectangle 12"/>
          <p:cNvSpPr/>
          <p:nvPr/>
        </p:nvSpPr>
        <p:spPr bwMode="auto">
          <a:xfrm>
            <a:off x="9113837" y="6011862"/>
            <a:ext cx="2515312" cy="773383"/>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705450220"/>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14A7668-EC08-486B-9AC5-F25788757BC0}"/>
              </a:ext>
            </a:extLst>
          </p:cNvPr>
          <p:cNvSpPr>
            <a:spLocks noGrp="1"/>
          </p:cNvSpPr>
          <p:nvPr>
            <p:ph type="body" sz="quarter" idx="10"/>
          </p:nvPr>
        </p:nvSpPr>
        <p:spPr/>
        <p:txBody>
          <a:bodyPr/>
          <a:lstStyle/>
          <a:p>
            <a:endParaRPr lang="zh-CN" altLang="en-US"/>
          </a:p>
        </p:txBody>
      </p:sp>
      <p:sp>
        <p:nvSpPr>
          <p:cNvPr id="3" name="标题 2">
            <a:extLst>
              <a:ext uri="{FF2B5EF4-FFF2-40B4-BE49-F238E27FC236}">
                <a16:creationId xmlns:a16="http://schemas.microsoft.com/office/drawing/2014/main" id="{759F029B-0BFC-45DE-BB7E-3289344BD603}"/>
              </a:ext>
            </a:extLst>
          </p:cNvPr>
          <p:cNvSpPr>
            <a:spLocks noGrp="1"/>
          </p:cNvSpPr>
          <p:nvPr>
            <p:ph type="title"/>
          </p:nvPr>
        </p:nvSpPr>
        <p:spPr/>
        <p:txBody>
          <a:bodyPr/>
          <a:lstStyle/>
          <a:p>
            <a:r>
              <a:rPr lang="en-US" altLang="zh-CN" dirty="0"/>
              <a:t>GPU details</a:t>
            </a:r>
            <a:endParaRPr lang="zh-CN" altLang="en-US" dirty="0"/>
          </a:p>
        </p:txBody>
      </p:sp>
    </p:spTree>
    <p:extLst>
      <p:ext uri="{BB962C8B-B14F-4D97-AF65-F5344CB8AC3E}">
        <p14:creationId xmlns:p14="http://schemas.microsoft.com/office/powerpoint/2010/main" val="145120974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801314"/>
          </a:xfrm>
        </p:spPr>
        <p:txBody>
          <a:bodyPr/>
          <a:lstStyle/>
          <a:p>
            <a:r>
              <a:rPr lang="zh-CN" altLang="en-US" dirty="0">
                <a:solidFill>
                  <a:schemeClr val="tx1"/>
                </a:solidFill>
              </a:rPr>
              <a:t>语音变长：序列分段、状态对齐 </a:t>
            </a:r>
            <a:r>
              <a:rPr lang="en-US" altLang="zh-CN" dirty="0">
                <a:solidFill>
                  <a:schemeClr val="tx1"/>
                </a:solidFill>
                <a:sym typeface="Wingdings" panose="05000000000000000000" pitchFamily="2" charset="2"/>
              </a:rPr>
              <a:t> </a:t>
            </a:r>
            <a:r>
              <a:rPr lang="zh-CN" altLang="en-US" dirty="0">
                <a:solidFill>
                  <a:schemeClr val="tx1"/>
                </a:solidFill>
                <a:sym typeface="Wingdings" panose="05000000000000000000" pitchFamily="2" charset="2"/>
              </a:rPr>
              <a:t>序列预测问题</a:t>
            </a:r>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r>
              <a:rPr lang="zh-CN" altLang="en-US" dirty="0">
                <a:solidFill>
                  <a:schemeClr val="tx1"/>
                </a:solidFill>
              </a:rPr>
              <a:t>帧级别准则</a:t>
            </a:r>
            <a:r>
              <a:rPr lang="en-US" altLang="zh-CN" dirty="0">
                <a:solidFill>
                  <a:schemeClr val="tx1"/>
                </a:solidFill>
                <a:sym typeface="Wingdings" panose="05000000000000000000" pitchFamily="2" charset="2"/>
              </a:rPr>
              <a:t></a:t>
            </a:r>
            <a:r>
              <a:rPr lang="zh-CN" altLang="en-US" dirty="0">
                <a:solidFill>
                  <a:schemeClr val="tx1"/>
                </a:solidFill>
                <a:sym typeface="Wingdings" panose="05000000000000000000" pitchFamily="2" charset="2"/>
              </a:rPr>
              <a:t>序列级准则</a:t>
            </a:r>
            <a:endParaRPr lang="en-US" altLang="zh-CN" dirty="0">
              <a:solidFill>
                <a:schemeClr val="tx1"/>
              </a:solidFill>
            </a:endParaRPr>
          </a:p>
          <a:p>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语音识别的序列建模</a:t>
            </a:r>
            <a:endParaRPr lang="en-US" dirty="0">
              <a:solidFill>
                <a:srgbClr val="0078D7"/>
              </a:solidFill>
            </a:endParaRPr>
          </a:p>
        </p:txBody>
      </p:sp>
      <p:grpSp>
        <p:nvGrpSpPr>
          <p:cNvPr id="6" name="组合 5">
            <a:extLst>
              <a:ext uri="{FF2B5EF4-FFF2-40B4-BE49-F238E27FC236}">
                <a16:creationId xmlns:a16="http://schemas.microsoft.com/office/drawing/2014/main" id="{B152067A-65BB-4C88-A218-5A7D6D0E5D19}"/>
              </a:ext>
            </a:extLst>
          </p:cNvPr>
          <p:cNvGrpSpPr/>
          <p:nvPr/>
        </p:nvGrpSpPr>
        <p:grpSpPr>
          <a:xfrm>
            <a:off x="2444487" y="2132095"/>
            <a:ext cx="2210926" cy="1856202"/>
            <a:chOff x="2444487" y="2132095"/>
            <a:chExt cx="2210926" cy="1856202"/>
          </a:xfrm>
        </p:grpSpPr>
        <p:sp>
          <p:nvSpPr>
            <p:cNvPr id="4" name="文本框 3">
              <a:extLst>
                <a:ext uri="{FF2B5EF4-FFF2-40B4-BE49-F238E27FC236}">
                  <a16:creationId xmlns:a16="http://schemas.microsoft.com/office/drawing/2014/main" id="{A37032FF-B70E-4ED3-9345-10CC721526CE}"/>
                </a:ext>
              </a:extLst>
            </p:cNvPr>
            <p:cNvSpPr txBox="1"/>
            <p:nvPr/>
          </p:nvSpPr>
          <p:spPr>
            <a:xfrm>
              <a:off x="2495815" y="3618965"/>
              <a:ext cx="2108269"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altLang="zh-CN" sz="1800" b="0" i="0" strike="noStrike" kern="0" cap="none" spc="0" normalizeH="0" baseline="0" noProof="0" dirty="0">
                  <a:ln>
                    <a:noFill/>
                  </a:ln>
                  <a:solidFill>
                    <a:srgbClr val="000000"/>
                  </a:solidFill>
                  <a:effectLst/>
                  <a:uLnTx/>
                  <a:uFillTx/>
                  <a:latin typeface="Arial" charset="0"/>
                  <a:ea typeface="宋体" charset="-122"/>
                </a:rPr>
                <a:t>K    +     AA1  +  R</a:t>
              </a:r>
              <a:endParaRPr kumimoji="0" lang="zh-CN" altLang="en-US" sz="1800" b="0" i="0" strike="noStrike" kern="0" cap="none" spc="0" normalizeH="0" baseline="0" noProof="0" dirty="0">
                <a:ln>
                  <a:noFill/>
                </a:ln>
                <a:solidFill>
                  <a:srgbClr val="000000"/>
                </a:solidFill>
                <a:effectLst/>
                <a:uLnTx/>
                <a:uFillTx/>
                <a:latin typeface="Arial" charset="0"/>
                <a:ea typeface="宋体" charset="-122"/>
              </a:endParaRPr>
            </a:p>
          </p:txBody>
        </p:sp>
        <p:pic>
          <p:nvPicPr>
            <p:cNvPr id="5" name="图片 4" descr="屏幕剪辑">
              <a:extLst>
                <a:ext uri="{FF2B5EF4-FFF2-40B4-BE49-F238E27FC236}">
                  <a16:creationId xmlns:a16="http://schemas.microsoft.com/office/drawing/2014/main" id="{4E668A02-498B-4348-852B-3A9B679B4C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44487" y="2132095"/>
              <a:ext cx="2210926" cy="1243465"/>
            </a:xfrm>
            <a:prstGeom prst="rect">
              <a:avLst/>
            </a:prstGeom>
          </p:spPr>
        </p:pic>
      </p:grpSp>
      <p:pic>
        <p:nvPicPr>
          <p:cNvPr id="7" name="图片 6" descr="图片包含 屏幕截图&#10;&#10;自动生成的说明">
            <a:extLst>
              <a:ext uri="{FF2B5EF4-FFF2-40B4-BE49-F238E27FC236}">
                <a16:creationId xmlns:a16="http://schemas.microsoft.com/office/drawing/2014/main" id="{17B6AE6C-5D09-45B6-9EA9-38F333AD7427}"/>
              </a:ext>
            </a:extLst>
          </p:cNvPr>
          <p:cNvPicPr>
            <a:picLocks noChangeAspect="1"/>
          </p:cNvPicPr>
          <p:nvPr/>
        </p:nvPicPr>
        <p:blipFill>
          <a:blip r:embed="rId4"/>
          <a:stretch>
            <a:fillRect/>
          </a:stretch>
        </p:blipFill>
        <p:spPr>
          <a:xfrm>
            <a:off x="9570296" y="4736185"/>
            <a:ext cx="2605152" cy="1963066"/>
          </a:xfrm>
          <a:prstGeom prst="rect">
            <a:avLst/>
          </a:prstGeom>
        </p:spPr>
      </p:pic>
    </p:spTree>
    <p:extLst>
      <p:ext uri="{BB962C8B-B14F-4D97-AF65-F5344CB8AC3E}">
        <p14:creationId xmlns:p14="http://schemas.microsoft.com/office/powerpoint/2010/main" val="581457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animEffect transition="in" filter="fade">
                                      <p:cBhvr>
                                        <p:cTn id="17"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a:solidFill>
                  <a:srgbClr val="0078D7"/>
                </a:solidFill>
              </a:rPr>
              <a:t>Procedure of WFST decoding</a:t>
            </a:r>
            <a:endParaRPr lang="en-US" dirty="0">
              <a:solidFill>
                <a:srgbClr val="0078D7"/>
              </a:solidFill>
            </a:endParaRPr>
          </a:p>
        </p:txBody>
      </p:sp>
      <p:sp>
        <p:nvSpPr>
          <p:cNvPr id="2" name="Text Placeholder 1"/>
          <p:cNvSpPr>
            <a:spLocks noGrp="1"/>
          </p:cNvSpPr>
          <p:nvPr>
            <p:ph type="body" sz="quarter" idx="10"/>
          </p:nvPr>
        </p:nvSpPr>
        <p:spPr>
          <a:xfrm>
            <a:off x="274639" y="1212849"/>
            <a:ext cx="6095998" cy="1015663"/>
          </a:xfrm>
        </p:spPr>
        <p:txBody>
          <a:bodyPr/>
          <a:lstStyle/>
          <a:p>
            <a:r>
              <a:rPr lang="en-US" sz="3000" b="1" dirty="0">
                <a:solidFill>
                  <a:schemeClr val="tx1"/>
                </a:solidFill>
              </a:rPr>
              <a:t>Loops until no token modification</a:t>
            </a:r>
          </a:p>
        </p:txBody>
      </p:sp>
      <p:sp>
        <p:nvSpPr>
          <p:cNvPr id="8" name="文本占位符 7">
            <a:extLst>
              <a:ext uri="{FF2B5EF4-FFF2-40B4-BE49-F238E27FC236}">
                <a16:creationId xmlns:a16="http://schemas.microsoft.com/office/drawing/2014/main" id="{5FF47655-DB1F-4F76-AD25-DE4F43F89E92}"/>
              </a:ext>
            </a:extLst>
          </p:cNvPr>
          <p:cNvSpPr>
            <a:spLocks noGrp="1"/>
          </p:cNvSpPr>
          <p:nvPr>
            <p:ph type="body" sz="quarter" idx="11"/>
          </p:nvPr>
        </p:nvSpPr>
        <p:spPr/>
        <p:txBody>
          <a:bodyPr/>
          <a:lstStyle/>
          <a:p>
            <a:endParaRPr lang="zh-CN" altLang="en-US"/>
          </a:p>
        </p:txBody>
      </p:sp>
      <p:pic>
        <p:nvPicPr>
          <p:cNvPr id="18" name="图片 17">
            <a:extLst>
              <a:ext uri="{FF2B5EF4-FFF2-40B4-BE49-F238E27FC236}">
                <a16:creationId xmlns:a16="http://schemas.microsoft.com/office/drawing/2014/main" id="{A4CDE59F-3F44-42D6-9B90-726E52D07104}"/>
              </a:ext>
            </a:extLst>
          </p:cNvPr>
          <p:cNvPicPr>
            <a:picLocks noChangeAspect="1"/>
          </p:cNvPicPr>
          <p:nvPr/>
        </p:nvPicPr>
        <p:blipFill>
          <a:blip r:embed="rId2"/>
          <a:stretch>
            <a:fillRect/>
          </a:stretch>
        </p:blipFill>
        <p:spPr>
          <a:xfrm>
            <a:off x="655637" y="2190515"/>
            <a:ext cx="8582554" cy="1266948"/>
          </a:xfrm>
          <a:prstGeom prst="rect">
            <a:avLst/>
          </a:prstGeom>
        </p:spPr>
      </p:pic>
      <p:pic>
        <p:nvPicPr>
          <p:cNvPr id="19" name="图片 18">
            <a:extLst>
              <a:ext uri="{FF2B5EF4-FFF2-40B4-BE49-F238E27FC236}">
                <a16:creationId xmlns:a16="http://schemas.microsoft.com/office/drawing/2014/main" id="{3079063F-7E8F-46AF-B572-34DE0F8EAA41}"/>
              </a:ext>
            </a:extLst>
          </p:cNvPr>
          <p:cNvPicPr>
            <a:picLocks noChangeAspect="1"/>
          </p:cNvPicPr>
          <p:nvPr/>
        </p:nvPicPr>
        <p:blipFill>
          <a:blip r:embed="rId3"/>
          <a:stretch>
            <a:fillRect/>
          </a:stretch>
        </p:blipFill>
        <p:spPr>
          <a:xfrm>
            <a:off x="4850888" y="4508829"/>
            <a:ext cx="7082349" cy="1835260"/>
          </a:xfrm>
          <a:prstGeom prst="rect">
            <a:avLst/>
          </a:prstGeom>
        </p:spPr>
      </p:pic>
    </p:spTree>
    <p:extLst>
      <p:ext uri="{BB962C8B-B14F-4D97-AF65-F5344CB8AC3E}">
        <p14:creationId xmlns:p14="http://schemas.microsoft.com/office/powerpoint/2010/main" val="3850597409"/>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144929"/>
          </a:xfrm>
        </p:spPr>
        <p:txBody>
          <a:bodyPr/>
          <a:lstStyle/>
          <a:p>
            <a:r>
              <a:rPr lang="en-US" altLang="zh-CN" dirty="0">
                <a:solidFill>
                  <a:schemeClr val="tx1"/>
                </a:solidFill>
              </a:rPr>
              <a:t>This Work: </a:t>
            </a:r>
            <a:r>
              <a:rPr lang="en-US" altLang="zh-CN" b="1" dirty="0">
                <a:solidFill>
                  <a:srgbClr val="0078D7"/>
                </a:solidFill>
              </a:rPr>
              <a:t>GPU-based Decoding</a:t>
            </a:r>
            <a:endParaRPr lang="en-US" b="1" dirty="0">
              <a:solidFill>
                <a:srgbClr val="0078D7"/>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本工作的不同之处</a:t>
            </a:r>
            <a:endParaRPr lang="en-US" dirty="0">
              <a:solidFill>
                <a:srgbClr val="0078D7"/>
              </a:solidFill>
            </a:endParaRPr>
          </a:p>
        </p:txBody>
      </p:sp>
      <p:pic>
        <p:nvPicPr>
          <p:cNvPr id="12" name="图片 11">
            <a:extLst>
              <a:ext uri="{FF2B5EF4-FFF2-40B4-BE49-F238E27FC236}">
                <a16:creationId xmlns:a16="http://schemas.microsoft.com/office/drawing/2014/main" id="{674A13FE-FB93-44CA-97DB-0A7933E829CD}"/>
              </a:ext>
            </a:extLst>
          </p:cNvPr>
          <p:cNvPicPr>
            <a:picLocks noChangeAspect="1"/>
          </p:cNvPicPr>
          <p:nvPr/>
        </p:nvPicPr>
        <p:blipFill>
          <a:blip r:embed="rId3"/>
          <a:stretch>
            <a:fillRect/>
          </a:stretch>
        </p:blipFill>
        <p:spPr>
          <a:xfrm>
            <a:off x="274637" y="2125662"/>
            <a:ext cx="10262358" cy="1698499"/>
          </a:xfrm>
          <a:prstGeom prst="rect">
            <a:avLst/>
          </a:prstGeom>
        </p:spPr>
      </p:pic>
      <p:pic>
        <p:nvPicPr>
          <p:cNvPr id="14" name="图片 13">
            <a:extLst>
              <a:ext uri="{FF2B5EF4-FFF2-40B4-BE49-F238E27FC236}">
                <a16:creationId xmlns:a16="http://schemas.microsoft.com/office/drawing/2014/main" id="{98EFF37E-8A7B-4508-A59E-74FCDD2A6B8F}"/>
              </a:ext>
            </a:extLst>
          </p:cNvPr>
          <p:cNvPicPr>
            <a:picLocks noChangeAspect="1"/>
          </p:cNvPicPr>
          <p:nvPr/>
        </p:nvPicPr>
        <p:blipFill>
          <a:blip r:embed="rId4"/>
          <a:stretch>
            <a:fillRect/>
          </a:stretch>
        </p:blipFill>
        <p:spPr>
          <a:xfrm>
            <a:off x="274637" y="4670652"/>
            <a:ext cx="10262356" cy="1798410"/>
          </a:xfrm>
          <a:prstGeom prst="rect">
            <a:avLst/>
          </a:prstGeom>
        </p:spPr>
      </p:pic>
      <p:cxnSp>
        <p:nvCxnSpPr>
          <p:cNvPr id="15" name="直接箭头连接符 14">
            <a:extLst>
              <a:ext uri="{FF2B5EF4-FFF2-40B4-BE49-F238E27FC236}">
                <a16:creationId xmlns:a16="http://schemas.microsoft.com/office/drawing/2014/main" id="{B467162C-2066-49B1-BD88-A342BBC5CB55}"/>
              </a:ext>
            </a:extLst>
          </p:cNvPr>
          <p:cNvCxnSpPr>
            <a:cxnSpLocks/>
          </p:cNvCxnSpPr>
          <p:nvPr/>
        </p:nvCxnSpPr>
        <p:spPr>
          <a:xfrm>
            <a:off x="8351837" y="4259262"/>
            <a:ext cx="0" cy="838200"/>
          </a:xfrm>
          <a:prstGeom prst="straightConnector1">
            <a:avLst/>
          </a:prstGeom>
          <a:ln w="28575">
            <a:prstDash val="sysDot"/>
            <a:headEnd type="none"/>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328672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665893"/>
          </a:xfrm>
        </p:spPr>
        <p:txBody>
          <a:bodyPr/>
          <a:lstStyle/>
          <a:p>
            <a:r>
              <a:rPr lang="en-US" altLang="zh-CN" dirty="0">
                <a:solidFill>
                  <a:schemeClr val="tx1"/>
                </a:solidFill>
              </a:rPr>
              <a:t>This Work: GPU-based Decoding</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pPr lvl="1"/>
            <a:endParaRPr lang="en-US" dirty="0">
              <a:solidFill>
                <a:schemeClr val="tx1"/>
              </a:solidFill>
            </a:endParaRPr>
          </a:p>
          <a:p>
            <a:pPr lvl="1"/>
            <a:r>
              <a:rPr lang="en-US" dirty="0">
                <a:solidFill>
                  <a:schemeClr val="tx1"/>
                </a:solidFill>
              </a:rPr>
              <a:t>GPU </a:t>
            </a:r>
            <a:r>
              <a:rPr lang="zh-CN" altLang="en-US" dirty="0">
                <a:solidFill>
                  <a:schemeClr val="tx1"/>
                </a:solidFill>
              </a:rPr>
              <a:t>内存只足够存储</a:t>
            </a:r>
            <a:r>
              <a:rPr lang="en-US" dirty="0">
                <a:solidFill>
                  <a:schemeClr val="tx1"/>
                </a:solidFill>
              </a:rPr>
              <a:t> 1-pass WFST</a:t>
            </a: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本工作的不同之处</a:t>
            </a:r>
            <a:endParaRPr lang="en-US" dirty="0">
              <a:solidFill>
                <a:srgbClr val="0078D7"/>
              </a:solidFill>
            </a:endParaRPr>
          </a:p>
        </p:txBody>
      </p:sp>
      <p:pic>
        <p:nvPicPr>
          <p:cNvPr id="7" name="图片 6" descr="图片包含 屏幕截图&#10;&#10;已生成极高可信度的说明">
            <a:extLst>
              <a:ext uri="{FF2B5EF4-FFF2-40B4-BE49-F238E27FC236}">
                <a16:creationId xmlns:a16="http://schemas.microsoft.com/office/drawing/2014/main" id="{68F7AC13-5BB5-44D1-A171-7F1E9FAB8842}"/>
              </a:ext>
            </a:extLst>
          </p:cNvPr>
          <p:cNvPicPr>
            <a:picLocks noChangeAspect="1"/>
          </p:cNvPicPr>
          <p:nvPr/>
        </p:nvPicPr>
        <p:blipFill>
          <a:blip r:embed="rId3"/>
          <a:stretch>
            <a:fillRect/>
          </a:stretch>
        </p:blipFill>
        <p:spPr>
          <a:xfrm>
            <a:off x="0" y="2278062"/>
            <a:ext cx="12436475" cy="2061444"/>
          </a:xfrm>
          <a:prstGeom prst="rect">
            <a:avLst/>
          </a:prstGeom>
        </p:spPr>
      </p:pic>
    </p:spTree>
    <p:extLst>
      <p:ext uri="{BB962C8B-B14F-4D97-AF65-F5344CB8AC3E}">
        <p14:creationId xmlns:p14="http://schemas.microsoft.com/office/powerpoint/2010/main" val="2626214994"/>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6155531"/>
          </a:xfrm>
        </p:spPr>
        <p:txBody>
          <a:bodyPr/>
          <a:lstStyle/>
          <a:p>
            <a:r>
              <a:rPr lang="en-US" dirty="0">
                <a:solidFill>
                  <a:schemeClr val="tx1"/>
                </a:solidFill>
              </a:rPr>
              <a:t>Naïve implementation:</a:t>
            </a:r>
          </a:p>
          <a:p>
            <a:pPr lvl="1"/>
            <a:r>
              <a:rPr lang="en-US" dirty="0">
                <a:solidFill>
                  <a:schemeClr val="tx1"/>
                </a:solidFill>
              </a:rPr>
              <a:t>Critical section</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pPr lvl="1"/>
            <a:endParaRPr lang="en-US" dirty="0">
              <a:solidFill>
                <a:schemeClr val="tx1"/>
              </a:solidFill>
            </a:endParaRPr>
          </a:p>
          <a:p>
            <a:pPr lvl="1"/>
            <a:r>
              <a:rPr lang="en-US" dirty="0">
                <a:solidFill>
                  <a:schemeClr val="tx1"/>
                </a:solidFill>
              </a:rPr>
              <a:t>Thread deadlock </a:t>
            </a:r>
            <a:r>
              <a:rPr lang="en-US" altLang="zh-CN" dirty="0">
                <a:solidFill>
                  <a:schemeClr val="tx1"/>
                </a:solidFill>
              </a:rPr>
              <a:t>in earlier GPU architectures</a:t>
            </a:r>
            <a:endParaRPr lang="en-US" dirty="0">
              <a:solidFill>
                <a:schemeClr val="tx1"/>
              </a:solidFill>
            </a:endParaRPr>
          </a:p>
          <a:p>
            <a:pPr lvl="1"/>
            <a:r>
              <a:rPr lang="en-US" dirty="0">
                <a:solidFill>
                  <a:schemeClr val="tx1"/>
                </a:solidFill>
              </a:rPr>
              <a:t>Slow because of </a:t>
            </a:r>
            <a:r>
              <a:rPr lang="en-US" b="1" dirty="0">
                <a:solidFill>
                  <a:srgbClr val="0078D7"/>
                </a:solidFill>
              </a:rPr>
              <a:t>while loop</a:t>
            </a:r>
            <a:r>
              <a:rPr lang="en-US" dirty="0">
                <a:solidFill>
                  <a:schemeClr val="tx1"/>
                </a:solidFill>
              </a:rPr>
              <a:t> and </a:t>
            </a:r>
            <a:r>
              <a:rPr lang="en-US" altLang="zh-CN" b="1" dirty="0">
                <a:solidFill>
                  <a:srgbClr val="0078D7"/>
                </a:solidFill>
              </a:rPr>
              <a:t>semaphore</a:t>
            </a:r>
            <a:r>
              <a:rPr lang="en-US" b="1" dirty="0">
                <a:solidFill>
                  <a:srgbClr val="0078D7"/>
                </a:solidFill>
              </a:rPr>
              <a:t> acquiring</a:t>
            </a:r>
          </a:p>
          <a:p>
            <a:pPr lvl="1"/>
            <a:endParaRPr lang="en-US" dirty="0">
              <a:solidFill>
                <a:schemeClr val="tx1"/>
              </a:solidFill>
            </a:endParaRPr>
          </a:p>
        </p:txBody>
      </p:sp>
      <p:pic>
        <p:nvPicPr>
          <p:cNvPr id="6" name="图片 5">
            <a:extLst>
              <a:ext uri="{FF2B5EF4-FFF2-40B4-BE49-F238E27FC236}">
                <a16:creationId xmlns:a16="http://schemas.microsoft.com/office/drawing/2014/main" id="{B333B6A3-4971-4D49-80BC-077B01FFF0C6}"/>
              </a:ext>
            </a:extLst>
          </p:cNvPr>
          <p:cNvPicPr>
            <a:picLocks noChangeAspect="1"/>
          </p:cNvPicPr>
          <p:nvPr/>
        </p:nvPicPr>
        <p:blipFill>
          <a:blip r:embed="rId3"/>
          <a:stretch>
            <a:fillRect/>
          </a:stretch>
        </p:blipFill>
        <p:spPr>
          <a:xfrm>
            <a:off x="427037" y="2354262"/>
            <a:ext cx="11579934" cy="3505200"/>
          </a:xfrm>
          <a:prstGeom prst="rect">
            <a:avLst/>
          </a:prstGeom>
        </p:spPr>
      </p:pic>
      <p:sp>
        <p:nvSpPr>
          <p:cNvPr id="8" name="矩形 7">
            <a:extLst>
              <a:ext uri="{FF2B5EF4-FFF2-40B4-BE49-F238E27FC236}">
                <a16:creationId xmlns:a16="http://schemas.microsoft.com/office/drawing/2014/main" id="{E367C27B-4F0B-4F3B-8BDF-CB1099109852}"/>
              </a:ext>
            </a:extLst>
          </p:cNvPr>
          <p:cNvSpPr/>
          <p:nvPr/>
        </p:nvSpPr>
        <p:spPr bwMode="auto">
          <a:xfrm>
            <a:off x="1341437" y="2963862"/>
            <a:ext cx="2057400" cy="401101"/>
          </a:xfrm>
          <a:prstGeom prst="rect">
            <a:avLst/>
          </a:prstGeom>
          <a:noFill/>
          <a:ln w="38100">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
        <p:nvSpPr>
          <p:cNvPr id="7" name="矩形 6">
            <a:extLst>
              <a:ext uri="{FF2B5EF4-FFF2-40B4-BE49-F238E27FC236}">
                <a16:creationId xmlns:a16="http://schemas.microsoft.com/office/drawing/2014/main" id="{AB2B7979-C63E-48AD-A49D-C894A2C7B9FA}"/>
              </a:ext>
            </a:extLst>
          </p:cNvPr>
          <p:cNvSpPr/>
          <p:nvPr/>
        </p:nvSpPr>
        <p:spPr bwMode="auto">
          <a:xfrm>
            <a:off x="1341437" y="4259262"/>
            <a:ext cx="2057400" cy="401101"/>
          </a:xfrm>
          <a:prstGeom prst="rect">
            <a:avLst/>
          </a:prstGeom>
          <a:noFill/>
          <a:ln w="38100">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pic>
        <p:nvPicPr>
          <p:cNvPr id="10" name="图片 9">
            <a:extLst>
              <a:ext uri="{FF2B5EF4-FFF2-40B4-BE49-F238E27FC236}">
                <a16:creationId xmlns:a16="http://schemas.microsoft.com/office/drawing/2014/main" id="{E65B6B74-4637-4264-A751-CF0AD7B97770}"/>
              </a:ext>
            </a:extLst>
          </p:cNvPr>
          <p:cNvPicPr>
            <a:picLocks noChangeAspect="1"/>
          </p:cNvPicPr>
          <p:nvPr/>
        </p:nvPicPr>
        <p:blipFill>
          <a:blip r:embed="rId4"/>
          <a:stretch>
            <a:fillRect/>
          </a:stretch>
        </p:blipFill>
        <p:spPr>
          <a:xfrm>
            <a:off x="7240125" y="1041706"/>
            <a:ext cx="4766846" cy="1336561"/>
          </a:xfrm>
          <a:prstGeom prst="rect">
            <a:avLst/>
          </a:prstGeom>
        </p:spPr>
        <p:style>
          <a:lnRef idx="2">
            <a:schemeClr val="dk1"/>
          </a:lnRef>
          <a:fillRef idx="1">
            <a:schemeClr val="lt1"/>
          </a:fillRef>
          <a:effectRef idx="0">
            <a:schemeClr val="dk1"/>
          </a:effectRef>
          <a:fontRef idx="minor">
            <a:schemeClr val="dk1"/>
          </a:fontRef>
        </p:style>
      </p:pic>
      <p:sp>
        <p:nvSpPr>
          <p:cNvPr id="11" name="Title 2">
            <a:extLst>
              <a:ext uri="{FF2B5EF4-FFF2-40B4-BE49-F238E27FC236}">
                <a16:creationId xmlns:a16="http://schemas.microsoft.com/office/drawing/2014/main" id="{835E2A46-1275-4B80-B4B9-C02D7653B773}"/>
              </a:ext>
            </a:extLst>
          </p:cNvPr>
          <p:cNvSpPr>
            <a:spLocks noGrp="1"/>
          </p:cNvSpPr>
          <p:nvPr>
            <p:ph type="title"/>
          </p:nvPr>
        </p:nvSpPr>
        <p:spPr>
          <a:xfrm>
            <a:off x="274639" y="295274"/>
            <a:ext cx="11889564" cy="917575"/>
          </a:xfrm>
        </p:spPr>
        <p:txBody>
          <a:bodyPr/>
          <a:lstStyle/>
          <a:p>
            <a:r>
              <a:rPr lang="zh-CN" altLang="en-US" dirty="0">
                <a:solidFill>
                  <a:srgbClr val="0078D7"/>
                </a:solidFill>
              </a:rPr>
              <a:t>问题</a:t>
            </a:r>
            <a:r>
              <a:rPr lang="en-US" altLang="zh-CN" dirty="0">
                <a:solidFill>
                  <a:srgbClr val="0078D7"/>
                </a:solidFill>
              </a:rPr>
              <a:t>1: </a:t>
            </a:r>
            <a:r>
              <a:rPr lang="zh-CN" altLang="en-US" dirty="0">
                <a:solidFill>
                  <a:srgbClr val="0078D7"/>
                </a:solidFill>
              </a:rPr>
              <a:t>令牌合并</a:t>
            </a:r>
            <a:endParaRPr lang="en-US" dirty="0">
              <a:solidFill>
                <a:srgbClr val="0078D7"/>
              </a:solidFill>
            </a:endParaRPr>
          </a:p>
        </p:txBody>
      </p:sp>
    </p:spTree>
    <p:extLst>
      <p:ext uri="{BB962C8B-B14F-4D97-AF65-F5344CB8AC3E}">
        <p14:creationId xmlns:p14="http://schemas.microsoft.com/office/powerpoint/2010/main" val="375548879"/>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2: </a:t>
            </a:r>
            <a:r>
              <a:rPr lang="zh-CN" altLang="en-US" dirty="0">
                <a:solidFill>
                  <a:srgbClr val="0078D7"/>
                </a:solidFill>
              </a:rPr>
              <a:t>负载均衡</a:t>
            </a:r>
            <a:endParaRPr lang="en-US" dirty="0">
              <a:solidFill>
                <a:srgbClr val="0078D7"/>
              </a:solidFill>
            </a:endParaRPr>
          </a:p>
        </p:txBody>
      </p:sp>
      <p:pic>
        <p:nvPicPr>
          <p:cNvPr id="4" name="图片 3">
            <a:extLst>
              <a:ext uri="{FF2B5EF4-FFF2-40B4-BE49-F238E27FC236}">
                <a16:creationId xmlns:a16="http://schemas.microsoft.com/office/drawing/2014/main" id="{C1E4E781-D38D-44C3-A743-236DD2B6D6FE}"/>
              </a:ext>
            </a:extLst>
          </p:cNvPr>
          <p:cNvPicPr>
            <a:picLocks noChangeAspect="1"/>
          </p:cNvPicPr>
          <p:nvPr/>
        </p:nvPicPr>
        <p:blipFill>
          <a:blip r:embed="rId3"/>
          <a:stretch>
            <a:fillRect/>
          </a:stretch>
        </p:blipFill>
        <p:spPr>
          <a:xfrm>
            <a:off x="7995793" y="68262"/>
            <a:ext cx="4318444" cy="2362201"/>
          </a:xfrm>
          <a:prstGeom prst="rect">
            <a:avLst/>
          </a:prstGeom>
        </p:spPr>
      </p:pic>
      <p:pic>
        <p:nvPicPr>
          <p:cNvPr id="6" name="图片 5">
            <a:extLst>
              <a:ext uri="{FF2B5EF4-FFF2-40B4-BE49-F238E27FC236}">
                <a16:creationId xmlns:a16="http://schemas.microsoft.com/office/drawing/2014/main" id="{3A6D3F70-7FF3-4DBE-AA11-C7F2E320C80F}"/>
              </a:ext>
            </a:extLst>
          </p:cNvPr>
          <p:cNvPicPr>
            <a:picLocks noChangeAspect="1"/>
          </p:cNvPicPr>
          <p:nvPr/>
        </p:nvPicPr>
        <p:blipFill>
          <a:blip r:embed="rId4"/>
          <a:stretch>
            <a:fillRect/>
          </a:stretch>
        </p:blipFill>
        <p:spPr>
          <a:xfrm>
            <a:off x="272275" y="2506661"/>
            <a:ext cx="8503060" cy="4360767"/>
          </a:xfrm>
          <a:prstGeom prst="rect">
            <a:avLst/>
          </a:prstGeom>
        </p:spPr>
      </p:pic>
      <p:sp>
        <p:nvSpPr>
          <p:cNvPr id="7" name="Text Placeholder 1">
            <a:extLst>
              <a:ext uri="{FF2B5EF4-FFF2-40B4-BE49-F238E27FC236}">
                <a16:creationId xmlns:a16="http://schemas.microsoft.com/office/drawing/2014/main" id="{F3651E65-5FCB-47FD-B213-009F689F96CC}"/>
              </a:ext>
            </a:extLst>
          </p:cNvPr>
          <p:cNvSpPr txBox="1">
            <a:spLocks/>
          </p:cNvSpPr>
          <p:nvPr/>
        </p:nvSpPr>
        <p:spPr>
          <a:xfrm>
            <a:off x="274638" y="1212850"/>
            <a:ext cx="11963399" cy="7386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solidFill>
                  <a:schemeClr val="tx1"/>
                </a:solidFill>
              </a:rPr>
              <a:t>Dynamic load balancing</a:t>
            </a:r>
            <a:endParaRPr lang="en-US" dirty="0">
              <a:solidFill>
                <a:schemeClr val="tx1"/>
              </a:solidFill>
            </a:endParaRPr>
          </a:p>
        </p:txBody>
      </p:sp>
      <p:sp>
        <p:nvSpPr>
          <p:cNvPr id="8" name="矩形 7">
            <a:extLst>
              <a:ext uri="{FF2B5EF4-FFF2-40B4-BE49-F238E27FC236}">
                <a16:creationId xmlns:a16="http://schemas.microsoft.com/office/drawing/2014/main" id="{39B57A60-5F30-46EA-AD2C-213B057AFA55}"/>
              </a:ext>
            </a:extLst>
          </p:cNvPr>
          <p:cNvSpPr/>
          <p:nvPr/>
        </p:nvSpPr>
        <p:spPr bwMode="auto">
          <a:xfrm>
            <a:off x="2332037" y="4679971"/>
            <a:ext cx="1600200" cy="265092"/>
          </a:xfrm>
          <a:prstGeom prst="rect">
            <a:avLst/>
          </a:prstGeom>
          <a:noFill/>
          <a:ln w="38100">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
        <p:nvSpPr>
          <p:cNvPr id="9" name="矩形 8">
            <a:extLst>
              <a:ext uri="{FF2B5EF4-FFF2-40B4-BE49-F238E27FC236}">
                <a16:creationId xmlns:a16="http://schemas.microsoft.com/office/drawing/2014/main" id="{9DFEAB03-35DB-427A-8F30-964CF879BAA9}"/>
              </a:ext>
            </a:extLst>
          </p:cNvPr>
          <p:cNvSpPr/>
          <p:nvPr/>
        </p:nvSpPr>
        <p:spPr bwMode="auto">
          <a:xfrm>
            <a:off x="1874837" y="5137170"/>
            <a:ext cx="1905000" cy="265092"/>
          </a:xfrm>
          <a:prstGeom prst="rect">
            <a:avLst/>
          </a:prstGeom>
          <a:noFill/>
          <a:ln w="38100">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214072064"/>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a:solidFill>
                  <a:srgbClr val="0078D7"/>
                </a:solidFill>
              </a:rPr>
              <a:t>Lattice processing</a:t>
            </a:r>
            <a:endParaRPr lang="en-US" dirty="0">
              <a:solidFill>
                <a:srgbClr val="0078D7"/>
              </a:solidFill>
            </a:endParaRPr>
          </a:p>
        </p:txBody>
      </p:sp>
      <p:sp>
        <p:nvSpPr>
          <p:cNvPr id="2" name="Text Placeholder 1"/>
          <p:cNvSpPr>
            <a:spLocks noGrp="1"/>
          </p:cNvSpPr>
          <p:nvPr>
            <p:ph type="body" sz="quarter" idx="10"/>
          </p:nvPr>
        </p:nvSpPr>
        <p:spPr>
          <a:xfrm>
            <a:off x="274640" y="1212849"/>
            <a:ext cx="4495798" cy="4173450"/>
          </a:xfrm>
        </p:spPr>
        <p:txBody>
          <a:bodyPr/>
          <a:lstStyle/>
          <a:p>
            <a:r>
              <a:rPr lang="en-US" sz="4000" dirty="0">
                <a:solidFill>
                  <a:schemeClr val="tx1"/>
                </a:solidFill>
              </a:rPr>
              <a:t>Lattice pruning</a:t>
            </a:r>
          </a:p>
          <a:p>
            <a:pPr lvl="1"/>
            <a:r>
              <a:rPr lang="en-US" dirty="0">
                <a:solidFill>
                  <a:schemeClr val="tx1"/>
                </a:solidFill>
              </a:rPr>
              <a:t>The original CPU version: iteratively updates extra costs of nodes and arcs until they stop changing</a:t>
            </a:r>
          </a:p>
          <a:p>
            <a:pPr lvl="1"/>
            <a:endParaRPr lang="en-US" altLang="zh-CN" dirty="0">
              <a:solidFill>
                <a:schemeClr val="tx1"/>
              </a:solidFill>
            </a:endParaRPr>
          </a:p>
          <a:p>
            <a:pPr lvl="1"/>
            <a:r>
              <a:rPr lang="en-US" altLang="zh-CN" dirty="0">
                <a:solidFill>
                  <a:schemeClr val="tx1"/>
                </a:solidFill>
              </a:rPr>
              <a:t>Proposed: </a:t>
            </a:r>
          </a:p>
          <a:p>
            <a:pPr lvl="2"/>
            <a:r>
              <a:rPr lang="en-US" altLang="zh-CN" sz="2400" dirty="0">
                <a:solidFill>
                  <a:schemeClr val="tx1"/>
                </a:solidFill>
              </a:rPr>
              <a:t>updating in parallel</a:t>
            </a:r>
          </a:p>
          <a:p>
            <a:pPr lvl="2"/>
            <a:r>
              <a:rPr lang="en-US" sz="2400" dirty="0" err="1">
                <a:solidFill>
                  <a:schemeClr val="tx1"/>
                </a:solidFill>
              </a:rPr>
              <a:t>Linkedlist</a:t>
            </a:r>
            <a:r>
              <a:rPr lang="en-US" sz="2400" dirty="0">
                <a:solidFill>
                  <a:schemeClr val="tx1"/>
                </a:solidFill>
              </a:rPr>
              <a:t> </a:t>
            </a:r>
            <a:r>
              <a:rPr lang="en-US" sz="2400" dirty="0">
                <a:solidFill>
                  <a:schemeClr val="tx1"/>
                </a:solidFill>
                <a:sym typeface="Wingdings" panose="05000000000000000000" pitchFamily="2" charset="2"/>
              </a:rPr>
              <a:t> vector</a:t>
            </a:r>
          </a:p>
          <a:p>
            <a:pPr lvl="2"/>
            <a:r>
              <a:rPr lang="en-US" sz="2400" dirty="0">
                <a:solidFill>
                  <a:schemeClr val="tx1"/>
                </a:solidFill>
                <a:sym typeface="Wingdings" panose="05000000000000000000" pitchFamily="2" charset="2"/>
              </a:rPr>
              <a:t>Atomic operations</a:t>
            </a:r>
            <a:endParaRPr lang="en-US" sz="2400" dirty="0">
              <a:solidFill>
                <a:schemeClr val="tx1"/>
              </a:solidFill>
            </a:endParaRPr>
          </a:p>
        </p:txBody>
      </p:sp>
      <p:sp>
        <p:nvSpPr>
          <p:cNvPr id="8" name="文本占位符 7">
            <a:extLst>
              <a:ext uri="{FF2B5EF4-FFF2-40B4-BE49-F238E27FC236}">
                <a16:creationId xmlns:a16="http://schemas.microsoft.com/office/drawing/2014/main" id="{5FF47655-DB1F-4F76-AD25-DE4F43F89E92}"/>
              </a:ext>
            </a:extLst>
          </p:cNvPr>
          <p:cNvSpPr>
            <a:spLocks noGrp="1"/>
          </p:cNvSpPr>
          <p:nvPr>
            <p:ph type="body" sz="quarter" idx="11"/>
          </p:nvPr>
        </p:nvSpPr>
        <p:spPr/>
        <p:txBody>
          <a:bodyPr/>
          <a:lstStyle/>
          <a:p>
            <a:endParaRPr lang="zh-CN" altLang="en-US"/>
          </a:p>
        </p:txBody>
      </p:sp>
      <p:pic>
        <p:nvPicPr>
          <p:cNvPr id="5" name="图片 4">
            <a:extLst>
              <a:ext uri="{FF2B5EF4-FFF2-40B4-BE49-F238E27FC236}">
                <a16:creationId xmlns:a16="http://schemas.microsoft.com/office/drawing/2014/main" id="{8782E339-A906-4AAB-B785-B5C3D460516B}"/>
              </a:ext>
            </a:extLst>
          </p:cNvPr>
          <p:cNvPicPr>
            <a:picLocks noChangeAspect="1"/>
          </p:cNvPicPr>
          <p:nvPr/>
        </p:nvPicPr>
        <p:blipFill>
          <a:blip r:embed="rId2"/>
          <a:stretch>
            <a:fillRect/>
          </a:stretch>
        </p:blipFill>
        <p:spPr>
          <a:xfrm>
            <a:off x="5151437" y="1301717"/>
            <a:ext cx="6828712" cy="4591468"/>
          </a:xfrm>
          <a:prstGeom prst="rect">
            <a:avLst/>
          </a:prstGeom>
        </p:spPr>
      </p:pic>
      <p:sp>
        <p:nvSpPr>
          <p:cNvPr id="9" name="矩形 8">
            <a:extLst>
              <a:ext uri="{FF2B5EF4-FFF2-40B4-BE49-F238E27FC236}">
                <a16:creationId xmlns:a16="http://schemas.microsoft.com/office/drawing/2014/main" id="{81E20BA2-AF86-41B0-B35E-54AD9C6C0A87}"/>
              </a:ext>
            </a:extLst>
          </p:cNvPr>
          <p:cNvSpPr/>
          <p:nvPr/>
        </p:nvSpPr>
        <p:spPr bwMode="auto">
          <a:xfrm>
            <a:off x="7513637" y="3597451"/>
            <a:ext cx="744866" cy="351192"/>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
        <p:nvSpPr>
          <p:cNvPr id="10" name="矩形 9">
            <a:extLst>
              <a:ext uri="{FF2B5EF4-FFF2-40B4-BE49-F238E27FC236}">
                <a16:creationId xmlns:a16="http://schemas.microsoft.com/office/drawing/2014/main" id="{6E894540-0E0E-4FBA-8390-248644596E12}"/>
              </a:ext>
            </a:extLst>
          </p:cNvPr>
          <p:cNvSpPr/>
          <p:nvPr/>
        </p:nvSpPr>
        <p:spPr bwMode="auto">
          <a:xfrm>
            <a:off x="9664371" y="3603270"/>
            <a:ext cx="2192666" cy="345373"/>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
        <p:nvSpPr>
          <p:cNvPr id="11" name="矩形 10">
            <a:extLst>
              <a:ext uri="{FF2B5EF4-FFF2-40B4-BE49-F238E27FC236}">
                <a16:creationId xmlns:a16="http://schemas.microsoft.com/office/drawing/2014/main" id="{54800649-4204-47EB-ABA6-DA4840ACAF98}"/>
              </a:ext>
            </a:extLst>
          </p:cNvPr>
          <p:cNvSpPr/>
          <p:nvPr/>
        </p:nvSpPr>
        <p:spPr bwMode="auto">
          <a:xfrm>
            <a:off x="7132637" y="5133089"/>
            <a:ext cx="3429000" cy="345373"/>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2055574698"/>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en-US" altLang="zh-CN" dirty="0">
                <a:solidFill>
                  <a:srgbClr val="0078D7"/>
                </a:solidFill>
              </a:rPr>
              <a:t>Speed and memory optimization</a:t>
            </a:r>
            <a:endParaRPr lang="en-US" dirty="0">
              <a:solidFill>
                <a:srgbClr val="0078D7"/>
              </a:solidFill>
            </a:endParaRPr>
          </a:p>
        </p:txBody>
      </p:sp>
      <p:sp>
        <p:nvSpPr>
          <p:cNvPr id="7" name="Text Placeholder 1">
            <a:extLst>
              <a:ext uri="{FF2B5EF4-FFF2-40B4-BE49-F238E27FC236}">
                <a16:creationId xmlns:a16="http://schemas.microsoft.com/office/drawing/2014/main" id="{F00A32A9-E071-4558-9BC9-B06FD230DA68}"/>
              </a:ext>
            </a:extLst>
          </p:cNvPr>
          <p:cNvSpPr txBox="1">
            <a:spLocks/>
          </p:cNvSpPr>
          <p:nvPr/>
        </p:nvSpPr>
        <p:spPr>
          <a:xfrm>
            <a:off x="274637" y="1212850"/>
            <a:ext cx="12161837" cy="3323987"/>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tx1"/>
                </a:solidFill>
              </a:rPr>
              <a:t>share WFST between utterances in a GPU</a:t>
            </a:r>
          </a:p>
          <a:p>
            <a:r>
              <a:rPr lang="en-US" altLang="zh-CN" dirty="0">
                <a:solidFill>
                  <a:schemeClr val="tx1"/>
                </a:solidFill>
              </a:rPr>
              <a:t>reduce context switching overheads: m</a:t>
            </a:r>
            <a:r>
              <a:rPr lang="en-US" dirty="0">
                <a:solidFill>
                  <a:schemeClr val="tx1"/>
                </a:solidFill>
              </a:rPr>
              <a:t>ulti-process service (MPS)</a:t>
            </a:r>
          </a:p>
          <a:p>
            <a:r>
              <a:rPr lang="en-US" dirty="0">
                <a:solidFill>
                  <a:schemeClr val="tx1"/>
                </a:solidFill>
              </a:rPr>
              <a:t>Lazy malloc to reduce memory: </a:t>
            </a:r>
            <a:r>
              <a:rPr lang="en-US" dirty="0" err="1">
                <a:solidFill>
                  <a:schemeClr val="tx1"/>
                </a:solidFill>
              </a:rPr>
              <a:t>CudaMallocManaged</a:t>
            </a:r>
            <a:endParaRPr lang="en-US" dirty="0">
              <a:solidFill>
                <a:schemeClr val="tx1"/>
              </a:solidFill>
            </a:endParaRPr>
          </a:p>
          <a:p>
            <a:r>
              <a:rPr lang="en-US" dirty="0">
                <a:solidFill>
                  <a:schemeClr val="tx1"/>
                </a:solidFill>
              </a:rPr>
              <a:t>grid sync implementation </a:t>
            </a:r>
          </a:p>
        </p:txBody>
      </p:sp>
      <p:pic>
        <p:nvPicPr>
          <p:cNvPr id="5" name="图片 4">
            <a:extLst>
              <a:ext uri="{FF2B5EF4-FFF2-40B4-BE49-F238E27FC236}">
                <a16:creationId xmlns:a16="http://schemas.microsoft.com/office/drawing/2014/main" id="{1F89759D-2D76-447C-97F5-EC86F95DC6B1}"/>
              </a:ext>
            </a:extLst>
          </p:cNvPr>
          <p:cNvPicPr>
            <a:picLocks noChangeAspect="1"/>
          </p:cNvPicPr>
          <p:nvPr/>
        </p:nvPicPr>
        <p:blipFill>
          <a:blip r:embed="rId2"/>
          <a:stretch>
            <a:fillRect/>
          </a:stretch>
        </p:blipFill>
        <p:spPr>
          <a:xfrm>
            <a:off x="6904037" y="3725862"/>
            <a:ext cx="5334000" cy="3231636"/>
          </a:xfrm>
          <a:prstGeom prst="rect">
            <a:avLst/>
          </a:prstGeom>
        </p:spPr>
      </p:pic>
    </p:spTree>
    <p:extLst>
      <p:ext uri="{BB962C8B-B14F-4D97-AF65-F5344CB8AC3E}">
        <p14:creationId xmlns:p14="http://schemas.microsoft.com/office/powerpoint/2010/main" val="8996008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en-US" altLang="zh-CN" dirty="0">
                <a:solidFill>
                  <a:srgbClr val="0078D7"/>
                </a:solidFill>
              </a:rPr>
              <a:t>Speed and memory optimization</a:t>
            </a:r>
            <a:endParaRPr lang="en-US" dirty="0">
              <a:solidFill>
                <a:srgbClr val="0078D7"/>
              </a:solidFill>
            </a:endParaRPr>
          </a:p>
        </p:txBody>
      </p:sp>
      <p:sp>
        <p:nvSpPr>
          <p:cNvPr id="7" name="Text Placeholder 1">
            <a:extLst>
              <a:ext uri="{FF2B5EF4-FFF2-40B4-BE49-F238E27FC236}">
                <a16:creationId xmlns:a16="http://schemas.microsoft.com/office/drawing/2014/main" id="{F00A32A9-E071-4558-9BC9-B06FD230DA68}"/>
              </a:ext>
            </a:extLst>
          </p:cNvPr>
          <p:cNvSpPr txBox="1">
            <a:spLocks/>
          </p:cNvSpPr>
          <p:nvPr/>
        </p:nvSpPr>
        <p:spPr>
          <a:xfrm>
            <a:off x="274637" y="1212850"/>
            <a:ext cx="12161837" cy="1822037"/>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tx1"/>
                </a:solidFill>
              </a:rPr>
              <a:t>reduce grid sync using multiple copy of variable</a:t>
            </a:r>
          </a:p>
          <a:p>
            <a:pPr lvl="1"/>
            <a:r>
              <a:rPr lang="en-US" altLang="zh-CN" dirty="0">
                <a:solidFill>
                  <a:schemeClr val="tx1"/>
                </a:solidFill>
              </a:rPr>
              <a:t>Do not need to make threads wait for modified1 = false</a:t>
            </a:r>
            <a:endParaRPr lang="en-US" dirty="0">
              <a:solidFill>
                <a:schemeClr val="tx1"/>
              </a:solidFill>
            </a:endParaRPr>
          </a:p>
          <a:p>
            <a:endParaRPr lang="en-US" dirty="0">
              <a:solidFill>
                <a:schemeClr val="tx1"/>
              </a:solidFill>
            </a:endParaRPr>
          </a:p>
        </p:txBody>
      </p:sp>
      <p:pic>
        <p:nvPicPr>
          <p:cNvPr id="6" name="图片 5">
            <a:extLst>
              <a:ext uri="{FF2B5EF4-FFF2-40B4-BE49-F238E27FC236}">
                <a16:creationId xmlns:a16="http://schemas.microsoft.com/office/drawing/2014/main" id="{69C803AA-AF30-4177-A6BF-B69FFCEBD5AE}"/>
              </a:ext>
            </a:extLst>
          </p:cNvPr>
          <p:cNvPicPr>
            <a:picLocks noChangeAspect="1"/>
          </p:cNvPicPr>
          <p:nvPr/>
        </p:nvPicPr>
        <p:blipFill>
          <a:blip r:embed="rId2"/>
          <a:stretch>
            <a:fillRect/>
          </a:stretch>
        </p:blipFill>
        <p:spPr>
          <a:xfrm>
            <a:off x="2255837" y="2507003"/>
            <a:ext cx="9220200" cy="3123859"/>
          </a:xfrm>
          <a:prstGeom prst="rect">
            <a:avLst/>
          </a:prstGeom>
        </p:spPr>
      </p:pic>
      <p:sp>
        <p:nvSpPr>
          <p:cNvPr id="8" name="矩形 7">
            <a:extLst>
              <a:ext uri="{FF2B5EF4-FFF2-40B4-BE49-F238E27FC236}">
                <a16:creationId xmlns:a16="http://schemas.microsoft.com/office/drawing/2014/main" id="{C1D11F18-86FE-46AA-B945-9E8D3E10FC87}"/>
              </a:ext>
            </a:extLst>
          </p:cNvPr>
          <p:cNvSpPr/>
          <p:nvPr/>
        </p:nvSpPr>
        <p:spPr bwMode="auto">
          <a:xfrm>
            <a:off x="2636837" y="4036822"/>
            <a:ext cx="5621666" cy="451381"/>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3715967014"/>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en-US" altLang="zh-CN" dirty="0">
                <a:solidFill>
                  <a:srgbClr val="0078D7"/>
                </a:solidFill>
              </a:rPr>
              <a:t>Speed and memory optimization</a:t>
            </a:r>
            <a:endParaRPr lang="en-US" dirty="0">
              <a:solidFill>
                <a:srgbClr val="0078D7"/>
              </a:solidFill>
            </a:endParaRPr>
          </a:p>
        </p:txBody>
      </p:sp>
      <p:sp>
        <p:nvSpPr>
          <p:cNvPr id="7" name="Text Placeholder 1">
            <a:extLst>
              <a:ext uri="{FF2B5EF4-FFF2-40B4-BE49-F238E27FC236}">
                <a16:creationId xmlns:a16="http://schemas.microsoft.com/office/drawing/2014/main" id="{F00A32A9-E071-4558-9BC9-B06FD230DA68}"/>
              </a:ext>
            </a:extLst>
          </p:cNvPr>
          <p:cNvSpPr txBox="1">
            <a:spLocks/>
          </p:cNvSpPr>
          <p:nvPr/>
        </p:nvSpPr>
        <p:spPr>
          <a:xfrm>
            <a:off x="274637" y="1212850"/>
            <a:ext cx="12161837" cy="480131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tx1"/>
                </a:solidFill>
              </a:rPr>
              <a:t>reduce grid sync using multiple copy of variable</a:t>
            </a:r>
          </a:p>
          <a:p>
            <a:r>
              <a:rPr lang="en-US" dirty="0">
                <a:solidFill>
                  <a:schemeClr val="tx1"/>
                </a:solidFill>
              </a:rPr>
              <a:t>faster </a:t>
            </a:r>
            <a:r>
              <a:rPr lang="en-US" dirty="0" err="1">
                <a:solidFill>
                  <a:schemeClr val="tx1"/>
                </a:solidFill>
              </a:rPr>
              <a:t>atomicAdd</a:t>
            </a:r>
            <a:r>
              <a:rPr lang="en-US" dirty="0">
                <a:solidFill>
                  <a:schemeClr val="tx1"/>
                </a:solidFill>
              </a:rPr>
              <a:t> by launch-and-go</a:t>
            </a:r>
          </a:p>
          <a:p>
            <a:endParaRPr lang="en-US" dirty="0">
              <a:solidFill>
                <a:schemeClr val="tx1"/>
              </a:solidFill>
            </a:endParaRPr>
          </a:p>
          <a:p>
            <a:endParaRPr lang="en-US" dirty="0">
              <a:solidFill>
                <a:schemeClr val="tx1"/>
              </a:solidFill>
            </a:endParaRPr>
          </a:p>
          <a:p>
            <a:r>
              <a:rPr lang="en-US" dirty="0">
                <a:solidFill>
                  <a:schemeClr val="tx1"/>
                </a:solidFill>
              </a:rPr>
              <a:t>sharing </a:t>
            </a:r>
            <a:r>
              <a:rPr lang="en-US" dirty="0" err="1">
                <a:solidFill>
                  <a:schemeClr val="tx1"/>
                </a:solidFill>
              </a:rPr>
              <a:t>atomicAdd</a:t>
            </a:r>
            <a:endParaRPr lang="en-US" dirty="0">
              <a:solidFill>
                <a:schemeClr val="tx1"/>
              </a:solidFill>
            </a:endParaRPr>
          </a:p>
          <a:p>
            <a:r>
              <a:rPr lang="en-US" dirty="0">
                <a:solidFill>
                  <a:schemeClr val="tx1"/>
                </a:solidFill>
              </a:rPr>
              <a:t>fast copy</a:t>
            </a:r>
          </a:p>
          <a:p>
            <a:endParaRPr lang="en-US" dirty="0">
              <a:solidFill>
                <a:schemeClr val="tx1"/>
              </a:solidFill>
            </a:endParaRPr>
          </a:p>
        </p:txBody>
      </p:sp>
      <p:pic>
        <p:nvPicPr>
          <p:cNvPr id="5" name="图片 4">
            <a:extLst>
              <a:ext uri="{FF2B5EF4-FFF2-40B4-BE49-F238E27FC236}">
                <a16:creationId xmlns:a16="http://schemas.microsoft.com/office/drawing/2014/main" id="{AD781AA1-4174-4DB3-94F7-70B9CF1FBD52}"/>
              </a:ext>
            </a:extLst>
          </p:cNvPr>
          <p:cNvPicPr>
            <a:picLocks noChangeAspect="1"/>
          </p:cNvPicPr>
          <p:nvPr/>
        </p:nvPicPr>
        <p:blipFill>
          <a:blip r:embed="rId2"/>
          <a:stretch>
            <a:fillRect/>
          </a:stretch>
        </p:blipFill>
        <p:spPr>
          <a:xfrm>
            <a:off x="884237" y="5554662"/>
            <a:ext cx="11164935" cy="381000"/>
          </a:xfrm>
          <a:prstGeom prst="rect">
            <a:avLst/>
          </a:prstGeom>
        </p:spPr>
      </p:pic>
      <p:pic>
        <p:nvPicPr>
          <p:cNvPr id="10" name="图片 9">
            <a:extLst>
              <a:ext uri="{FF2B5EF4-FFF2-40B4-BE49-F238E27FC236}">
                <a16:creationId xmlns:a16="http://schemas.microsoft.com/office/drawing/2014/main" id="{3E6D5800-65CD-4842-893F-1DB23E1F0858}"/>
              </a:ext>
            </a:extLst>
          </p:cNvPr>
          <p:cNvPicPr>
            <a:picLocks noChangeAspect="1"/>
          </p:cNvPicPr>
          <p:nvPr/>
        </p:nvPicPr>
        <p:blipFill>
          <a:blip r:embed="rId3"/>
          <a:stretch>
            <a:fillRect/>
          </a:stretch>
        </p:blipFill>
        <p:spPr>
          <a:xfrm>
            <a:off x="960437" y="2516157"/>
            <a:ext cx="6449489" cy="828705"/>
          </a:xfrm>
          <a:prstGeom prst="rect">
            <a:avLst/>
          </a:prstGeom>
        </p:spPr>
      </p:pic>
    </p:spTree>
    <p:extLst>
      <p:ext uri="{BB962C8B-B14F-4D97-AF65-F5344CB8AC3E}">
        <p14:creationId xmlns:p14="http://schemas.microsoft.com/office/powerpoint/2010/main" val="33516271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实验结果</a:t>
            </a:r>
            <a:endParaRPr lang="en-US" dirty="0">
              <a:solidFill>
                <a:srgbClr val="0078D7"/>
              </a:solidFill>
            </a:endParaRPr>
          </a:p>
        </p:txBody>
      </p:sp>
      <p:sp>
        <p:nvSpPr>
          <p:cNvPr id="7" name="Text Placeholder 1">
            <a:extLst>
              <a:ext uri="{FF2B5EF4-FFF2-40B4-BE49-F238E27FC236}">
                <a16:creationId xmlns:a16="http://schemas.microsoft.com/office/drawing/2014/main" id="{479BCA48-D298-4B86-AD1B-348D30C732BD}"/>
              </a:ext>
            </a:extLst>
          </p:cNvPr>
          <p:cNvSpPr txBox="1">
            <a:spLocks/>
          </p:cNvSpPr>
          <p:nvPr/>
        </p:nvSpPr>
        <p:spPr>
          <a:xfrm>
            <a:off x="274638" y="1212850"/>
            <a:ext cx="3733800" cy="1415772"/>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dirty="0">
                <a:solidFill>
                  <a:schemeClr val="tx1"/>
                </a:solidFill>
              </a:rPr>
              <a:t>GPU</a:t>
            </a:r>
            <a:r>
              <a:rPr lang="zh-CN" altLang="en-US" dirty="0">
                <a:solidFill>
                  <a:schemeClr val="tx1"/>
                </a:solidFill>
              </a:rPr>
              <a:t>内存</a:t>
            </a:r>
            <a:r>
              <a:rPr lang="en-US" dirty="0">
                <a:solidFill>
                  <a:schemeClr val="tx1"/>
                </a:solidFill>
              </a:rPr>
              <a:t> </a:t>
            </a:r>
            <a:r>
              <a:rPr lang="en-US" dirty="0" err="1">
                <a:solidFill>
                  <a:schemeClr val="tx1"/>
                </a:solidFill>
              </a:rPr>
              <a:t>v.s</a:t>
            </a:r>
            <a:r>
              <a:rPr lang="en-US" dirty="0">
                <a:solidFill>
                  <a:schemeClr val="tx1"/>
                </a:solidFill>
              </a:rPr>
              <a:t>. WFST</a:t>
            </a:r>
            <a:r>
              <a:rPr lang="zh-CN" altLang="en-US" dirty="0">
                <a:solidFill>
                  <a:schemeClr val="tx1"/>
                </a:solidFill>
              </a:rPr>
              <a:t>大小</a:t>
            </a:r>
            <a:endParaRPr lang="en-US" dirty="0">
              <a:solidFill>
                <a:schemeClr val="tx1"/>
              </a:solidFill>
            </a:endParaRPr>
          </a:p>
        </p:txBody>
      </p:sp>
      <p:pic>
        <p:nvPicPr>
          <p:cNvPr id="5" name="图片 4" descr="图片包含 文字, 地图&#10;&#10;已生成极高可信度的说明">
            <a:extLst>
              <a:ext uri="{FF2B5EF4-FFF2-40B4-BE49-F238E27FC236}">
                <a16:creationId xmlns:a16="http://schemas.microsoft.com/office/drawing/2014/main" id="{9BB5E3C1-614C-4A13-A148-6F1B645E784F}"/>
              </a:ext>
            </a:extLst>
          </p:cNvPr>
          <p:cNvPicPr>
            <a:picLocks noChangeAspect="1"/>
          </p:cNvPicPr>
          <p:nvPr/>
        </p:nvPicPr>
        <p:blipFill>
          <a:blip r:embed="rId2"/>
          <a:stretch>
            <a:fillRect/>
          </a:stretch>
        </p:blipFill>
        <p:spPr>
          <a:xfrm>
            <a:off x="4236001" y="1668462"/>
            <a:ext cx="8154435" cy="5326063"/>
          </a:xfrm>
          <a:prstGeom prst="rect">
            <a:avLst/>
          </a:prstGeom>
        </p:spPr>
      </p:pic>
      <p:sp>
        <p:nvSpPr>
          <p:cNvPr id="8" name="标注: 弯曲线形 7">
            <a:extLst>
              <a:ext uri="{FF2B5EF4-FFF2-40B4-BE49-F238E27FC236}">
                <a16:creationId xmlns:a16="http://schemas.microsoft.com/office/drawing/2014/main" id="{6A1CC46F-4D81-401D-8D66-85D7399989DB}"/>
              </a:ext>
            </a:extLst>
          </p:cNvPr>
          <p:cNvSpPr/>
          <p:nvPr/>
        </p:nvSpPr>
        <p:spPr bwMode="auto">
          <a:xfrm>
            <a:off x="8351837" y="601662"/>
            <a:ext cx="3475038" cy="609600"/>
          </a:xfrm>
          <a:prstGeom prst="borderCallout2">
            <a:avLst>
              <a:gd name="adj1" fmla="val 102380"/>
              <a:gd name="adj2" fmla="val 33572"/>
              <a:gd name="adj3" fmla="val 236863"/>
              <a:gd name="adj4" fmla="val 33959"/>
              <a:gd name="adj5" fmla="val 350777"/>
              <a:gd name="adj6" fmla="val 81614"/>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lvl="1" algn="just"/>
            <a:r>
              <a:rPr lang="en-US" altLang="zh-CN" sz="2000" b="1" dirty="0">
                <a:solidFill>
                  <a:schemeClr val="tx1"/>
                </a:solidFill>
              </a:rPr>
              <a:t>Enough for 1-pass WFST</a:t>
            </a:r>
            <a:endParaRPr lang="en-US" altLang="zh-CN" sz="2000" b="1" baseline="30000" dirty="0">
              <a:solidFill>
                <a:srgbClr val="0078D7"/>
              </a:solidFill>
            </a:endParaRPr>
          </a:p>
        </p:txBody>
      </p:sp>
    </p:spTree>
    <p:extLst>
      <p:ext uri="{BB962C8B-B14F-4D97-AF65-F5344CB8AC3E}">
        <p14:creationId xmlns:p14="http://schemas.microsoft.com/office/powerpoint/2010/main" val="276056961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r>
              <a:rPr lang="zh-CN" altLang="en-US" dirty="0">
                <a:solidFill>
                  <a:schemeClr val="tx1"/>
                </a:solidFill>
              </a:rPr>
              <a:t>语音变长：序列分段、状态对齐 </a:t>
            </a:r>
            <a:r>
              <a:rPr lang="en-US" altLang="zh-CN" dirty="0">
                <a:solidFill>
                  <a:schemeClr val="tx1"/>
                </a:solidFill>
                <a:sym typeface="Wingdings" panose="05000000000000000000" pitchFamily="2" charset="2"/>
              </a:rPr>
              <a:t> </a:t>
            </a:r>
            <a:r>
              <a:rPr lang="zh-CN" altLang="en-US" dirty="0">
                <a:solidFill>
                  <a:schemeClr val="tx1"/>
                </a:solidFill>
                <a:sym typeface="Wingdings" panose="05000000000000000000" pitchFamily="2" charset="2"/>
              </a:rPr>
              <a:t>序列预测问题</a:t>
            </a:r>
            <a:endParaRPr lang="en-US" altLang="zh-CN" dirty="0">
              <a:solidFill>
                <a:schemeClr val="tx1"/>
              </a:solidFill>
            </a:endParaRPr>
          </a:p>
          <a:p>
            <a:r>
              <a:rPr lang="zh-CN" altLang="en-US" dirty="0">
                <a:solidFill>
                  <a:schemeClr val="tx1"/>
                </a:solidFill>
              </a:rPr>
              <a:t>帧级别准则</a:t>
            </a:r>
            <a:r>
              <a:rPr lang="en-US" altLang="zh-CN" dirty="0">
                <a:solidFill>
                  <a:schemeClr val="tx1"/>
                </a:solidFill>
                <a:sym typeface="Wingdings" panose="05000000000000000000" pitchFamily="2" charset="2"/>
              </a:rPr>
              <a:t></a:t>
            </a:r>
            <a:r>
              <a:rPr lang="zh-CN" altLang="en-US" dirty="0">
                <a:solidFill>
                  <a:schemeClr val="tx1"/>
                </a:solidFill>
                <a:sym typeface="Wingdings" panose="05000000000000000000" pitchFamily="2" charset="2"/>
              </a:rPr>
              <a:t>序列级准则</a:t>
            </a:r>
            <a:endParaRPr lang="en-US" altLang="zh-CN" dirty="0">
              <a:solidFill>
                <a:schemeClr val="tx1"/>
              </a:solidFill>
            </a:endParaRPr>
          </a:p>
          <a:p>
            <a:r>
              <a:rPr lang="zh-CN" altLang="en-US" dirty="0">
                <a:solidFill>
                  <a:schemeClr val="tx1"/>
                </a:solidFill>
              </a:rPr>
              <a:t>框架一：序列鉴别性训练</a:t>
            </a:r>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r>
              <a:rPr lang="zh-CN" altLang="en-US" dirty="0">
                <a:solidFill>
                  <a:schemeClr val="tx1"/>
                </a:solidFill>
              </a:rPr>
              <a:t>框架二：鉴别式序列模型</a:t>
            </a:r>
          </a:p>
          <a:p>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语音识别的序列建模</a:t>
            </a:r>
            <a:endParaRPr lang="en-US" dirty="0">
              <a:solidFill>
                <a:srgbClr val="0078D7"/>
              </a:solidFill>
            </a:endParaRPr>
          </a:p>
        </p:txBody>
      </p:sp>
      <p:pic>
        <p:nvPicPr>
          <p:cNvPr id="7" name="图片 6" descr="图片包含 屏幕截图&#10;&#10;自动生成的说明">
            <a:extLst>
              <a:ext uri="{FF2B5EF4-FFF2-40B4-BE49-F238E27FC236}">
                <a16:creationId xmlns:a16="http://schemas.microsoft.com/office/drawing/2014/main" id="{17B6AE6C-5D09-45B6-9EA9-38F333AD7427}"/>
              </a:ext>
            </a:extLst>
          </p:cNvPr>
          <p:cNvPicPr>
            <a:picLocks noChangeAspect="1"/>
          </p:cNvPicPr>
          <p:nvPr/>
        </p:nvPicPr>
        <p:blipFill>
          <a:blip r:embed="rId3"/>
          <a:stretch>
            <a:fillRect/>
          </a:stretch>
        </p:blipFill>
        <p:spPr>
          <a:xfrm>
            <a:off x="9570296" y="4736185"/>
            <a:ext cx="2605152" cy="1963066"/>
          </a:xfrm>
          <a:prstGeom prst="rect">
            <a:avLst/>
          </a:prstGeom>
        </p:spPr>
      </p:pic>
      <p:pic>
        <p:nvPicPr>
          <p:cNvPr id="10" name="图片 9" descr="图片包含 物体&#10;&#10;描述已自动生成">
            <a:extLst>
              <a:ext uri="{FF2B5EF4-FFF2-40B4-BE49-F238E27FC236}">
                <a16:creationId xmlns:a16="http://schemas.microsoft.com/office/drawing/2014/main" id="{CF96ADDE-4175-45A3-9DD1-18D2F8618C86}"/>
              </a:ext>
            </a:extLst>
          </p:cNvPr>
          <p:cNvPicPr>
            <a:picLocks noChangeAspect="1"/>
          </p:cNvPicPr>
          <p:nvPr/>
        </p:nvPicPr>
        <p:blipFill>
          <a:blip r:embed="rId4"/>
          <a:stretch>
            <a:fillRect/>
          </a:stretch>
        </p:blipFill>
        <p:spPr>
          <a:xfrm>
            <a:off x="6751637" y="2683964"/>
            <a:ext cx="1667108" cy="581106"/>
          </a:xfrm>
          <a:prstGeom prst="rect">
            <a:avLst/>
          </a:prstGeom>
        </p:spPr>
      </p:pic>
      <p:pic>
        <p:nvPicPr>
          <p:cNvPr id="13" name="图片 12">
            <a:extLst>
              <a:ext uri="{FF2B5EF4-FFF2-40B4-BE49-F238E27FC236}">
                <a16:creationId xmlns:a16="http://schemas.microsoft.com/office/drawing/2014/main" id="{48B99027-DD4C-459B-8CD0-AE63278BF13F}"/>
              </a:ext>
            </a:extLst>
          </p:cNvPr>
          <p:cNvPicPr>
            <a:picLocks noChangeAspect="1"/>
          </p:cNvPicPr>
          <p:nvPr/>
        </p:nvPicPr>
        <p:blipFill>
          <a:blip r:embed="rId5"/>
          <a:stretch>
            <a:fillRect/>
          </a:stretch>
        </p:blipFill>
        <p:spPr>
          <a:xfrm>
            <a:off x="1894988" y="3519804"/>
            <a:ext cx="4771021" cy="1314633"/>
          </a:xfrm>
          <a:prstGeom prst="rect">
            <a:avLst/>
          </a:prstGeom>
        </p:spPr>
      </p:pic>
      <p:pic>
        <p:nvPicPr>
          <p:cNvPr id="15" name="图片 14">
            <a:extLst>
              <a:ext uri="{FF2B5EF4-FFF2-40B4-BE49-F238E27FC236}">
                <a16:creationId xmlns:a16="http://schemas.microsoft.com/office/drawing/2014/main" id="{30643629-FD8A-4EBA-8C07-A71A31106979}"/>
              </a:ext>
            </a:extLst>
          </p:cNvPr>
          <p:cNvPicPr>
            <a:picLocks noChangeAspect="1"/>
          </p:cNvPicPr>
          <p:nvPr/>
        </p:nvPicPr>
        <p:blipFill>
          <a:blip r:embed="rId6"/>
          <a:stretch>
            <a:fillRect/>
          </a:stretch>
        </p:blipFill>
        <p:spPr>
          <a:xfrm>
            <a:off x="6681134" y="5271944"/>
            <a:ext cx="1781424" cy="600159"/>
          </a:xfrm>
          <a:prstGeom prst="rect">
            <a:avLst/>
          </a:prstGeom>
        </p:spPr>
      </p:pic>
      <p:pic>
        <p:nvPicPr>
          <p:cNvPr id="17" name="图片 16" descr="图片包含 物体&#10;&#10;描述已自动生成">
            <a:extLst>
              <a:ext uri="{FF2B5EF4-FFF2-40B4-BE49-F238E27FC236}">
                <a16:creationId xmlns:a16="http://schemas.microsoft.com/office/drawing/2014/main" id="{ED9DB0C0-C4FE-4D76-883D-852251DA9BCD}"/>
              </a:ext>
            </a:extLst>
          </p:cNvPr>
          <p:cNvPicPr>
            <a:picLocks noChangeAspect="1"/>
          </p:cNvPicPr>
          <p:nvPr/>
        </p:nvPicPr>
        <p:blipFill>
          <a:blip r:embed="rId7"/>
          <a:stretch>
            <a:fillRect/>
          </a:stretch>
        </p:blipFill>
        <p:spPr>
          <a:xfrm>
            <a:off x="1798637" y="6033605"/>
            <a:ext cx="3972479" cy="876422"/>
          </a:xfrm>
          <a:prstGeom prst="rect">
            <a:avLst/>
          </a:prstGeom>
        </p:spPr>
      </p:pic>
    </p:spTree>
    <p:extLst>
      <p:ext uri="{BB962C8B-B14F-4D97-AF65-F5344CB8AC3E}">
        <p14:creationId xmlns:p14="http://schemas.microsoft.com/office/powerpoint/2010/main" val="943072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实验结果</a:t>
            </a:r>
            <a:endParaRPr lang="en-US" dirty="0">
              <a:solidFill>
                <a:srgbClr val="0078D7"/>
              </a:solidFill>
            </a:endParaRPr>
          </a:p>
        </p:txBody>
      </p:sp>
      <p:sp>
        <p:nvSpPr>
          <p:cNvPr id="7" name="Text Placeholder 1">
            <a:extLst>
              <a:ext uri="{FF2B5EF4-FFF2-40B4-BE49-F238E27FC236}">
                <a16:creationId xmlns:a16="http://schemas.microsoft.com/office/drawing/2014/main" id="{479BCA48-D298-4B86-AD1B-348D30C732BD}"/>
              </a:ext>
            </a:extLst>
          </p:cNvPr>
          <p:cNvSpPr txBox="1">
            <a:spLocks/>
          </p:cNvSpPr>
          <p:nvPr/>
        </p:nvSpPr>
        <p:spPr>
          <a:xfrm>
            <a:off x="274637" y="1212850"/>
            <a:ext cx="12161837" cy="7386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solidFill>
                  <a:schemeClr val="tx1"/>
                </a:solidFill>
              </a:rPr>
              <a:t>计算时间占比分析</a:t>
            </a:r>
            <a:endParaRPr lang="en-US" dirty="0">
              <a:solidFill>
                <a:schemeClr val="tx1"/>
              </a:solidFill>
            </a:endParaRPr>
          </a:p>
        </p:txBody>
      </p:sp>
      <p:pic>
        <p:nvPicPr>
          <p:cNvPr id="6" name="图片 5" descr="图片包含 屏幕截图&#10;&#10;已生成极高可信度的说明">
            <a:extLst>
              <a:ext uri="{FF2B5EF4-FFF2-40B4-BE49-F238E27FC236}">
                <a16:creationId xmlns:a16="http://schemas.microsoft.com/office/drawing/2014/main" id="{B8BF1F25-5CA0-4DA7-BF8B-BBCDAC19307E}"/>
              </a:ext>
            </a:extLst>
          </p:cNvPr>
          <p:cNvPicPr>
            <a:picLocks noChangeAspect="1"/>
          </p:cNvPicPr>
          <p:nvPr/>
        </p:nvPicPr>
        <p:blipFill>
          <a:blip r:embed="rId3"/>
          <a:stretch>
            <a:fillRect/>
          </a:stretch>
        </p:blipFill>
        <p:spPr>
          <a:xfrm>
            <a:off x="2789237" y="1973262"/>
            <a:ext cx="9601200" cy="4899018"/>
          </a:xfrm>
          <a:prstGeom prst="rect">
            <a:avLst/>
          </a:prstGeom>
        </p:spPr>
      </p:pic>
    </p:spTree>
    <p:extLst>
      <p:ext uri="{BB962C8B-B14F-4D97-AF65-F5344CB8AC3E}">
        <p14:creationId xmlns:p14="http://schemas.microsoft.com/office/powerpoint/2010/main" val="1359610727"/>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FE0FF35-C77A-4601-98B2-A5323C53B277}"/>
              </a:ext>
            </a:extLst>
          </p:cNvPr>
          <p:cNvSpPr>
            <a:spLocks noGrp="1"/>
          </p:cNvSpPr>
          <p:nvPr>
            <p:ph type="body" sz="quarter" idx="10"/>
          </p:nvPr>
        </p:nvSpPr>
        <p:spPr/>
        <p:txBody>
          <a:bodyPr/>
          <a:lstStyle/>
          <a:p>
            <a:endParaRPr lang="zh-CN" altLang="en-US"/>
          </a:p>
        </p:txBody>
      </p:sp>
      <p:sp>
        <p:nvSpPr>
          <p:cNvPr id="3" name="标题 2">
            <a:extLst>
              <a:ext uri="{FF2B5EF4-FFF2-40B4-BE49-F238E27FC236}">
                <a16:creationId xmlns:a16="http://schemas.microsoft.com/office/drawing/2014/main" id="{0C4A468E-9755-4407-8231-90A464A11A0E}"/>
              </a:ext>
            </a:extLst>
          </p:cNvPr>
          <p:cNvSpPr>
            <a:spLocks noGrp="1"/>
          </p:cNvSpPr>
          <p:nvPr>
            <p:ph type="title"/>
          </p:nvPr>
        </p:nvSpPr>
        <p:spPr/>
        <p:txBody>
          <a:bodyPr/>
          <a:lstStyle/>
          <a:p>
            <a:r>
              <a:rPr lang="en-US" altLang="zh-CN" dirty="0"/>
              <a:t>PSD</a:t>
            </a:r>
            <a:endParaRPr lang="zh-CN" altLang="en-US" dirty="0"/>
          </a:p>
        </p:txBody>
      </p:sp>
    </p:spTree>
    <p:extLst>
      <p:ext uri="{BB962C8B-B14F-4D97-AF65-F5344CB8AC3E}">
        <p14:creationId xmlns:p14="http://schemas.microsoft.com/office/powerpoint/2010/main" val="1247329307"/>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38664"/>
          </a:xfrm>
        </p:spPr>
        <p:txBody>
          <a:bodyPr/>
          <a:lstStyle/>
          <a:p>
            <a:r>
              <a:rPr lang="zh-CN" altLang="en-US" dirty="0">
                <a:solidFill>
                  <a:schemeClr val="tx1"/>
                </a:solidFill>
              </a:rPr>
              <a:t>动态规划（维特比）算法</a:t>
            </a:r>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基线解码算法</a:t>
            </a:r>
            <a:endParaRPr lang="en-US" dirty="0">
              <a:solidFill>
                <a:srgbClr val="0078D7"/>
              </a:solidFill>
            </a:endParaRPr>
          </a:p>
        </p:txBody>
      </p:sp>
      <p:pic>
        <p:nvPicPr>
          <p:cNvPr id="6" name="图片 5">
            <a:extLst>
              <a:ext uri="{FF2B5EF4-FFF2-40B4-BE49-F238E27FC236}">
                <a16:creationId xmlns:a16="http://schemas.microsoft.com/office/drawing/2014/main" id="{DB9DD658-1EBD-43EA-A257-E6D696446CB4}"/>
              </a:ext>
            </a:extLst>
          </p:cNvPr>
          <p:cNvPicPr>
            <a:picLocks noChangeAspect="1"/>
          </p:cNvPicPr>
          <p:nvPr/>
        </p:nvPicPr>
        <p:blipFill>
          <a:blip r:embed="rId3"/>
          <a:stretch>
            <a:fillRect/>
          </a:stretch>
        </p:blipFill>
        <p:spPr>
          <a:xfrm>
            <a:off x="-106363" y="3344691"/>
            <a:ext cx="5944430" cy="838317"/>
          </a:xfrm>
          <a:prstGeom prst="rect">
            <a:avLst/>
          </a:prstGeom>
        </p:spPr>
      </p:pic>
      <p:pic>
        <p:nvPicPr>
          <p:cNvPr id="14" name="图片 13" descr="图片包含 物体&#10;&#10;自动生成的说明">
            <a:extLst>
              <a:ext uri="{FF2B5EF4-FFF2-40B4-BE49-F238E27FC236}">
                <a16:creationId xmlns:a16="http://schemas.microsoft.com/office/drawing/2014/main" id="{69466BD9-E46A-4D46-823F-1D5459330839}"/>
              </a:ext>
            </a:extLst>
          </p:cNvPr>
          <p:cNvPicPr>
            <a:picLocks noChangeAspect="1"/>
          </p:cNvPicPr>
          <p:nvPr/>
        </p:nvPicPr>
        <p:blipFill>
          <a:blip r:embed="rId4"/>
          <a:stretch>
            <a:fillRect/>
          </a:stretch>
        </p:blipFill>
        <p:spPr>
          <a:xfrm>
            <a:off x="503237" y="2075299"/>
            <a:ext cx="5068007" cy="695422"/>
          </a:xfrm>
          <a:prstGeom prst="rect">
            <a:avLst/>
          </a:prstGeom>
        </p:spPr>
      </p:pic>
      <p:pic>
        <p:nvPicPr>
          <p:cNvPr id="16" name="图片 15" descr="图片包含 物体&#10;&#10;自动生成的说明">
            <a:extLst>
              <a:ext uri="{FF2B5EF4-FFF2-40B4-BE49-F238E27FC236}">
                <a16:creationId xmlns:a16="http://schemas.microsoft.com/office/drawing/2014/main" id="{642C6ABB-D4E0-4F2B-9CEF-2E54B014734C}"/>
              </a:ext>
            </a:extLst>
          </p:cNvPr>
          <p:cNvPicPr>
            <a:picLocks noChangeAspect="1"/>
          </p:cNvPicPr>
          <p:nvPr/>
        </p:nvPicPr>
        <p:blipFill>
          <a:blip r:embed="rId5"/>
          <a:stretch>
            <a:fillRect/>
          </a:stretch>
        </p:blipFill>
        <p:spPr>
          <a:xfrm>
            <a:off x="274638" y="2770721"/>
            <a:ext cx="4372585" cy="676369"/>
          </a:xfrm>
          <a:prstGeom prst="rect">
            <a:avLst/>
          </a:prstGeom>
        </p:spPr>
      </p:pic>
      <p:pic>
        <p:nvPicPr>
          <p:cNvPr id="18" name="图片 17" descr="图片包含 屏幕截图&#10;&#10;自动生成的说明">
            <a:extLst>
              <a:ext uri="{FF2B5EF4-FFF2-40B4-BE49-F238E27FC236}">
                <a16:creationId xmlns:a16="http://schemas.microsoft.com/office/drawing/2014/main" id="{0373A493-F224-492E-8FAA-B53D19B17BE9}"/>
              </a:ext>
            </a:extLst>
          </p:cNvPr>
          <p:cNvPicPr>
            <a:picLocks noChangeAspect="1"/>
          </p:cNvPicPr>
          <p:nvPr/>
        </p:nvPicPr>
        <p:blipFill>
          <a:blip r:embed="rId6"/>
          <a:stretch>
            <a:fillRect/>
          </a:stretch>
        </p:blipFill>
        <p:spPr>
          <a:xfrm>
            <a:off x="5837237" y="3111537"/>
            <a:ext cx="6599238" cy="3825321"/>
          </a:xfrm>
          <a:prstGeom prst="rect">
            <a:avLst/>
          </a:prstGeom>
        </p:spPr>
      </p:pic>
      <p:pic>
        <p:nvPicPr>
          <p:cNvPr id="20" name="图片 19">
            <a:extLst>
              <a:ext uri="{FF2B5EF4-FFF2-40B4-BE49-F238E27FC236}">
                <a16:creationId xmlns:a16="http://schemas.microsoft.com/office/drawing/2014/main" id="{A946A09F-504A-4A2C-AE28-E3D4423BE65D}"/>
              </a:ext>
            </a:extLst>
          </p:cNvPr>
          <p:cNvPicPr>
            <a:picLocks noChangeAspect="1"/>
          </p:cNvPicPr>
          <p:nvPr/>
        </p:nvPicPr>
        <p:blipFill>
          <a:blip r:embed="rId7"/>
          <a:stretch>
            <a:fillRect/>
          </a:stretch>
        </p:blipFill>
        <p:spPr>
          <a:xfrm>
            <a:off x="2332037" y="6164262"/>
            <a:ext cx="3096743" cy="654596"/>
          </a:xfrm>
          <a:prstGeom prst="rect">
            <a:avLst/>
          </a:prstGeom>
        </p:spPr>
      </p:pic>
      <p:sp>
        <p:nvSpPr>
          <p:cNvPr id="21" name="标注: 弯曲线形 20">
            <a:extLst>
              <a:ext uri="{FF2B5EF4-FFF2-40B4-BE49-F238E27FC236}">
                <a16:creationId xmlns:a16="http://schemas.microsoft.com/office/drawing/2014/main" id="{B5197FCA-1321-4556-BF35-BD42CCCDEB8F}"/>
              </a:ext>
            </a:extLst>
          </p:cNvPr>
          <p:cNvSpPr/>
          <p:nvPr/>
        </p:nvSpPr>
        <p:spPr>
          <a:xfrm>
            <a:off x="2498844" y="4515069"/>
            <a:ext cx="1828924" cy="473811"/>
          </a:xfrm>
          <a:prstGeom prst="borderCallout2">
            <a:avLst>
              <a:gd name="adj1" fmla="val -7955"/>
              <a:gd name="adj2" fmla="val 6506"/>
              <a:gd name="adj3" fmla="val -49514"/>
              <a:gd name="adj4" fmla="val 6463"/>
              <a:gd name="adj5" fmla="val -106397"/>
              <a:gd name="adj6" fmla="val 86177"/>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ysClr val="windowText" lastClr="000000"/>
                </a:solidFill>
              </a:rPr>
              <a:t>状态的入度</a:t>
            </a:r>
          </a:p>
        </p:txBody>
      </p:sp>
      <p:grpSp>
        <p:nvGrpSpPr>
          <p:cNvPr id="25" name="组合 24">
            <a:extLst>
              <a:ext uri="{FF2B5EF4-FFF2-40B4-BE49-F238E27FC236}">
                <a16:creationId xmlns:a16="http://schemas.microsoft.com/office/drawing/2014/main" id="{457332BE-D27E-41E1-BF00-0311DC2B279D}"/>
              </a:ext>
            </a:extLst>
          </p:cNvPr>
          <p:cNvGrpSpPr/>
          <p:nvPr/>
        </p:nvGrpSpPr>
        <p:grpSpPr>
          <a:xfrm>
            <a:off x="2498844" y="5183333"/>
            <a:ext cx="4119950" cy="866663"/>
            <a:chOff x="2498844" y="5183333"/>
            <a:chExt cx="4119950" cy="866663"/>
          </a:xfrm>
        </p:grpSpPr>
        <p:sp>
          <p:nvSpPr>
            <p:cNvPr id="22" name="标注: 弯曲线形 21">
              <a:extLst>
                <a:ext uri="{FF2B5EF4-FFF2-40B4-BE49-F238E27FC236}">
                  <a16:creationId xmlns:a16="http://schemas.microsoft.com/office/drawing/2014/main" id="{D0587C49-B18B-419F-BCB8-999C6DA4FAEE}"/>
                </a:ext>
              </a:extLst>
            </p:cNvPr>
            <p:cNvSpPr/>
            <p:nvPr/>
          </p:nvSpPr>
          <p:spPr>
            <a:xfrm>
              <a:off x="2498844" y="5576185"/>
              <a:ext cx="1828924" cy="473811"/>
            </a:xfrm>
            <a:prstGeom prst="borderCallout2">
              <a:avLst>
                <a:gd name="adj1" fmla="val 106795"/>
                <a:gd name="adj2" fmla="val 88933"/>
                <a:gd name="adj3" fmla="val 143474"/>
                <a:gd name="adj4" fmla="val 88889"/>
                <a:gd name="adj5" fmla="val 149182"/>
                <a:gd name="adj6" fmla="val 106446"/>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ysClr val="windowText" lastClr="000000"/>
                  </a:solidFill>
                </a:rPr>
                <a:t>保留令牌数</a:t>
              </a:r>
            </a:p>
          </p:txBody>
        </p:sp>
        <p:cxnSp>
          <p:nvCxnSpPr>
            <p:cNvPr id="23" name="Straight Arrow Connector 9">
              <a:extLst>
                <a:ext uri="{FF2B5EF4-FFF2-40B4-BE49-F238E27FC236}">
                  <a16:creationId xmlns:a16="http://schemas.microsoft.com/office/drawing/2014/main" id="{A0B3B226-D8B2-4808-A6E1-6751702CC94D}"/>
                </a:ext>
              </a:extLst>
            </p:cNvPr>
            <p:cNvCxnSpPr>
              <a:cxnSpLocks/>
            </p:cNvCxnSpPr>
            <p:nvPr/>
          </p:nvCxnSpPr>
          <p:spPr>
            <a:xfrm flipV="1">
              <a:off x="4390375" y="5183333"/>
              <a:ext cx="2228419" cy="587690"/>
            </a:xfrm>
            <a:prstGeom prst="straightConnector1">
              <a:avLst/>
            </a:prstGeom>
            <a:ln w="38100">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13" name="图片 12">
            <a:extLst>
              <a:ext uri="{FF2B5EF4-FFF2-40B4-BE49-F238E27FC236}">
                <a16:creationId xmlns:a16="http://schemas.microsoft.com/office/drawing/2014/main" id="{273BA2CD-46A4-4F6F-ADB7-E9900D8CC9E6}"/>
              </a:ext>
            </a:extLst>
          </p:cNvPr>
          <p:cNvPicPr>
            <a:picLocks noChangeAspect="1"/>
          </p:cNvPicPr>
          <p:nvPr/>
        </p:nvPicPr>
        <p:blipFill>
          <a:blip r:embed="rId8"/>
          <a:stretch>
            <a:fillRect/>
          </a:stretch>
        </p:blipFill>
        <p:spPr>
          <a:xfrm>
            <a:off x="7240125" y="1041706"/>
            <a:ext cx="4766846" cy="1336561"/>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657268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139869"/>
          </a:xfrm>
        </p:spPr>
        <p:txBody>
          <a:bodyPr/>
          <a:lstStyle/>
          <a:p>
            <a:r>
              <a:rPr lang="zh-CN" altLang="en-US" dirty="0">
                <a:solidFill>
                  <a:schemeClr val="tx1"/>
                </a:solidFill>
              </a:rPr>
              <a:t>连接时序分类模型（</a:t>
            </a:r>
            <a:r>
              <a:rPr lang="en-US" altLang="zh-CN" dirty="0">
                <a:solidFill>
                  <a:schemeClr val="tx1"/>
                </a:solidFill>
              </a:rPr>
              <a:t>CTC</a:t>
            </a:r>
            <a:r>
              <a:rPr lang="zh-CN" altLang="en-US" dirty="0">
                <a:solidFill>
                  <a:schemeClr val="tx1"/>
                </a:solidFill>
              </a:rPr>
              <a:t>）</a:t>
            </a:r>
            <a:endParaRPr lang="en-US" altLang="zh-CN"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r>
              <a:rPr lang="zh-CN" altLang="en-US" dirty="0">
                <a:solidFill>
                  <a:schemeClr val="tx1"/>
                </a:solidFill>
              </a:rPr>
              <a:t>缺点</a:t>
            </a:r>
            <a:endParaRPr lang="en-US" altLang="zh-CN" dirty="0">
              <a:solidFill>
                <a:schemeClr val="tx1"/>
              </a:solidFill>
            </a:endParaRPr>
          </a:p>
          <a:p>
            <a:pPr lvl="1"/>
            <a:r>
              <a:rPr lang="zh-CN" altLang="en-US" sz="3000" dirty="0">
                <a:solidFill>
                  <a:schemeClr val="tx1"/>
                </a:solidFill>
              </a:rPr>
              <a:t>需要大量数据</a:t>
            </a:r>
            <a:endParaRPr lang="en-US" altLang="zh-CN" sz="3000" dirty="0">
              <a:solidFill>
                <a:schemeClr val="tx1"/>
              </a:solidFill>
            </a:endParaRPr>
          </a:p>
          <a:p>
            <a:pPr lvl="1"/>
            <a:r>
              <a:rPr lang="zh-CN" altLang="en-US" sz="3000" dirty="0">
                <a:solidFill>
                  <a:schemeClr val="tx1"/>
                </a:solidFill>
              </a:rPr>
              <a:t>自适应难，不鲁棒</a:t>
            </a:r>
            <a:endParaRPr lang="en-US" sz="3000"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框架二：鉴别式序列模型</a:t>
            </a:r>
            <a:endParaRPr lang="en-US" dirty="0">
              <a:solidFill>
                <a:srgbClr val="0078D7"/>
              </a:solidFill>
            </a:endParaRPr>
          </a:p>
        </p:txBody>
      </p:sp>
      <p:pic>
        <p:nvPicPr>
          <p:cNvPr id="10" name="图片 9" descr="图片包含 物体, 时钟&#10;&#10;自动生成的说明">
            <a:extLst>
              <a:ext uri="{FF2B5EF4-FFF2-40B4-BE49-F238E27FC236}">
                <a16:creationId xmlns:a16="http://schemas.microsoft.com/office/drawing/2014/main" id="{62C4A037-F43E-44DD-9514-8D7BAE5FC8CB}"/>
              </a:ext>
            </a:extLst>
          </p:cNvPr>
          <p:cNvPicPr>
            <a:picLocks noChangeAspect="1"/>
          </p:cNvPicPr>
          <p:nvPr/>
        </p:nvPicPr>
        <p:blipFill>
          <a:blip r:embed="rId3"/>
          <a:stretch>
            <a:fillRect/>
          </a:stretch>
        </p:blipFill>
        <p:spPr>
          <a:xfrm>
            <a:off x="5941219" y="2286067"/>
            <a:ext cx="6337991" cy="1439795"/>
          </a:xfrm>
          <a:prstGeom prst="rect">
            <a:avLst/>
          </a:prstGeom>
        </p:spPr>
      </p:pic>
      <p:pic>
        <p:nvPicPr>
          <p:cNvPr id="12" name="图片 11" descr="图片包含 物体&#10;&#10;自动生成的说明">
            <a:extLst>
              <a:ext uri="{FF2B5EF4-FFF2-40B4-BE49-F238E27FC236}">
                <a16:creationId xmlns:a16="http://schemas.microsoft.com/office/drawing/2014/main" id="{A1521889-26D4-4381-BE83-D5CD35257885}"/>
              </a:ext>
            </a:extLst>
          </p:cNvPr>
          <p:cNvPicPr>
            <a:picLocks noChangeAspect="1"/>
          </p:cNvPicPr>
          <p:nvPr/>
        </p:nvPicPr>
        <p:blipFill>
          <a:blip r:embed="rId4"/>
          <a:stretch>
            <a:fillRect/>
          </a:stretch>
        </p:blipFill>
        <p:spPr>
          <a:xfrm>
            <a:off x="8697811" y="4032971"/>
            <a:ext cx="3581399" cy="759691"/>
          </a:xfrm>
          <a:prstGeom prst="rect">
            <a:avLst/>
          </a:prstGeom>
        </p:spPr>
      </p:pic>
      <p:pic>
        <p:nvPicPr>
          <p:cNvPr id="14" name="图片 13" descr="图片包含 物体, 时钟&#10;&#10;自动生成的说明">
            <a:extLst>
              <a:ext uri="{FF2B5EF4-FFF2-40B4-BE49-F238E27FC236}">
                <a16:creationId xmlns:a16="http://schemas.microsoft.com/office/drawing/2014/main" id="{CA0871CC-D1FE-4ACA-B146-AC1ECBFC0469}"/>
              </a:ext>
            </a:extLst>
          </p:cNvPr>
          <p:cNvPicPr>
            <a:picLocks noChangeAspect="1"/>
          </p:cNvPicPr>
          <p:nvPr/>
        </p:nvPicPr>
        <p:blipFill>
          <a:blip r:embed="rId5"/>
          <a:stretch>
            <a:fillRect/>
          </a:stretch>
        </p:blipFill>
        <p:spPr>
          <a:xfrm>
            <a:off x="4313237" y="5048270"/>
            <a:ext cx="8001000" cy="1619353"/>
          </a:xfrm>
          <a:prstGeom prst="rect">
            <a:avLst/>
          </a:prstGeom>
        </p:spPr>
      </p:pic>
      <p:pic>
        <p:nvPicPr>
          <p:cNvPr id="7" name="图片 6" descr="图片包含 物体&#10;&#10;描述已自动生成">
            <a:extLst>
              <a:ext uri="{FF2B5EF4-FFF2-40B4-BE49-F238E27FC236}">
                <a16:creationId xmlns:a16="http://schemas.microsoft.com/office/drawing/2014/main" id="{8FF9E835-0388-4D4E-B85E-01048246088B}"/>
              </a:ext>
            </a:extLst>
          </p:cNvPr>
          <p:cNvPicPr>
            <a:picLocks noChangeAspect="1"/>
          </p:cNvPicPr>
          <p:nvPr/>
        </p:nvPicPr>
        <p:blipFill>
          <a:blip r:embed="rId6"/>
          <a:stretch>
            <a:fillRect/>
          </a:stretch>
        </p:blipFill>
        <p:spPr>
          <a:xfrm>
            <a:off x="7513637" y="1081747"/>
            <a:ext cx="3972479" cy="876422"/>
          </a:xfrm>
          <a:prstGeom prst="rect">
            <a:avLst/>
          </a:prstGeom>
        </p:spPr>
      </p:pic>
    </p:spTree>
    <p:extLst>
      <p:ext uri="{BB962C8B-B14F-4D97-AF65-F5344CB8AC3E}">
        <p14:creationId xmlns:p14="http://schemas.microsoft.com/office/powerpoint/2010/main" val="34330951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738664"/>
          </a:xfrm>
        </p:spPr>
        <p:txBody>
          <a:bodyPr/>
          <a:lstStyle/>
          <a:p>
            <a:r>
              <a:rPr lang="zh-CN" altLang="en-US" dirty="0">
                <a:solidFill>
                  <a:srgbClr val="000000"/>
                </a:solidFill>
                <a:sym typeface="Wingdings" panose="05000000000000000000" pitchFamily="2" charset="2"/>
              </a:rPr>
              <a:t>初衷</a:t>
            </a:r>
            <a:endParaRPr lang="en-US" dirty="0">
              <a:solidFill>
                <a:srgbClr val="000000"/>
              </a:solidFill>
              <a:sym typeface="Wingdings" panose="05000000000000000000" pitchFamily="2" charset="2"/>
            </a:endParaRPr>
          </a:p>
        </p:txBody>
      </p:sp>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端到端的语音识别</a:t>
            </a:r>
            <a:endParaRPr lang="en-US" dirty="0"/>
          </a:p>
        </p:txBody>
      </p:sp>
      <p:graphicFrame>
        <p:nvGraphicFramePr>
          <p:cNvPr id="4" name="内容占位符 7">
            <a:extLst>
              <a:ext uri="{FF2B5EF4-FFF2-40B4-BE49-F238E27FC236}">
                <a16:creationId xmlns:a16="http://schemas.microsoft.com/office/drawing/2014/main" id="{5C6F2CF0-1716-4C69-B579-0AD71DEACCA9}"/>
              </a:ext>
            </a:extLst>
          </p:cNvPr>
          <p:cNvGraphicFramePr>
            <a:graphicFrameLocks/>
          </p:cNvGraphicFramePr>
          <p:nvPr/>
        </p:nvGraphicFramePr>
        <p:xfrm>
          <a:off x="1646237" y="1730588"/>
          <a:ext cx="8820150" cy="27363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组合 4">
            <a:extLst>
              <a:ext uri="{FF2B5EF4-FFF2-40B4-BE49-F238E27FC236}">
                <a16:creationId xmlns:a16="http://schemas.microsoft.com/office/drawing/2014/main" id="{D56BF38F-0DC3-47B7-ADAF-E55CDC6D9D4F}"/>
              </a:ext>
            </a:extLst>
          </p:cNvPr>
          <p:cNvGrpSpPr/>
          <p:nvPr/>
        </p:nvGrpSpPr>
        <p:grpSpPr>
          <a:xfrm>
            <a:off x="2222037" y="4682916"/>
            <a:ext cx="3090417" cy="1385178"/>
            <a:chOff x="1073890" y="5372505"/>
            <a:chExt cx="3090417" cy="1385178"/>
          </a:xfrm>
        </p:grpSpPr>
        <p:sp>
          <p:nvSpPr>
            <p:cNvPr id="6" name="任意多边形: 形状 5">
              <a:extLst>
                <a:ext uri="{FF2B5EF4-FFF2-40B4-BE49-F238E27FC236}">
                  <a16:creationId xmlns:a16="http://schemas.microsoft.com/office/drawing/2014/main" id="{6B7B97BA-7A81-4E05-8C22-63F4B1EBF360}"/>
                </a:ext>
              </a:extLst>
            </p:cNvPr>
            <p:cNvSpPr/>
            <p:nvPr/>
          </p:nvSpPr>
          <p:spPr>
            <a:xfrm>
              <a:off x="1830489" y="5923630"/>
              <a:ext cx="876871" cy="374656"/>
            </a:xfrm>
            <a:custGeom>
              <a:avLst/>
              <a:gdLst>
                <a:gd name="connsiteX0" fmla="*/ 0 w 1092200"/>
                <a:gd name="connsiteY0" fmla="*/ 152400 h 152501"/>
                <a:gd name="connsiteX1" fmla="*/ 431800 w 1092200"/>
                <a:gd name="connsiteY1" fmla="*/ 0 h 152501"/>
                <a:gd name="connsiteX2" fmla="*/ 495300 w 1092200"/>
                <a:gd name="connsiteY2" fmla="*/ 152400 h 152501"/>
                <a:gd name="connsiteX3" fmla="*/ 647700 w 1092200"/>
                <a:gd name="connsiteY3" fmla="*/ 25400 h 152501"/>
                <a:gd name="connsiteX4" fmla="*/ 698500 w 1092200"/>
                <a:gd name="connsiteY4" fmla="*/ 139700 h 152501"/>
                <a:gd name="connsiteX5" fmla="*/ 876300 w 1092200"/>
                <a:gd name="connsiteY5" fmla="*/ 12700 h 152501"/>
                <a:gd name="connsiteX6" fmla="*/ 1028700 w 1092200"/>
                <a:gd name="connsiteY6" fmla="*/ 76200 h 152501"/>
                <a:gd name="connsiteX7" fmla="*/ 1092200 w 1092200"/>
                <a:gd name="connsiteY7" fmla="*/ 63500 h 152501"/>
                <a:gd name="connsiteX0" fmla="*/ 0 w 1231900"/>
                <a:gd name="connsiteY0" fmla="*/ 152400 h 152501"/>
                <a:gd name="connsiteX1" fmla="*/ 431800 w 1231900"/>
                <a:gd name="connsiteY1" fmla="*/ 0 h 152501"/>
                <a:gd name="connsiteX2" fmla="*/ 495300 w 1231900"/>
                <a:gd name="connsiteY2" fmla="*/ 152400 h 152501"/>
                <a:gd name="connsiteX3" fmla="*/ 647700 w 1231900"/>
                <a:gd name="connsiteY3" fmla="*/ 25400 h 152501"/>
                <a:gd name="connsiteX4" fmla="*/ 698500 w 1231900"/>
                <a:gd name="connsiteY4" fmla="*/ 139700 h 152501"/>
                <a:gd name="connsiteX5" fmla="*/ 876300 w 1231900"/>
                <a:gd name="connsiteY5" fmla="*/ 12700 h 152501"/>
                <a:gd name="connsiteX6" fmla="*/ 1028700 w 1231900"/>
                <a:gd name="connsiteY6" fmla="*/ 76200 h 152501"/>
                <a:gd name="connsiteX7" fmla="*/ 1231900 w 1231900"/>
                <a:gd name="connsiteY7" fmla="*/ 101600 h 152501"/>
                <a:gd name="connsiteX0" fmla="*/ 0 w 977900"/>
                <a:gd name="connsiteY0" fmla="*/ 70725 h 159726"/>
                <a:gd name="connsiteX1" fmla="*/ 177800 w 977900"/>
                <a:gd name="connsiteY1" fmla="*/ 7225 h 159726"/>
                <a:gd name="connsiteX2" fmla="*/ 241300 w 977900"/>
                <a:gd name="connsiteY2" fmla="*/ 159625 h 159726"/>
                <a:gd name="connsiteX3" fmla="*/ 393700 w 977900"/>
                <a:gd name="connsiteY3" fmla="*/ 32625 h 159726"/>
                <a:gd name="connsiteX4" fmla="*/ 444500 w 977900"/>
                <a:gd name="connsiteY4" fmla="*/ 146925 h 159726"/>
                <a:gd name="connsiteX5" fmla="*/ 622300 w 977900"/>
                <a:gd name="connsiteY5" fmla="*/ 19925 h 159726"/>
                <a:gd name="connsiteX6" fmla="*/ 774700 w 977900"/>
                <a:gd name="connsiteY6" fmla="*/ 83425 h 159726"/>
                <a:gd name="connsiteX7" fmla="*/ 977900 w 977900"/>
                <a:gd name="connsiteY7" fmla="*/ 108825 h 159726"/>
                <a:gd name="connsiteX0" fmla="*/ 0 w 1136382"/>
                <a:gd name="connsiteY0" fmla="*/ 70725 h 159726"/>
                <a:gd name="connsiteX1" fmla="*/ 177800 w 1136382"/>
                <a:gd name="connsiteY1" fmla="*/ 7225 h 159726"/>
                <a:gd name="connsiteX2" fmla="*/ 241300 w 1136382"/>
                <a:gd name="connsiteY2" fmla="*/ 159625 h 159726"/>
                <a:gd name="connsiteX3" fmla="*/ 393700 w 1136382"/>
                <a:gd name="connsiteY3" fmla="*/ 32625 h 159726"/>
                <a:gd name="connsiteX4" fmla="*/ 444500 w 1136382"/>
                <a:gd name="connsiteY4" fmla="*/ 146925 h 159726"/>
                <a:gd name="connsiteX5" fmla="*/ 622300 w 1136382"/>
                <a:gd name="connsiteY5" fmla="*/ 19925 h 159726"/>
                <a:gd name="connsiteX6" fmla="*/ 774700 w 1136382"/>
                <a:gd name="connsiteY6" fmla="*/ 83425 h 159726"/>
                <a:gd name="connsiteX7" fmla="*/ 1136382 w 1136382"/>
                <a:gd name="connsiteY7" fmla="*/ 42916 h 159726"/>
                <a:gd name="connsiteX0" fmla="*/ 0 w 951486"/>
                <a:gd name="connsiteY0" fmla="*/ 70725 h 159726"/>
                <a:gd name="connsiteX1" fmla="*/ 177800 w 951486"/>
                <a:gd name="connsiteY1" fmla="*/ 7225 h 159726"/>
                <a:gd name="connsiteX2" fmla="*/ 241300 w 951486"/>
                <a:gd name="connsiteY2" fmla="*/ 159625 h 159726"/>
                <a:gd name="connsiteX3" fmla="*/ 393700 w 951486"/>
                <a:gd name="connsiteY3" fmla="*/ 32625 h 159726"/>
                <a:gd name="connsiteX4" fmla="*/ 444500 w 951486"/>
                <a:gd name="connsiteY4" fmla="*/ 146925 h 159726"/>
                <a:gd name="connsiteX5" fmla="*/ 622300 w 951486"/>
                <a:gd name="connsiteY5" fmla="*/ 19925 h 159726"/>
                <a:gd name="connsiteX6" fmla="*/ 774700 w 951486"/>
                <a:gd name="connsiteY6" fmla="*/ 83425 h 159726"/>
                <a:gd name="connsiteX7" fmla="*/ 951486 w 951486"/>
                <a:gd name="connsiteY7" fmla="*/ 37424 h 159726"/>
                <a:gd name="connsiteX0" fmla="*/ 0 w 951486"/>
                <a:gd name="connsiteY0" fmla="*/ 70725 h 160373"/>
                <a:gd name="connsiteX1" fmla="*/ 177800 w 951486"/>
                <a:gd name="connsiteY1" fmla="*/ 7225 h 160373"/>
                <a:gd name="connsiteX2" fmla="*/ 241300 w 951486"/>
                <a:gd name="connsiteY2" fmla="*/ 159625 h 160373"/>
                <a:gd name="connsiteX3" fmla="*/ 393700 w 951486"/>
                <a:gd name="connsiteY3" fmla="*/ 32625 h 160373"/>
                <a:gd name="connsiteX4" fmla="*/ 444500 w 951486"/>
                <a:gd name="connsiteY4" fmla="*/ 146925 h 160373"/>
                <a:gd name="connsiteX5" fmla="*/ 622300 w 951486"/>
                <a:gd name="connsiteY5" fmla="*/ 19925 h 160373"/>
                <a:gd name="connsiteX6" fmla="*/ 629425 w 951486"/>
                <a:gd name="connsiteY6" fmla="*/ 160319 h 160373"/>
                <a:gd name="connsiteX7" fmla="*/ 951486 w 951486"/>
                <a:gd name="connsiteY7" fmla="*/ 37424 h 160373"/>
                <a:gd name="connsiteX0" fmla="*/ 0 w 911865"/>
                <a:gd name="connsiteY0" fmla="*/ 70725 h 162029"/>
                <a:gd name="connsiteX1" fmla="*/ 177800 w 911865"/>
                <a:gd name="connsiteY1" fmla="*/ 7225 h 162029"/>
                <a:gd name="connsiteX2" fmla="*/ 241300 w 911865"/>
                <a:gd name="connsiteY2" fmla="*/ 159625 h 162029"/>
                <a:gd name="connsiteX3" fmla="*/ 393700 w 911865"/>
                <a:gd name="connsiteY3" fmla="*/ 32625 h 162029"/>
                <a:gd name="connsiteX4" fmla="*/ 444500 w 911865"/>
                <a:gd name="connsiteY4" fmla="*/ 146925 h 162029"/>
                <a:gd name="connsiteX5" fmla="*/ 622300 w 911865"/>
                <a:gd name="connsiteY5" fmla="*/ 19925 h 162029"/>
                <a:gd name="connsiteX6" fmla="*/ 629425 w 911865"/>
                <a:gd name="connsiteY6" fmla="*/ 160319 h 162029"/>
                <a:gd name="connsiteX7" fmla="*/ 911865 w 911865"/>
                <a:gd name="connsiteY7" fmla="*/ 97841 h 16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1865" h="162029">
                  <a:moveTo>
                    <a:pt x="0" y="70725"/>
                  </a:moveTo>
                  <a:cubicBezTo>
                    <a:pt x="174625" y="-5475"/>
                    <a:pt x="137583" y="-7592"/>
                    <a:pt x="177800" y="7225"/>
                  </a:cubicBezTo>
                  <a:cubicBezTo>
                    <a:pt x="218017" y="22042"/>
                    <a:pt x="205317" y="155392"/>
                    <a:pt x="241300" y="159625"/>
                  </a:cubicBezTo>
                  <a:cubicBezTo>
                    <a:pt x="277283" y="163858"/>
                    <a:pt x="359833" y="34742"/>
                    <a:pt x="393700" y="32625"/>
                  </a:cubicBezTo>
                  <a:cubicBezTo>
                    <a:pt x="427567" y="30508"/>
                    <a:pt x="406400" y="149042"/>
                    <a:pt x="444500" y="146925"/>
                  </a:cubicBezTo>
                  <a:cubicBezTo>
                    <a:pt x="482600" y="144808"/>
                    <a:pt x="591479" y="17693"/>
                    <a:pt x="622300" y="19925"/>
                  </a:cubicBezTo>
                  <a:cubicBezTo>
                    <a:pt x="653121" y="22157"/>
                    <a:pt x="581164" y="147333"/>
                    <a:pt x="629425" y="160319"/>
                  </a:cubicBezTo>
                  <a:cubicBezTo>
                    <a:pt x="677686" y="173305"/>
                    <a:pt x="898106" y="108424"/>
                    <a:pt x="911865" y="97841"/>
                  </a:cubicBezTo>
                </a:path>
              </a:pathLst>
            </a:custGeom>
            <a:noFill/>
            <a:ln w="25400" cap="flat" cmpd="sng" algn="ctr">
              <a:solidFill>
                <a:srgbClr val="FF0000"/>
              </a:solidFill>
              <a:prstDash val="solid"/>
              <a:headEnd type="none" w="med" len="med"/>
              <a:tailEnd type="arrow" w="med" len="me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cxnSp>
          <p:nvCxnSpPr>
            <p:cNvPr id="7" name="直接箭头连接符 6">
              <a:extLst>
                <a:ext uri="{FF2B5EF4-FFF2-40B4-BE49-F238E27FC236}">
                  <a16:creationId xmlns:a16="http://schemas.microsoft.com/office/drawing/2014/main" id="{6A6457F7-BB0B-4934-A233-68096B42BD68}"/>
                </a:ext>
              </a:extLst>
            </p:cNvPr>
            <p:cNvCxnSpPr>
              <a:cxnSpLocks/>
            </p:cNvCxnSpPr>
            <p:nvPr/>
          </p:nvCxnSpPr>
          <p:spPr>
            <a:xfrm flipV="1">
              <a:off x="1830489" y="5596279"/>
              <a:ext cx="799336" cy="174951"/>
            </a:xfrm>
            <a:prstGeom prst="straightConnector1">
              <a:avLst/>
            </a:prstGeom>
            <a:noFill/>
            <a:ln w="28575" cap="flat" cmpd="sng" algn="ctr">
              <a:solidFill>
                <a:srgbClr val="92D050"/>
              </a:solidFill>
              <a:prstDash val="solid"/>
              <a:tailEnd type="arrow"/>
            </a:ln>
            <a:effectLst/>
          </p:spPr>
        </p:cxnSp>
        <p:sp>
          <p:nvSpPr>
            <p:cNvPr id="8" name="文本框 7">
              <a:extLst>
                <a:ext uri="{FF2B5EF4-FFF2-40B4-BE49-F238E27FC236}">
                  <a16:creationId xmlns:a16="http://schemas.microsoft.com/office/drawing/2014/main" id="{C8F2461A-47A2-43EA-B1AA-0DD482BA1C45}"/>
                </a:ext>
              </a:extLst>
            </p:cNvPr>
            <p:cNvSpPr txBox="1"/>
            <p:nvPr/>
          </p:nvSpPr>
          <p:spPr>
            <a:xfrm>
              <a:off x="2697239" y="5372505"/>
              <a:ext cx="1467068"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altLang="zh-CN" sz="1800" b="0" i="0" u="sng" strike="noStrike" kern="0" cap="none" spc="0" normalizeH="0" baseline="0" noProof="0" dirty="0">
                  <a:ln>
                    <a:noFill/>
                  </a:ln>
                  <a:solidFill>
                    <a:srgbClr val="000000"/>
                  </a:solidFill>
                  <a:effectLst/>
                  <a:uLnTx/>
                  <a:uFillTx/>
                  <a:latin typeface="Arial" charset="0"/>
                  <a:ea typeface="宋体" charset="-122"/>
                </a:rPr>
                <a:t>K + AA1 + R</a:t>
              </a:r>
              <a:endParaRPr kumimoji="0" lang="zh-CN" altLang="en-US" sz="1800" b="0" i="0" u="sng" strike="noStrike" kern="0" cap="none" spc="0" normalizeH="0" baseline="0" noProof="0" dirty="0">
                <a:ln>
                  <a:noFill/>
                </a:ln>
                <a:solidFill>
                  <a:srgbClr val="000000"/>
                </a:solidFill>
                <a:effectLst/>
                <a:uLnTx/>
                <a:uFillTx/>
                <a:latin typeface="Arial" charset="0"/>
                <a:ea typeface="宋体" charset="-122"/>
              </a:endParaRPr>
            </a:p>
          </p:txBody>
        </p:sp>
        <p:pic>
          <p:nvPicPr>
            <p:cNvPr id="9" name="图片 8" descr="屏幕剪辑">
              <a:extLst>
                <a:ext uri="{FF2B5EF4-FFF2-40B4-BE49-F238E27FC236}">
                  <a16:creationId xmlns:a16="http://schemas.microsoft.com/office/drawing/2014/main" id="{A9E5DBDB-9965-4A59-A6F2-49841D36084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73890" y="5429118"/>
              <a:ext cx="602202" cy="1243465"/>
            </a:xfrm>
            <a:prstGeom prst="rect">
              <a:avLst/>
            </a:prstGeom>
          </p:spPr>
        </p:pic>
        <p:sp>
          <p:nvSpPr>
            <p:cNvPr id="10" name="文本框 9">
              <a:extLst>
                <a:ext uri="{FF2B5EF4-FFF2-40B4-BE49-F238E27FC236}">
                  <a16:creationId xmlns:a16="http://schemas.microsoft.com/office/drawing/2014/main" id="{B1A9DCEE-507D-4373-8BBC-D92260CB5177}"/>
                </a:ext>
              </a:extLst>
            </p:cNvPr>
            <p:cNvSpPr txBox="1"/>
            <p:nvPr/>
          </p:nvSpPr>
          <p:spPr>
            <a:xfrm>
              <a:off x="2707360" y="5981245"/>
              <a:ext cx="671979"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altLang="zh-CN" sz="1800" b="0" i="0" u="sng" strike="noStrike" kern="0" cap="none" spc="0" normalizeH="0" baseline="0" noProof="0" dirty="0">
                  <a:ln>
                    <a:noFill/>
                  </a:ln>
                  <a:solidFill>
                    <a:srgbClr val="000000"/>
                  </a:solidFill>
                  <a:effectLst/>
                  <a:uLnTx/>
                  <a:uFillTx/>
                  <a:latin typeface="Arial" charset="0"/>
                  <a:ea typeface="宋体" charset="-122"/>
                </a:rPr>
                <a:t>CAR</a:t>
              </a:r>
              <a:endParaRPr kumimoji="0" lang="zh-CN" altLang="en-US" sz="1800" b="0" i="0" u="sng" strike="noStrike" kern="0" cap="none" spc="0" normalizeH="0" baseline="0" noProof="0" dirty="0">
                <a:ln>
                  <a:noFill/>
                </a:ln>
                <a:solidFill>
                  <a:srgbClr val="000000"/>
                </a:solidFill>
                <a:effectLst/>
                <a:uLnTx/>
                <a:uFillTx/>
                <a:latin typeface="Arial" charset="0"/>
                <a:ea typeface="宋体" charset="-122"/>
              </a:endParaRPr>
            </a:p>
          </p:txBody>
        </p:sp>
        <p:cxnSp>
          <p:nvCxnSpPr>
            <p:cNvPr id="11" name="直接箭头连接符 10">
              <a:extLst>
                <a:ext uri="{FF2B5EF4-FFF2-40B4-BE49-F238E27FC236}">
                  <a16:creationId xmlns:a16="http://schemas.microsoft.com/office/drawing/2014/main" id="{B0CA1976-2A0B-441D-B97C-22D6850D3927}"/>
                </a:ext>
              </a:extLst>
            </p:cNvPr>
            <p:cNvCxnSpPr>
              <a:cxnSpLocks/>
              <a:endCxn id="10" idx="0"/>
            </p:cNvCxnSpPr>
            <p:nvPr/>
          </p:nvCxnSpPr>
          <p:spPr>
            <a:xfrm flipH="1">
              <a:off x="3043350" y="5778103"/>
              <a:ext cx="165810" cy="203142"/>
            </a:xfrm>
            <a:prstGeom prst="straightConnector1">
              <a:avLst/>
            </a:prstGeom>
            <a:noFill/>
            <a:ln w="28575" cap="flat" cmpd="sng" algn="ctr">
              <a:solidFill>
                <a:srgbClr val="92D050"/>
              </a:solidFill>
              <a:prstDash val="solid"/>
              <a:tailEnd type="arrow"/>
            </a:ln>
            <a:effectLst/>
          </p:spPr>
        </p:cxnSp>
        <p:sp>
          <p:nvSpPr>
            <p:cNvPr id="12" name="任意多边形: 形状 11">
              <a:extLst>
                <a:ext uri="{FF2B5EF4-FFF2-40B4-BE49-F238E27FC236}">
                  <a16:creationId xmlns:a16="http://schemas.microsoft.com/office/drawing/2014/main" id="{0D9603EB-D801-4864-9B44-93DE081A045F}"/>
                </a:ext>
              </a:extLst>
            </p:cNvPr>
            <p:cNvSpPr/>
            <p:nvPr/>
          </p:nvSpPr>
          <p:spPr>
            <a:xfrm>
              <a:off x="1820369" y="6380315"/>
              <a:ext cx="826071" cy="373267"/>
            </a:xfrm>
            <a:custGeom>
              <a:avLst/>
              <a:gdLst>
                <a:gd name="connsiteX0" fmla="*/ 0 w 1092200"/>
                <a:gd name="connsiteY0" fmla="*/ 152400 h 152501"/>
                <a:gd name="connsiteX1" fmla="*/ 431800 w 1092200"/>
                <a:gd name="connsiteY1" fmla="*/ 0 h 152501"/>
                <a:gd name="connsiteX2" fmla="*/ 495300 w 1092200"/>
                <a:gd name="connsiteY2" fmla="*/ 152400 h 152501"/>
                <a:gd name="connsiteX3" fmla="*/ 647700 w 1092200"/>
                <a:gd name="connsiteY3" fmla="*/ 25400 h 152501"/>
                <a:gd name="connsiteX4" fmla="*/ 698500 w 1092200"/>
                <a:gd name="connsiteY4" fmla="*/ 139700 h 152501"/>
                <a:gd name="connsiteX5" fmla="*/ 876300 w 1092200"/>
                <a:gd name="connsiteY5" fmla="*/ 12700 h 152501"/>
                <a:gd name="connsiteX6" fmla="*/ 1028700 w 1092200"/>
                <a:gd name="connsiteY6" fmla="*/ 76200 h 152501"/>
                <a:gd name="connsiteX7" fmla="*/ 1092200 w 1092200"/>
                <a:gd name="connsiteY7" fmla="*/ 63500 h 152501"/>
                <a:gd name="connsiteX0" fmla="*/ 0 w 1231900"/>
                <a:gd name="connsiteY0" fmla="*/ 152400 h 152501"/>
                <a:gd name="connsiteX1" fmla="*/ 431800 w 1231900"/>
                <a:gd name="connsiteY1" fmla="*/ 0 h 152501"/>
                <a:gd name="connsiteX2" fmla="*/ 495300 w 1231900"/>
                <a:gd name="connsiteY2" fmla="*/ 152400 h 152501"/>
                <a:gd name="connsiteX3" fmla="*/ 647700 w 1231900"/>
                <a:gd name="connsiteY3" fmla="*/ 25400 h 152501"/>
                <a:gd name="connsiteX4" fmla="*/ 698500 w 1231900"/>
                <a:gd name="connsiteY4" fmla="*/ 139700 h 152501"/>
                <a:gd name="connsiteX5" fmla="*/ 876300 w 1231900"/>
                <a:gd name="connsiteY5" fmla="*/ 12700 h 152501"/>
                <a:gd name="connsiteX6" fmla="*/ 1028700 w 1231900"/>
                <a:gd name="connsiteY6" fmla="*/ 76200 h 152501"/>
                <a:gd name="connsiteX7" fmla="*/ 1231900 w 1231900"/>
                <a:gd name="connsiteY7" fmla="*/ 101600 h 152501"/>
                <a:gd name="connsiteX0" fmla="*/ 0 w 977900"/>
                <a:gd name="connsiteY0" fmla="*/ 70725 h 159726"/>
                <a:gd name="connsiteX1" fmla="*/ 177800 w 977900"/>
                <a:gd name="connsiteY1" fmla="*/ 7225 h 159726"/>
                <a:gd name="connsiteX2" fmla="*/ 241300 w 977900"/>
                <a:gd name="connsiteY2" fmla="*/ 159625 h 159726"/>
                <a:gd name="connsiteX3" fmla="*/ 393700 w 977900"/>
                <a:gd name="connsiteY3" fmla="*/ 32625 h 159726"/>
                <a:gd name="connsiteX4" fmla="*/ 444500 w 977900"/>
                <a:gd name="connsiteY4" fmla="*/ 146925 h 159726"/>
                <a:gd name="connsiteX5" fmla="*/ 622300 w 977900"/>
                <a:gd name="connsiteY5" fmla="*/ 19925 h 159726"/>
                <a:gd name="connsiteX6" fmla="*/ 774700 w 977900"/>
                <a:gd name="connsiteY6" fmla="*/ 83425 h 159726"/>
                <a:gd name="connsiteX7" fmla="*/ 977900 w 977900"/>
                <a:gd name="connsiteY7" fmla="*/ 108825 h 159726"/>
                <a:gd name="connsiteX0" fmla="*/ 0 w 1136382"/>
                <a:gd name="connsiteY0" fmla="*/ 70725 h 159726"/>
                <a:gd name="connsiteX1" fmla="*/ 177800 w 1136382"/>
                <a:gd name="connsiteY1" fmla="*/ 7225 h 159726"/>
                <a:gd name="connsiteX2" fmla="*/ 241300 w 1136382"/>
                <a:gd name="connsiteY2" fmla="*/ 159625 h 159726"/>
                <a:gd name="connsiteX3" fmla="*/ 393700 w 1136382"/>
                <a:gd name="connsiteY3" fmla="*/ 32625 h 159726"/>
                <a:gd name="connsiteX4" fmla="*/ 444500 w 1136382"/>
                <a:gd name="connsiteY4" fmla="*/ 146925 h 159726"/>
                <a:gd name="connsiteX5" fmla="*/ 622300 w 1136382"/>
                <a:gd name="connsiteY5" fmla="*/ 19925 h 159726"/>
                <a:gd name="connsiteX6" fmla="*/ 774700 w 1136382"/>
                <a:gd name="connsiteY6" fmla="*/ 83425 h 159726"/>
                <a:gd name="connsiteX7" fmla="*/ 1136382 w 1136382"/>
                <a:gd name="connsiteY7" fmla="*/ 42916 h 159726"/>
                <a:gd name="connsiteX0" fmla="*/ 0 w 951486"/>
                <a:gd name="connsiteY0" fmla="*/ 70725 h 159726"/>
                <a:gd name="connsiteX1" fmla="*/ 177800 w 951486"/>
                <a:gd name="connsiteY1" fmla="*/ 7225 h 159726"/>
                <a:gd name="connsiteX2" fmla="*/ 241300 w 951486"/>
                <a:gd name="connsiteY2" fmla="*/ 159625 h 159726"/>
                <a:gd name="connsiteX3" fmla="*/ 393700 w 951486"/>
                <a:gd name="connsiteY3" fmla="*/ 32625 h 159726"/>
                <a:gd name="connsiteX4" fmla="*/ 444500 w 951486"/>
                <a:gd name="connsiteY4" fmla="*/ 146925 h 159726"/>
                <a:gd name="connsiteX5" fmla="*/ 622300 w 951486"/>
                <a:gd name="connsiteY5" fmla="*/ 19925 h 159726"/>
                <a:gd name="connsiteX6" fmla="*/ 774700 w 951486"/>
                <a:gd name="connsiteY6" fmla="*/ 83425 h 159726"/>
                <a:gd name="connsiteX7" fmla="*/ 951486 w 951486"/>
                <a:gd name="connsiteY7" fmla="*/ 37424 h 159726"/>
                <a:gd name="connsiteX0" fmla="*/ 0 w 951486"/>
                <a:gd name="connsiteY0" fmla="*/ 70725 h 160373"/>
                <a:gd name="connsiteX1" fmla="*/ 177800 w 951486"/>
                <a:gd name="connsiteY1" fmla="*/ 7225 h 160373"/>
                <a:gd name="connsiteX2" fmla="*/ 241300 w 951486"/>
                <a:gd name="connsiteY2" fmla="*/ 159625 h 160373"/>
                <a:gd name="connsiteX3" fmla="*/ 393700 w 951486"/>
                <a:gd name="connsiteY3" fmla="*/ 32625 h 160373"/>
                <a:gd name="connsiteX4" fmla="*/ 444500 w 951486"/>
                <a:gd name="connsiteY4" fmla="*/ 146925 h 160373"/>
                <a:gd name="connsiteX5" fmla="*/ 622300 w 951486"/>
                <a:gd name="connsiteY5" fmla="*/ 19925 h 160373"/>
                <a:gd name="connsiteX6" fmla="*/ 629425 w 951486"/>
                <a:gd name="connsiteY6" fmla="*/ 160319 h 160373"/>
                <a:gd name="connsiteX7" fmla="*/ 951486 w 951486"/>
                <a:gd name="connsiteY7" fmla="*/ 37424 h 160373"/>
                <a:gd name="connsiteX0" fmla="*/ 0 w 911865"/>
                <a:gd name="connsiteY0" fmla="*/ 70725 h 162029"/>
                <a:gd name="connsiteX1" fmla="*/ 177800 w 911865"/>
                <a:gd name="connsiteY1" fmla="*/ 7225 h 162029"/>
                <a:gd name="connsiteX2" fmla="*/ 241300 w 911865"/>
                <a:gd name="connsiteY2" fmla="*/ 159625 h 162029"/>
                <a:gd name="connsiteX3" fmla="*/ 393700 w 911865"/>
                <a:gd name="connsiteY3" fmla="*/ 32625 h 162029"/>
                <a:gd name="connsiteX4" fmla="*/ 444500 w 911865"/>
                <a:gd name="connsiteY4" fmla="*/ 146925 h 162029"/>
                <a:gd name="connsiteX5" fmla="*/ 622300 w 911865"/>
                <a:gd name="connsiteY5" fmla="*/ 19925 h 162029"/>
                <a:gd name="connsiteX6" fmla="*/ 629425 w 911865"/>
                <a:gd name="connsiteY6" fmla="*/ 160319 h 162029"/>
                <a:gd name="connsiteX7" fmla="*/ 911865 w 911865"/>
                <a:gd name="connsiteY7" fmla="*/ 97841 h 162029"/>
                <a:gd name="connsiteX0" fmla="*/ 0 w 911865"/>
                <a:gd name="connsiteY0" fmla="*/ 84668 h 175972"/>
                <a:gd name="connsiteX1" fmla="*/ 58939 w 911865"/>
                <a:gd name="connsiteY1" fmla="*/ 4691 h 175972"/>
                <a:gd name="connsiteX2" fmla="*/ 241300 w 911865"/>
                <a:gd name="connsiteY2" fmla="*/ 173568 h 175972"/>
                <a:gd name="connsiteX3" fmla="*/ 393700 w 911865"/>
                <a:gd name="connsiteY3" fmla="*/ 46568 h 175972"/>
                <a:gd name="connsiteX4" fmla="*/ 444500 w 911865"/>
                <a:gd name="connsiteY4" fmla="*/ 160868 h 175972"/>
                <a:gd name="connsiteX5" fmla="*/ 622300 w 911865"/>
                <a:gd name="connsiteY5" fmla="*/ 33868 h 175972"/>
                <a:gd name="connsiteX6" fmla="*/ 629425 w 911865"/>
                <a:gd name="connsiteY6" fmla="*/ 174262 h 175972"/>
                <a:gd name="connsiteX7" fmla="*/ 911865 w 911865"/>
                <a:gd name="connsiteY7" fmla="*/ 111784 h 175972"/>
                <a:gd name="connsiteX0" fmla="*/ 0 w 911865"/>
                <a:gd name="connsiteY0" fmla="*/ 81250 h 172554"/>
                <a:gd name="connsiteX1" fmla="*/ 58939 w 911865"/>
                <a:gd name="connsiteY1" fmla="*/ 1273 h 172554"/>
                <a:gd name="connsiteX2" fmla="*/ 214887 w 911865"/>
                <a:gd name="connsiteY2" fmla="*/ 32839 h 172554"/>
                <a:gd name="connsiteX3" fmla="*/ 393700 w 911865"/>
                <a:gd name="connsiteY3" fmla="*/ 43150 h 172554"/>
                <a:gd name="connsiteX4" fmla="*/ 444500 w 911865"/>
                <a:gd name="connsiteY4" fmla="*/ 157450 h 172554"/>
                <a:gd name="connsiteX5" fmla="*/ 622300 w 911865"/>
                <a:gd name="connsiteY5" fmla="*/ 30450 h 172554"/>
                <a:gd name="connsiteX6" fmla="*/ 629425 w 911865"/>
                <a:gd name="connsiteY6" fmla="*/ 170844 h 172554"/>
                <a:gd name="connsiteX7" fmla="*/ 911865 w 911865"/>
                <a:gd name="connsiteY7" fmla="*/ 108366 h 172554"/>
                <a:gd name="connsiteX0" fmla="*/ 0 w 911865"/>
                <a:gd name="connsiteY0" fmla="*/ 60834 h 162363"/>
                <a:gd name="connsiteX1" fmla="*/ 72146 w 911865"/>
                <a:gd name="connsiteY1" fmla="*/ 162107 h 162363"/>
                <a:gd name="connsiteX2" fmla="*/ 214887 w 911865"/>
                <a:gd name="connsiteY2" fmla="*/ 12423 h 162363"/>
                <a:gd name="connsiteX3" fmla="*/ 393700 w 911865"/>
                <a:gd name="connsiteY3" fmla="*/ 22734 h 162363"/>
                <a:gd name="connsiteX4" fmla="*/ 444500 w 911865"/>
                <a:gd name="connsiteY4" fmla="*/ 137034 h 162363"/>
                <a:gd name="connsiteX5" fmla="*/ 622300 w 911865"/>
                <a:gd name="connsiteY5" fmla="*/ 10034 h 162363"/>
                <a:gd name="connsiteX6" fmla="*/ 629425 w 911865"/>
                <a:gd name="connsiteY6" fmla="*/ 150428 h 162363"/>
                <a:gd name="connsiteX7" fmla="*/ 911865 w 911865"/>
                <a:gd name="connsiteY7" fmla="*/ 87950 h 162363"/>
                <a:gd name="connsiteX0" fmla="*/ 0 w 911865"/>
                <a:gd name="connsiteY0" fmla="*/ 59899 h 161428"/>
                <a:gd name="connsiteX1" fmla="*/ 72146 w 911865"/>
                <a:gd name="connsiteY1" fmla="*/ 161172 h 161428"/>
                <a:gd name="connsiteX2" fmla="*/ 214887 w 911865"/>
                <a:gd name="connsiteY2" fmla="*/ 11488 h 161428"/>
                <a:gd name="connsiteX3" fmla="*/ 393700 w 911865"/>
                <a:gd name="connsiteY3" fmla="*/ 21799 h 161428"/>
                <a:gd name="connsiteX4" fmla="*/ 259605 w 911865"/>
                <a:gd name="connsiteY4" fmla="*/ 114129 h 161428"/>
                <a:gd name="connsiteX5" fmla="*/ 622300 w 911865"/>
                <a:gd name="connsiteY5" fmla="*/ 9099 h 161428"/>
                <a:gd name="connsiteX6" fmla="*/ 629425 w 911865"/>
                <a:gd name="connsiteY6" fmla="*/ 149493 h 161428"/>
                <a:gd name="connsiteX7" fmla="*/ 911865 w 911865"/>
                <a:gd name="connsiteY7" fmla="*/ 87015 h 161428"/>
                <a:gd name="connsiteX0" fmla="*/ 0 w 911865"/>
                <a:gd name="connsiteY0" fmla="*/ 59899 h 161428"/>
                <a:gd name="connsiteX1" fmla="*/ 72146 w 911865"/>
                <a:gd name="connsiteY1" fmla="*/ 161172 h 161428"/>
                <a:gd name="connsiteX2" fmla="*/ 214887 w 911865"/>
                <a:gd name="connsiteY2" fmla="*/ 11488 h 161428"/>
                <a:gd name="connsiteX3" fmla="*/ 393700 w 911865"/>
                <a:gd name="connsiteY3" fmla="*/ 21799 h 161428"/>
                <a:gd name="connsiteX4" fmla="*/ 259605 w 911865"/>
                <a:gd name="connsiteY4" fmla="*/ 114129 h 161428"/>
                <a:gd name="connsiteX5" fmla="*/ 622300 w 911865"/>
                <a:gd name="connsiteY5" fmla="*/ 9099 h 161428"/>
                <a:gd name="connsiteX6" fmla="*/ 761493 w 911865"/>
                <a:gd name="connsiteY6" fmla="*/ 28660 h 161428"/>
                <a:gd name="connsiteX7" fmla="*/ 911865 w 911865"/>
                <a:gd name="connsiteY7" fmla="*/ 87015 h 161428"/>
                <a:gd name="connsiteX0" fmla="*/ 0 w 911865"/>
                <a:gd name="connsiteY0" fmla="*/ 59899 h 161428"/>
                <a:gd name="connsiteX1" fmla="*/ 72146 w 911865"/>
                <a:gd name="connsiteY1" fmla="*/ 161172 h 161428"/>
                <a:gd name="connsiteX2" fmla="*/ 214887 w 911865"/>
                <a:gd name="connsiteY2" fmla="*/ 11488 h 161428"/>
                <a:gd name="connsiteX3" fmla="*/ 393700 w 911865"/>
                <a:gd name="connsiteY3" fmla="*/ 21799 h 161428"/>
                <a:gd name="connsiteX4" fmla="*/ 259605 w 911865"/>
                <a:gd name="connsiteY4" fmla="*/ 114129 h 161428"/>
                <a:gd name="connsiteX5" fmla="*/ 595886 w 911865"/>
                <a:gd name="connsiteY5" fmla="*/ 157394 h 161428"/>
                <a:gd name="connsiteX6" fmla="*/ 761493 w 911865"/>
                <a:gd name="connsiteY6" fmla="*/ 28660 h 161428"/>
                <a:gd name="connsiteX7" fmla="*/ 911865 w 911865"/>
                <a:gd name="connsiteY7" fmla="*/ 87015 h 161428"/>
                <a:gd name="connsiteX0" fmla="*/ 0 w 819417"/>
                <a:gd name="connsiteY0" fmla="*/ 59899 h 161428"/>
                <a:gd name="connsiteX1" fmla="*/ 72146 w 819417"/>
                <a:gd name="connsiteY1" fmla="*/ 161172 h 161428"/>
                <a:gd name="connsiteX2" fmla="*/ 214887 w 819417"/>
                <a:gd name="connsiteY2" fmla="*/ 11488 h 161428"/>
                <a:gd name="connsiteX3" fmla="*/ 393700 w 819417"/>
                <a:gd name="connsiteY3" fmla="*/ 21799 h 161428"/>
                <a:gd name="connsiteX4" fmla="*/ 259605 w 819417"/>
                <a:gd name="connsiteY4" fmla="*/ 114129 h 161428"/>
                <a:gd name="connsiteX5" fmla="*/ 595886 w 819417"/>
                <a:gd name="connsiteY5" fmla="*/ 157394 h 161428"/>
                <a:gd name="connsiteX6" fmla="*/ 761493 w 819417"/>
                <a:gd name="connsiteY6" fmla="*/ 28660 h 161428"/>
                <a:gd name="connsiteX7" fmla="*/ 819417 w 819417"/>
                <a:gd name="connsiteY7" fmla="*/ 92507 h 161428"/>
                <a:gd name="connsiteX0" fmla="*/ 0 w 819417"/>
                <a:gd name="connsiteY0" fmla="*/ 59899 h 161428"/>
                <a:gd name="connsiteX1" fmla="*/ 72146 w 819417"/>
                <a:gd name="connsiteY1" fmla="*/ 161172 h 161428"/>
                <a:gd name="connsiteX2" fmla="*/ 214887 w 819417"/>
                <a:gd name="connsiteY2" fmla="*/ 11488 h 161428"/>
                <a:gd name="connsiteX3" fmla="*/ 393700 w 819417"/>
                <a:gd name="connsiteY3" fmla="*/ 21799 h 161428"/>
                <a:gd name="connsiteX4" fmla="*/ 259605 w 819417"/>
                <a:gd name="connsiteY4" fmla="*/ 114129 h 161428"/>
                <a:gd name="connsiteX5" fmla="*/ 358163 w 819417"/>
                <a:gd name="connsiteY5" fmla="*/ 151901 h 161428"/>
                <a:gd name="connsiteX6" fmla="*/ 761493 w 819417"/>
                <a:gd name="connsiteY6" fmla="*/ 28660 h 161428"/>
                <a:gd name="connsiteX7" fmla="*/ 819417 w 819417"/>
                <a:gd name="connsiteY7" fmla="*/ 92507 h 161428"/>
                <a:gd name="connsiteX0" fmla="*/ 0 w 859037"/>
                <a:gd name="connsiteY0" fmla="*/ 59899 h 161428"/>
                <a:gd name="connsiteX1" fmla="*/ 72146 w 859037"/>
                <a:gd name="connsiteY1" fmla="*/ 161172 h 161428"/>
                <a:gd name="connsiteX2" fmla="*/ 214887 w 859037"/>
                <a:gd name="connsiteY2" fmla="*/ 11488 h 161428"/>
                <a:gd name="connsiteX3" fmla="*/ 393700 w 859037"/>
                <a:gd name="connsiteY3" fmla="*/ 21799 h 161428"/>
                <a:gd name="connsiteX4" fmla="*/ 259605 w 859037"/>
                <a:gd name="connsiteY4" fmla="*/ 114129 h 161428"/>
                <a:gd name="connsiteX5" fmla="*/ 358163 w 859037"/>
                <a:gd name="connsiteY5" fmla="*/ 151901 h 161428"/>
                <a:gd name="connsiteX6" fmla="*/ 761493 w 859037"/>
                <a:gd name="connsiteY6" fmla="*/ 28660 h 161428"/>
                <a:gd name="connsiteX7" fmla="*/ 859037 w 859037"/>
                <a:gd name="connsiteY7" fmla="*/ 125461 h 161428"/>
                <a:gd name="connsiteX0" fmla="*/ 0 w 859037"/>
                <a:gd name="connsiteY0" fmla="*/ 59899 h 161428"/>
                <a:gd name="connsiteX1" fmla="*/ 72146 w 859037"/>
                <a:gd name="connsiteY1" fmla="*/ 161172 h 161428"/>
                <a:gd name="connsiteX2" fmla="*/ 214887 w 859037"/>
                <a:gd name="connsiteY2" fmla="*/ 11488 h 161428"/>
                <a:gd name="connsiteX3" fmla="*/ 393700 w 859037"/>
                <a:gd name="connsiteY3" fmla="*/ 21799 h 161428"/>
                <a:gd name="connsiteX4" fmla="*/ 259605 w 859037"/>
                <a:gd name="connsiteY4" fmla="*/ 114129 h 161428"/>
                <a:gd name="connsiteX5" fmla="*/ 358163 w 859037"/>
                <a:gd name="connsiteY5" fmla="*/ 151901 h 161428"/>
                <a:gd name="connsiteX6" fmla="*/ 603011 w 859037"/>
                <a:gd name="connsiteY6" fmla="*/ 39645 h 161428"/>
                <a:gd name="connsiteX7" fmla="*/ 859037 w 859037"/>
                <a:gd name="connsiteY7" fmla="*/ 125461 h 161428"/>
                <a:gd name="connsiteX0" fmla="*/ 0 w 898657"/>
                <a:gd name="connsiteY0" fmla="*/ 59899 h 161428"/>
                <a:gd name="connsiteX1" fmla="*/ 72146 w 898657"/>
                <a:gd name="connsiteY1" fmla="*/ 161172 h 161428"/>
                <a:gd name="connsiteX2" fmla="*/ 214887 w 898657"/>
                <a:gd name="connsiteY2" fmla="*/ 11488 h 161428"/>
                <a:gd name="connsiteX3" fmla="*/ 393700 w 898657"/>
                <a:gd name="connsiteY3" fmla="*/ 21799 h 161428"/>
                <a:gd name="connsiteX4" fmla="*/ 259605 w 898657"/>
                <a:gd name="connsiteY4" fmla="*/ 114129 h 161428"/>
                <a:gd name="connsiteX5" fmla="*/ 358163 w 898657"/>
                <a:gd name="connsiteY5" fmla="*/ 151901 h 161428"/>
                <a:gd name="connsiteX6" fmla="*/ 603011 w 898657"/>
                <a:gd name="connsiteY6" fmla="*/ 39645 h 161428"/>
                <a:gd name="connsiteX7" fmla="*/ 898657 w 898657"/>
                <a:gd name="connsiteY7" fmla="*/ 92506 h 161428"/>
                <a:gd name="connsiteX0" fmla="*/ 0 w 819416"/>
                <a:gd name="connsiteY0" fmla="*/ 59899 h 161428"/>
                <a:gd name="connsiteX1" fmla="*/ 72146 w 819416"/>
                <a:gd name="connsiteY1" fmla="*/ 161172 h 161428"/>
                <a:gd name="connsiteX2" fmla="*/ 214887 w 819416"/>
                <a:gd name="connsiteY2" fmla="*/ 11488 h 161428"/>
                <a:gd name="connsiteX3" fmla="*/ 393700 w 819416"/>
                <a:gd name="connsiteY3" fmla="*/ 21799 h 161428"/>
                <a:gd name="connsiteX4" fmla="*/ 259605 w 819416"/>
                <a:gd name="connsiteY4" fmla="*/ 114129 h 161428"/>
                <a:gd name="connsiteX5" fmla="*/ 358163 w 819416"/>
                <a:gd name="connsiteY5" fmla="*/ 151901 h 161428"/>
                <a:gd name="connsiteX6" fmla="*/ 603011 w 819416"/>
                <a:gd name="connsiteY6" fmla="*/ 39645 h 161428"/>
                <a:gd name="connsiteX7" fmla="*/ 819416 w 819416"/>
                <a:gd name="connsiteY7" fmla="*/ 147430 h 161428"/>
                <a:gd name="connsiteX0" fmla="*/ 0 w 926114"/>
                <a:gd name="connsiteY0" fmla="*/ 59899 h 161428"/>
                <a:gd name="connsiteX1" fmla="*/ 72146 w 926114"/>
                <a:gd name="connsiteY1" fmla="*/ 161172 h 161428"/>
                <a:gd name="connsiteX2" fmla="*/ 214887 w 926114"/>
                <a:gd name="connsiteY2" fmla="*/ 11488 h 161428"/>
                <a:gd name="connsiteX3" fmla="*/ 393700 w 926114"/>
                <a:gd name="connsiteY3" fmla="*/ 21799 h 161428"/>
                <a:gd name="connsiteX4" fmla="*/ 259605 w 926114"/>
                <a:gd name="connsiteY4" fmla="*/ 114129 h 161428"/>
                <a:gd name="connsiteX5" fmla="*/ 358163 w 926114"/>
                <a:gd name="connsiteY5" fmla="*/ 151901 h 161428"/>
                <a:gd name="connsiteX6" fmla="*/ 906768 w 926114"/>
                <a:gd name="connsiteY6" fmla="*/ 23168 h 161428"/>
                <a:gd name="connsiteX7" fmla="*/ 819416 w 926114"/>
                <a:gd name="connsiteY7" fmla="*/ 147430 h 161428"/>
                <a:gd name="connsiteX0" fmla="*/ 0 w 837104"/>
                <a:gd name="connsiteY0" fmla="*/ 59899 h 161428"/>
                <a:gd name="connsiteX1" fmla="*/ 72146 w 837104"/>
                <a:gd name="connsiteY1" fmla="*/ 161172 h 161428"/>
                <a:gd name="connsiteX2" fmla="*/ 214887 w 837104"/>
                <a:gd name="connsiteY2" fmla="*/ 11488 h 161428"/>
                <a:gd name="connsiteX3" fmla="*/ 393700 w 837104"/>
                <a:gd name="connsiteY3" fmla="*/ 21799 h 161428"/>
                <a:gd name="connsiteX4" fmla="*/ 259605 w 837104"/>
                <a:gd name="connsiteY4" fmla="*/ 114129 h 161428"/>
                <a:gd name="connsiteX5" fmla="*/ 358163 w 837104"/>
                <a:gd name="connsiteY5" fmla="*/ 151901 h 161428"/>
                <a:gd name="connsiteX6" fmla="*/ 801113 w 837104"/>
                <a:gd name="connsiteY6" fmla="*/ 12183 h 161428"/>
                <a:gd name="connsiteX7" fmla="*/ 819416 w 837104"/>
                <a:gd name="connsiteY7" fmla="*/ 147430 h 161428"/>
                <a:gd name="connsiteX0" fmla="*/ 0 w 859037"/>
                <a:gd name="connsiteY0" fmla="*/ 59899 h 161428"/>
                <a:gd name="connsiteX1" fmla="*/ 72146 w 859037"/>
                <a:gd name="connsiteY1" fmla="*/ 161172 h 161428"/>
                <a:gd name="connsiteX2" fmla="*/ 214887 w 859037"/>
                <a:gd name="connsiteY2" fmla="*/ 11488 h 161428"/>
                <a:gd name="connsiteX3" fmla="*/ 393700 w 859037"/>
                <a:gd name="connsiteY3" fmla="*/ 21799 h 161428"/>
                <a:gd name="connsiteX4" fmla="*/ 259605 w 859037"/>
                <a:gd name="connsiteY4" fmla="*/ 114129 h 161428"/>
                <a:gd name="connsiteX5" fmla="*/ 358163 w 859037"/>
                <a:gd name="connsiteY5" fmla="*/ 151901 h 161428"/>
                <a:gd name="connsiteX6" fmla="*/ 801113 w 859037"/>
                <a:gd name="connsiteY6" fmla="*/ 12183 h 161428"/>
                <a:gd name="connsiteX7" fmla="*/ 859037 w 859037"/>
                <a:gd name="connsiteY7" fmla="*/ 76029 h 16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9037" h="161428">
                  <a:moveTo>
                    <a:pt x="0" y="59899"/>
                  </a:moveTo>
                  <a:cubicBezTo>
                    <a:pt x="174625" y="-16301"/>
                    <a:pt x="36332" y="169240"/>
                    <a:pt x="72146" y="161172"/>
                  </a:cubicBezTo>
                  <a:cubicBezTo>
                    <a:pt x="107960" y="153104"/>
                    <a:pt x="161295" y="34717"/>
                    <a:pt x="214887" y="11488"/>
                  </a:cubicBezTo>
                  <a:cubicBezTo>
                    <a:pt x="268479" y="-11741"/>
                    <a:pt x="386247" y="4692"/>
                    <a:pt x="393700" y="21799"/>
                  </a:cubicBezTo>
                  <a:cubicBezTo>
                    <a:pt x="401153" y="38906"/>
                    <a:pt x="265528" y="92445"/>
                    <a:pt x="259605" y="114129"/>
                  </a:cubicBezTo>
                  <a:cubicBezTo>
                    <a:pt x="253682" y="135813"/>
                    <a:pt x="267912" y="168892"/>
                    <a:pt x="358163" y="151901"/>
                  </a:cubicBezTo>
                  <a:cubicBezTo>
                    <a:pt x="448414" y="134910"/>
                    <a:pt x="717634" y="24828"/>
                    <a:pt x="801113" y="12183"/>
                  </a:cubicBezTo>
                  <a:cubicBezTo>
                    <a:pt x="884592" y="-462"/>
                    <a:pt x="845278" y="86612"/>
                    <a:pt x="859037" y="76029"/>
                  </a:cubicBezTo>
                </a:path>
              </a:pathLst>
            </a:custGeom>
            <a:noFill/>
            <a:ln w="25400" cap="flat" cmpd="sng" algn="ctr">
              <a:solidFill>
                <a:srgbClr val="FF0000"/>
              </a:solidFill>
              <a:prstDash val="solid"/>
              <a:headEnd type="none" w="med" len="med"/>
              <a:tailEnd type="arrow" w="med" len="me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sp>
          <p:nvSpPr>
            <p:cNvPr id="13" name="文本框 12">
              <a:extLst>
                <a:ext uri="{FF2B5EF4-FFF2-40B4-BE49-F238E27FC236}">
                  <a16:creationId xmlns:a16="http://schemas.microsoft.com/office/drawing/2014/main" id="{00CCD105-C327-4E87-AF5E-59990908DEEF}"/>
                </a:ext>
              </a:extLst>
            </p:cNvPr>
            <p:cNvSpPr txBox="1"/>
            <p:nvPr/>
          </p:nvSpPr>
          <p:spPr>
            <a:xfrm>
              <a:off x="2646440" y="6388351"/>
              <a:ext cx="1172244"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altLang="zh-CN" sz="1800" b="0" i="0" u="sng" strike="noStrike" kern="0" cap="none" spc="0" normalizeH="0" baseline="0" noProof="0" dirty="0">
                  <a:ln>
                    <a:noFill/>
                  </a:ln>
                  <a:solidFill>
                    <a:srgbClr val="000000"/>
                  </a:solidFill>
                  <a:effectLst/>
                  <a:uLnTx/>
                  <a:uFillTx/>
                  <a:latin typeface="Arial" charset="0"/>
                  <a:ea typeface="宋体" charset="-122"/>
                </a:rPr>
                <a:t>C + A + R</a:t>
              </a:r>
              <a:endParaRPr kumimoji="0" lang="zh-CN" altLang="en-US" sz="1800" b="0" i="0" u="sng" strike="noStrike" kern="0" cap="none" spc="0" normalizeH="0" baseline="0" noProof="0" dirty="0">
                <a:ln>
                  <a:noFill/>
                </a:ln>
                <a:solidFill>
                  <a:srgbClr val="000000"/>
                </a:solidFill>
                <a:effectLst/>
                <a:uLnTx/>
                <a:uFillTx/>
                <a:latin typeface="Arial" charset="0"/>
                <a:ea typeface="宋体" charset="-122"/>
              </a:endParaRPr>
            </a:p>
          </p:txBody>
        </p:sp>
      </p:grpSp>
    </p:spTree>
    <p:extLst>
      <p:ext uri="{BB962C8B-B14F-4D97-AF65-F5344CB8AC3E}">
        <p14:creationId xmlns:p14="http://schemas.microsoft.com/office/powerpoint/2010/main" val="2326864125"/>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E0BD9BB-B6B2-4CDA-B98B-CA0E91B2FC58}"/>
              </a:ext>
            </a:extLst>
          </p:cNvPr>
          <p:cNvSpPr>
            <a:spLocks noGrp="1"/>
          </p:cNvSpPr>
          <p:nvPr>
            <p:ph type="body" sz="quarter" idx="10"/>
          </p:nvPr>
        </p:nvSpPr>
        <p:spPr/>
        <p:txBody>
          <a:bodyPr/>
          <a:lstStyle/>
          <a:p>
            <a:endParaRPr lang="zh-CN" altLang="en-US"/>
          </a:p>
        </p:txBody>
      </p:sp>
      <p:sp>
        <p:nvSpPr>
          <p:cNvPr id="3" name="标题 2">
            <a:extLst>
              <a:ext uri="{FF2B5EF4-FFF2-40B4-BE49-F238E27FC236}">
                <a16:creationId xmlns:a16="http://schemas.microsoft.com/office/drawing/2014/main" id="{6B4F9F8B-CFE6-402B-961C-6D883821061E}"/>
              </a:ext>
            </a:extLst>
          </p:cNvPr>
          <p:cNvSpPr>
            <a:spLocks noGrp="1"/>
          </p:cNvSpPr>
          <p:nvPr>
            <p:ph type="title"/>
          </p:nvPr>
        </p:nvSpPr>
        <p:spPr/>
        <p:txBody>
          <a:bodyPr/>
          <a:lstStyle/>
          <a:p>
            <a:endParaRPr lang="zh-CN" altLang="en-US"/>
          </a:p>
        </p:txBody>
      </p:sp>
      <p:pic>
        <p:nvPicPr>
          <p:cNvPr id="5" name="图片 4" descr="图片包含 地图, 文字&#10;&#10;自动生成的说明">
            <a:extLst>
              <a:ext uri="{FF2B5EF4-FFF2-40B4-BE49-F238E27FC236}">
                <a16:creationId xmlns:a16="http://schemas.microsoft.com/office/drawing/2014/main" id="{0B47FC7D-C307-4E79-8611-231C86978F03}"/>
              </a:ext>
            </a:extLst>
          </p:cNvPr>
          <p:cNvPicPr>
            <a:picLocks noChangeAspect="1"/>
          </p:cNvPicPr>
          <p:nvPr/>
        </p:nvPicPr>
        <p:blipFill>
          <a:blip r:embed="rId2"/>
          <a:stretch>
            <a:fillRect/>
          </a:stretch>
        </p:blipFill>
        <p:spPr>
          <a:xfrm>
            <a:off x="807282" y="186863"/>
            <a:ext cx="10821910" cy="6620799"/>
          </a:xfrm>
          <a:prstGeom prst="rect">
            <a:avLst/>
          </a:prstGeom>
        </p:spPr>
      </p:pic>
    </p:spTree>
    <p:extLst>
      <p:ext uri="{BB962C8B-B14F-4D97-AF65-F5344CB8AC3E}">
        <p14:creationId xmlns:p14="http://schemas.microsoft.com/office/powerpoint/2010/main" val="3059117574"/>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9EE78ED-1DA1-4C03-BB7E-67E6B40286C6}"/>
              </a:ext>
            </a:extLst>
          </p:cNvPr>
          <p:cNvSpPr>
            <a:spLocks noGrp="1"/>
          </p:cNvSpPr>
          <p:nvPr>
            <p:ph type="body" sz="quarter" idx="10"/>
          </p:nvPr>
        </p:nvSpPr>
        <p:spPr/>
        <p:txBody>
          <a:bodyPr/>
          <a:lstStyle/>
          <a:p>
            <a:endParaRPr lang="zh-CN" altLang="en-US"/>
          </a:p>
        </p:txBody>
      </p:sp>
      <p:sp>
        <p:nvSpPr>
          <p:cNvPr id="3" name="标题 2">
            <a:extLst>
              <a:ext uri="{FF2B5EF4-FFF2-40B4-BE49-F238E27FC236}">
                <a16:creationId xmlns:a16="http://schemas.microsoft.com/office/drawing/2014/main" id="{D26EAE75-9207-4929-89A2-1F65C088F0CB}"/>
              </a:ext>
            </a:extLst>
          </p:cNvPr>
          <p:cNvSpPr>
            <a:spLocks noGrp="1"/>
          </p:cNvSpPr>
          <p:nvPr>
            <p:ph type="title"/>
          </p:nvPr>
        </p:nvSpPr>
        <p:spPr/>
        <p:txBody>
          <a:bodyPr/>
          <a:lstStyle/>
          <a:p>
            <a:endParaRPr lang="zh-CN" altLang="en-US"/>
          </a:p>
        </p:txBody>
      </p:sp>
      <p:pic>
        <p:nvPicPr>
          <p:cNvPr id="5" name="图片 4" descr="图片包含 地图, 文字&#10;&#10;自动生成的说明">
            <a:extLst>
              <a:ext uri="{FF2B5EF4-FFF2-40B4-BE49-F238E27FC236}">
                <a16:creationId xmlns:a16="http://schemas.microsoft.com/office/drawing/2014/main" id="{8340AAE7-D965-45D0-BA82-EF218CC5D7FF}"/>
              </a:ext>
            </a:extLst>
          </p:cNvPr>
          <p:cNvPicPr>
            <a:picLocks noChangeAspect="1"/>
          </p:cNvPicPr>
          <p:nvPr/>
        </p:nvPicPr>
        <p:blipFill>
          <a:blip r:embed="rId2"/>
          <a:stretch>
            <a:fillRect/>
          </a:stretch>
        </p:blipFill>
        <p:spPr>
          <a:xfrm>
            <a:off x="297624" y="148757"/>
            <a:ext cx="11841227" cy="6697010"/>
          </a:xfrm>
          <a:prstGeom prst="rect">
            <a:avLst/>
          </a:prstGeom>
        </p:spPr>
      </p:pic>
    </p:spTree>
    <p:extLst>
      <p:ext uri="{BB962C8B-B14F-4D97-AF65-F5344CB8AC3E}">
        <p14:creationId xmlns:p14="http://schemas.microsoft.com/office/powerpoint/2010/main" val="4141887096"/>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80FD1FD-A959-4337-808B-81BE9DFF9C5D}"/>
              </a:ext>
            </a:extLst>
          </p:cNvPr>
          <p:cNvSpPr>
            <a:spLocks noGrp="1"/>
          </p:cNvSpPr>
          <p:nvPr>
            <p:ph type="body" sz="quarter" idx="10"/>
          </p:nvPr>
        </p:nvSpPr>
        <p:spPr/>
        <p:txBody>
          <a:bodyPr/>
          <a:lstStyle/>
          <a:p>
            <a:endParaRPr lang="zh-CN" altLang="en-US"/>
          </a:p>
        </p:txBody>
      </p:sp>
      <p:sp>
        <p:nvSpPr>
          <p:cNvPr id="3" name="标题 2">
            <a:extLst>
              <a:ext uri="{FF2B5EF4-FFF2-40B4-BE49-F238E27FC236}">
                <a16:creationId xmlns:a16="http://schemas.microsoft.com/office/drawing/2014/main" id="{08C26A7C-212D-410D-BBC5-EB6422D5E884}"/>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78192E17-A32F-459B-AD72-0A5D75176D99}"/>
              </a:ext>
            </a:extLst>
          </p:cNvPr>
          <p:cNvPicPr>
            <a:picLocks noChangeAspect="1"/>
          </p:cNvPicPr>
          <p:nvPr/>
        </p:nvPicPr>
        <p:blipFill>
          <a:blip r:embed="rId2"/>
          <a:stretch>
            <a:fillRect/>
          </a:stretch>
        </p:blipFill>
        <p:spPr>
          <a:xfrm>
            <a:off x="869203" y="501232"/>
            <a:ext cx="10698068" cy="5992061"/>
          </a:xfrm>
          <a:prstGeom prst="rect">
            <a:avLst/>
          </a:prstGeom>
        </p:spPr>
      </p:pic>
    </p:spTree>
    <p:extLst>
      <p:ext uri="{BB962C8B-B14F-4D97-AF65-F5344CB8AC3E}">
        <p14:creationId xmlns:p14="http://schemas.microsoft.com/office/powerpoint/2010/main" val="4193301742"/>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FE0FF35-C77A-4601-98B2-A5323C53B277}"/>
              </a:ext>
            </a:extLst>
          </p:cNvPr>
          <p:cNvSpPr>
            <a:spLocks noGrp="1"/>
          </p:cNvSpPr>
          <p:nvPr>
            <p:ph type="body" sz="quarter" idx="10"/>
          </p:nvPr>
        </p:nvSpPr>
        <p:spPr/>
        <p:txBody>
          <a:bodyPr/>
          <a:lstStyle/>
          <a:p>
            <a:endParaRPr lang="zh-CN" altLang="en-US"/>
          </a:p>
        </p:txBody>
      </p:sp>
      <p:sp>
        <p:nvSpPr>
          <p:cNvPr id="3" name="标题 2">
            <a:extLst>
              <a:ext uri="{FF2B5EF4-FFF2-40B4-BE49-F238E27FC236}">
                <a16:creationId xmlns:a16="http://schemas.microsoft.com/office/drawing/2014/main" id="{0C4A468E-9755-4407-8231-90A464A11A0E}"/>
              </a:ext>
            </a:extLst>
          </p:cNvPr>
          <p:cNvSpPr>
            <a:spLocks noGrp="1"/>
          </p:cNvSpPr>
          <p:nvPr>
            <p:ph type="title"/>
          </p:nvPr>
        </p:nvSpPr>
        <p:spPr/>
        <p:txBody>
          <a:bodyPr/>
          <a:lstStyle/>
          <a:p>
            <a:r>
              <a:rPr lang="en-US" altLang="zh-CN" dirty="0"/>
              <a:t>Other PSD</a:t>
            </a:r>
            <a:endParaRPr lang="zh-CN" altLang="en-US" dirty="0"/>
          </a:p>
        </p:txBody>
      </p:sp>
    </p:spTree>
    <p:extLst>
      <p:ext uri="{BB962C8B-B14F-4D97-AF65-F5344CB8AC3E}">
        <p14:creationId xmlns:p14="http://schemas.microsoft.com/office/powerpoint/2010/main" val="3133738702"/>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F13FF7D-BCAB-45BB-AA9E-0710756362BF}"/>
              </a:ext>
            </a:extLst>
          </p:cNvPr>
          <p:cNvSpPr>
            <a:spLocks noGrp="1"/>
          </p:cNvSpPr>
          <p:nvPr>
            <p:ph type="body" sz="quarter" idx="10"/>
          </p:nvPr>
        </p:nvSpPr>
        <p:spPr/>
        <p:txBody>
          <a:bodyPr/>
          <a:lstStyle/>
          <a:p>
            <a:endParaRPr lang="zh-CN" altLang="en-US"/>
          </a:p>
        </p:txBody>
      </p:sp>
      <p:sp>
        <p:nvSpPr>
          <p:cNvPr id="3" name="标题 2">
            <a:extLst>
              <a:ext uri="{FF2B5EF4-FFF2-40B4-BE49-F238E27FC236}">
                <a16:creationId xmlns:a16="http://schemas.microsoft.com/office/drawing/2014/main" id="{9761CCF0-0E72-4C64-A966-C64E186DE9E8}"/>
              </a:ext>
            </a:extLst>
          </p:cNvPr>
          <p:cNvSpPr>
            <a:spLocks noGrp="1"/>
          </p:cNvSpPr>
          <p:nvPr>
            <p:ph type="title"/>
          </p:nvPr>
        </p:nvSpPr>
        <p:spPr/>
        <p:txBody>
          <a:bodyPr/>
          <a:lstStyle/>
          <a:p>
            <a:endParaRPr lang="zh-CN" altLang="en-US"/>
          </a:p>
        </p:txBody>
      </p:sp>
      <p:pic>
        <p:nvPicPr>
          <p:cNvPr id="5" name="图片 4" descr="图片包含 屏幕截图&#10;&#10;自动生成的说明">
            <a:extLst>
              <a:ext uri="{FF2B5EF4-FFF2-40B4-BE49-F238E27FC236}">
                <a16:creationId xmlns:a16="http://schemas.microsoft.com/office/drawing/2014/main" id="{32BE74F8-0D04-4268-BD81-7DC3CFF8819D}"/>
              </a:ext>
            </a:extLst>
          </p:cNvPr>
          <p:cNvPicPr>
            <a:picLocks noChangeAspect="1"/>
          </p:cNvPicPr>
          <p:nvPr/>
        </p:nvPicPr>
        <p:blipFill>
          <a:blip r:embed="rId2"/>
          <a:stretch>
            <a:fillRect/>
          </a:stretch>
        </p:blipFill>
        <p:spPr>
          <a:xfrm>
            <a:off x="2276764" y="4335462"/>
            <a:ext cx="9921875" cy="2486034"/>
          </a:xfrm>
          <a:prstGeom prst="rect">
            <a:avLst/>
          </a:prstGeom>
        </p:spPr>
      </p:pic>
      <p:pic>
        <p:nvPicPr>
          <p:cNvPr id="7" name="图片 6" descr="图片包含 屏幕截图&#10;&#10;自动生成的说明">
            <a:extLst>
              <a:ext uri="{FF2B5EF4-FFF2-40B4-BE49-F238E27FC236}">
                <a16:creationId xmlns:a16="http://schemas.microsoft.com/office/drawing/2014/main" id="{19110F61-4E0D-4692-BB62-B3299284EA61}"/>
              </a:ext>
            </a:extLst>
          </p:cNvPr>
          <p:cNvPicPr>
            <a:picLocks noChangeAspect="1"/>
          </p:cNvPicPr>
          <p:nvPr/>
        </p:nvPicPr>
        <p:blipFill>
          <a:blip r:embed="rId3"/>
          <a:stretch>
            <a:fillRect/>
          </a:stretch>
        </p:blipFill>
        <p:spPr>
          <a:xfrm>
            <a:off x="716782" y="1125206"/>
            <a:ext cx="6208371" cy="2676856"/>
          </a:xfrm>
          <a:prstGeom prst="rect">
            <a:avLst/>
          </a:prstGeom>
        </p:spPr>
      </p:pic>
    </p:spTree>
    <p:extLst>
      <p:ext uri="{BB962C8B-B14F-4D97-AF65-F5344CB8AC3E}">
        <p14:creationId xmlns:p14="http://schemas.microsoft.com/office/powerpoint/2010/main" val="42069050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5139869"/>
          </a:xfrm>
        </p:spPr>
        <p:txBody>
          <a:bodyPr/>
          <a:lstStyle/>
          <a:p>
            <a:r>
              <a:rPr lang="zh-CN" altLang="en-US" dirty="0">
                <a:solidFill>
                  <a:srgbClr val="000000"/>
                </a:solidFill>
                <a:sym typeface="Wingdings" panose="05000000000000000000" pitchFamily="2" charset="2"/>
              </a:rPr>
              <a:t>初衷</a:t>
            </a:r>
            <a:endParaRPr lang="en-US" altLang="zh-CN" dirty="0">
              <a:solidFill>
                <a:srgbClr val="000000"/>
              </a:solidFill>
              <a:sym typeface="Wingdings" panose="05000000000000000000" pitchFamily="2" charset="2"/>
            </a:endParaRPr>
          </a:p>
          <a:p>
            <a:pPr lvl="1"/>
            <a:r>
              <a:rPr lang="zh-CN" altLang="en-US" sz="3000" b="1" dirty="0">
                <a:solidFill>
                  <a:srgbClr val="0078D7"/>
                </a:solidFill>
                <a:sym typeface="Wingdings" panose="05000000000000000000" pitchFamily="2" charset="2"/>
              </a:rPr>
              <a:t>帧</a:t>
            </a:r>
            <a:r>
              <a:rPr lang="zh-CN" altLang="en-US" sz="3000" dirty="0">
                <a:solidFill>
                  <a:srgbClr val="000000"/>
                </a:solidFill>
                <a:sym typeface="Wingdings" panose="05000000000000000000" pitchFamily="2" charset="2"/>
              </a:rPr>
              <a:t>级别准则</a:t>
            </a:r>
            <a:r>
              <a:rPr lang="zh-CN" altLang="en-US" sz="3000" b="1" dirty="0">
                <a:solidFill>
                  <a:srgbClr val="0078D7"/>
                </a:solidFill>
                <a:sym typeface="Wingdings" panose="05000000000000000000" pitchFamily="2" charset="2"/>
              </a:rPr>
              <a:t>序列</a:t>
            </a:r>
            <a:r>
              <a:rPr lang="zh-CN" altLang="en-US" sz="3000" dirty="0">
                <a:solidFill>
                  <a:srgbClr val="000000"/>
                </a:solidFill>
                <a:sym typeface="Wingdings" panose="05000000000000000000" pitchFamily="2" charset="2"/>
              </a:rPr>
              <a:t>级准则</a:t>
            </a:r>
          </a:p>
          <a:p>
            <a:pPr lvl="1"/>
            <a:endParaRPr lang="en-US" altLang="zh-CN" sz="3000"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p:txBody>
      </p:sp>
      <p:sp>
        <p:nvSpPr>
          <p:cNvPr id="3" name="Title 2"/>
          <p:cNvSpPr>
            <a:spLocks noGrp="1"/>
          </p:cNvSpPr>
          <p:nvPr>
            <p:ph type="title"/>
          </p:nvPr>
        </p:nvSpPr>
        <p:spPr/>
        <p:txBody>
          <a:bodyPr/>
          <a:lstStyle/>
          <a:p>
            <a:r>
              <a:rPr lang="zh-CN" altLang="en-US" dirty="0">
                <a:solidFill>
                  <a:srgbClr val="0078D7"/>
                </a:solidFill>
              </a:rPr>
              <a:t>框架一：序列鉴别性训练</a:t>
            </a:r>
            <a:endParaRPr lang="en-US" dirty="0"/>
          </a:p>
        </p:txBody>
      </p:sp>
      <p:pic>
        <p:nvPicPr>
          <p:cNvPr id="12" name="图片 11">
            <a:extLst>
              <a:ext uri="{FF2B5EF4-FFF2-40B4-BE49-F238E27FC236}">
                <a16:creationId xmlns:a16="http://schemas.microsoft.com/office/drawing/2014/main" id="{F409582F-067C-4F0E-89F1-E26B33BDD929}"/>
              </a:ext>
            </a:extLst>
          </p:cNvPr>
          <p:cNvPicPr>
            <a:picLocks noChangeAspect="1"/>
          </p:cNvPicPr>
          <p:nvPr/>
        </p:nvPicPr>
        <p:blipFill>
          <a:blip r:embed="rId3"/>
          <a:stretch>
            <a:fillRect/>
          </a:stretch>
        </p:blipFill>
        <p:spPr>
          <a:xfrm>
            <a:off x="134585" y="2430462"/>
            <a:ext cx="5267965" cy="1116664"/>
          </a:xfrm>
          <a:prstGeom prst="rect">
            <a:avLst/>
          </a:prstGeom>
        </p:spPr>
      </p:pic>
      <p:cxnSp>
        <p:nvCxnSpPr>
          <p:cNvPr id="13" name="Straight Arrow Connector 9">
            <a:extLst>
              <a:ext uri="{FF2B5EF4-FFF2-40B4-BE49-F238E27FC236}">
                <a16:creationId xmlns:a16="http://schemas.microsoft.com/office/drawing/2014/main" id="{4AF6F817-AADC-4E10-8377-0FA8C228782C}"/>
              </a:ext>
            </a:extLst>
          </p:cNvPr>
          <p:cNvCxnSpPr>
            <a:cxnSpLocks/>
          </p:cNvCxnSpPr>
          <p:nvPr/>
        </p:nvCxnSpPr>
        <p:spPr>
          <a:xfrm>
            <a:off x="4694237" y="3166126"/>
            <a:ext cx="410448" cy="0"/>
          </a:xfrm>
          <a:prstGeom prst="straightConnector1">
            <a:avLst/>
          </a:prstGeom>
          <a:ln w="38100">
            <a:solidFill>
              <a:srgbClr val="0078D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2" name="图片 21" descr="图片包含 屏幕截图&#10;&#10;自动生成的说明">
            <a:extLst>
              <a:ext uri="{FF2B5EF4-FFF2-40B4-BE49-F238E27FC236}">
                <a16:creationId xmlns:a16="http://schemas.microsoft.com/office/drawing/2014/main" id="{9DFDFF33-8724-4678-9981-33E77B9CE8F0}"/>
              </a:ext>
            </a:extLst>
          </p:cNvPr>
          <p:cNvPicPr>
            <a:picLocks noChangeAspect="1"/>
          </p:cNvPicPr>
          <p:nvPr/>
        </p:nvPicPr>
        <p:blipFill>
          <a:blip r:embed="rId4"/>
          <a:stretch>
            <a:fillRect/>
          </a:stretch>
        </p:blipFill>
        <p:spPr>
          <a:xfrm>
            <a:off x="6236712" y="2259290"/>
            <a:ext cx="6068272" cy="4572638"/>
          </a:xfrm>
          <a:prstGeom prst="rect">
            <a:avLst/>
          </a:prstGeom>
        </p:spPr>
      </p:pic>
    </p:spTree>
    <p:extLst>
      <p:ext uri="{BB962C8B-B14F-4D97-AF65-F5344CB8AC3E}">
        <p14:creationId xmlns:p14="http://schemas.microsoft.com/office/powerpoint/2010/main" val="2827834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descr="图片包含 物体&#10;&#10;描述已自动生成">
            <a:extLst>
              <a:ext uri="{FF2B5EF4-FFF2-40B4-BE49-F238E27FC236}">
                <a16:creationId xmlns:a16="http://schemas.microsoft.com/office/drawing/2014/main" id="{4FDC4747-3A1A-4BE2-95B1-C46BC2FC7BA5}"/>
              </a:ext>
            </a:extLst>
          </p:cNvPr>
          <p:cNvPicPr>
            <a:picLocks noChangeAspect="1"/>
          </p:cNvPicPr>
          <p:nvPr/>
        </p:nvPicPr>
        <p:blipFill>
          <a:blip r:embed="rId3"/>
          <a:stretch>
            <a:fillRect/>
          </a:stretch>
        </p:blipFill>
        <p:spPr>
          <a:xfrm>
            <a:off x="5684837" y="3421062"/>
            <a:ext cx="5970154" cy="1346783"/>
          </a:xfrm>
          <a:prstGeom prst="rect">
            <a:avLst/>
          </a:prstGeom>
        </p:spPr>
      </p:pic>
      <p:sp>
        <p:nvSpPr>
          <p:cNvPr id="2" name="Text Placeholder 1"/>
          <p:cNvSpPr>
            <a:spLocks noGrp="1"/>
          </p:cNvSpPr>
          <p:nvPr>
            <p:ph type="body" sz="quarter" idx="10"/>
          </p:nvPr>
        </p:nvSpPr>
        <p:spPr>
          <a:xfrm>
            <a:off x="274638" y="1158398"/>
            <a:ext cx="11887200" cy="5139869"/>
          </a:xfrm>
        </p:spPr>
        <p:txBody>
          <a:bodyPr/>
          <a:lstStyle/>
          <a:p>
            <a:r>
              <a:rPr lang="zh-CN" altLang="en-US" dirty="0">
                <a:solidFill>
                  <a:srgbClr val="000000"/>
                </a:solidFill>
                <a:sym typeface="Wingdings" panose="05000000000000000000" pitchFamily="2" charset="2"/>
              </a:rPr>
              <a:t>初衷</a:t>
            </a:r>
            <a:endParaRPr lang="en-US" altLang="zh-CN" dirty="0">
              <a:solidFill>
                <a:srgbClr val="000000"/>
              </a:solidFill>
              <a:sym typeface="Wingdings" panose="05000000000000000000" pitchFamily="2" charset="2"/>
            </a:endParaRPr>
          </a:p>
          <a:p>
            <a:pPr lvl="1"/>
            <a:r>
              <a:rPr lang="zh-CN" altLang="en-US" sz="3000" b="1" dirty="0">
                <a:solidFill>
                  <a:srgbClr val="0078D7"/>
                </a:solidFill>
                <a:sym typeface="Wingdings" panose="05000000000000000000" pitchFamily="2" charset="2"/>
              </a:rPr>
              <a:t>帧</a:t>
            </a:r>
            <a:r>
              <a:rPr lang="zh-CN" altLang="en-US" sz="3000" dirty="0">
                <a:solidFill>
                  <a:srgbClr val="000000"/>
                </a:solidFill>
                <a:sym typeface="Wingdings" panose="05000000000000000000" pitchFamily="2" charset="2"/>
              </a:rPr>
              <a:t>级别准则</a:t>
            </a:r>
            <a:r>
              <a:rPr lang="zh-CN" altLang="en-US" sz="3000" b="1" dirty="0">
                <a:solidFill>
                  <a:srgbClr val="0078D7"/>
                </a:solidFill>
                <a:sym typeface="Wingdings" panose="05000000000000000000" pitchFamily="2" charset="2"/>
              </a:rPr>
              <a:t>序列</a:t>
            </a:r>
            <a:r>
              <a:rPr lang="zh-CN" altLang="en-US" sz="3000" dirty="0">
                <a:solidFill>
                  <a:srgbClr val="000000"/>
                </a:solidFill>
                <a:sym typeface="Wingdings" panose="05000000000000000000" pitchFamily="2" charset="2"/>
              </a:rPr>
              <a:t>级准则</a:t>
            </a:r>
          </a:p>
          <a:p>
            <a:pPr lvl="1"/>
            <a:endParaRPr lang="en-US" altLang="zh-CN" sz="3000"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p:txBody>
      </p:sp>
      <p:sp>
        <p:nvSpPr>
          <p:cNvPr id="3" name="Title 2"/>
          <p:cNvSpPr>
            <a:spLocks noGrp="1"/>
          </p:cNvSpPr>
          <p:nvPr>
            <p:ph type="title"/>
          </p:nvPr>
        </p:nvSpPr>
        <p:spPr/>
        <p:txBody>
          <a:bodyPr/>
          <a:lstStyle/>
          <a:p>
            <a:r>
              <a:rPr lang="zh-CN" altLang="en-US" dirty="0">
                <a:solidFill>
                  <a:srgbClr val="0078D7"/>
                </a:solidFill>
              </a:rPr>
              <a:t>框架一：序列鉴别性训练</a:t>
            </a:r>
            <a:endParaRPr lang="en-US" dirty="0"/>
          </a:p>
        </p:txBody>
      </p:sp>
      <p:sp>
        <p:nvSpPr>
          <p:cNvPr id="6" name="标注: 弯曲线形 5">
            <a:extLst>
              <a:ext uri="{FF2B5EF4-FFF2-40B4-BE49-F238E27FC236}">
                <a16:creationId xmlns:a16="http://schemas.microsoft.com/office/drawing/2014/main" id="{B08D9DC9-73B9-469C-9123-B1038A9C5A94}"/>
              </a:ext>
            </a:extLst>
          </p:cNvPr>
          <p:cNvSpPr/>
          <p:nvPr/>
        </p:nvSpPr>
        <p:spPr>
          <a:xfrm>
            <a:off x="7742237" y="2978685"/>
            <a:ext cx="1469340" cy="473811"/>
          </a:xfrm>
          <a:prstGeom prst="borderCallout2">
            <a:avLst>
              <a:gd name="adj1" fmla="val 20788"/>
              <a:gd name="adj2" fmla="val 105812"/>
              <a:gd name="adj3" fmla="val 20789"/>
              <a:gd name="adj4" fmla="val 121784"/>
              <a:gd name="adj5" fmla="val 104347"/>
              <a:gd name="adj6" fmla="val 107428"/>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ysClr val="windowText" lastClr="000000"/>
                </a:solidFill>
              </a:rPr>
              <a:t>声学模型</a:t>
            </a:r>
          </a:p>
        </p:txBody>
      </p:sp>
      <p:sp>
        <p:nvSpPr>
          <p:cNvPr id="9" name="标注: 弯曲线形 8">
            <a:extLst>
              <a:ext uri="{FF2B5EF4-FFF2-40B4-BE49-F238E27FC236}">
                <a16:creationId xmlns:a16="http://schemas.microsoft.com/office/drawing/2014/main" id="{7DDF4D36-4C5F-4089-925D-ECD31029A738}"/>
              </a:ext>
            </a:extLst>
          </p:cNvPr>
          <p:cNvSpPr/>
          <p:nvPr/>
        </p:nvSpPr>
        <p:spPr>
          <a:xfrm>
            <a:off x="10593971" y="3001825"/>
            <a:ext cx="1620974" cy="432048"/>
          </a:xfrm>
          <a:prstGeom prst="borderCallout2">
            <a:avLst>
              <a:gd name="adj1" fmla="val 20788"/>
              <a:gd name="adj2" fmla="val -4052"/>
              <a:gd name="adj3" fmla="val 18751"/>
              <a:gd name="adj4" fmla="val -39882"/>
              <a:gd name="adj5" fmla="val 98232"/>
              <a:gd name="adj6" fmla="val -25265"/>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ysClr val="windowText" lastClr="000000"/>
                </a:solidFill>
              </a:rPr>
              <a:t>语言模型</a:t>
            </a:r>
          </a:p>
        </p:txBody>
      </p:sp>
      <p:grpSp>
        <p:nvGrpSpPr>
          <p:cNvPr id="4" name="组合 3">
            <a:extLst>
              <a:ext uri="{FF2B5EF4-FFF2-40B4-BE49-F238E27FC236}">
                <a16:creationId xmlns:a16="http://schemas.microsoft.com/office/drawing/2014/main" id="{4B5FAFED-5A7B-4363-B588-32A2827DF0E6}"/>
              </a:ext>
            </a:extLst>
          </p:cNvPr>
          <p:cNvGrpSpPr/>
          <p:nvPr/>
        </p:nvGrpSpPr>
        <p:grpSpPr>
          <a:xfrm>
            <a:off x="6847313" y="4335462"/>
            <a:ext cx="2309927" cy="1180821"/>
            <a:chOff x="6218237" y="4983440"/>
            <a:chExt cx="2309927" cy="1180821"/>
          </a:xfrm>
        </p:grpSpPr>
        <p:sp>
          <p:nvSpPr>
            <p:cNvPr id="8" name="标注: 弯曲线形 7">
              <a:extLst>
                <a:ext uri="{FF2B5EF4-FFF2-40B4-BE49-F238E27FC236}">
                  <a16:creationId xmlns:a16="http://schemas.microsoft.com/office/drawing/2014/main" id="{5AFFD4F4-567F-4EF7-B990-40D411CAD76C}"/>
                </a:ext>
              </a:extLst>
            </p:cNvPr>
            <p:cNvSpPr/>
            <p:nvPr/>
          </p:nvSpPr>
          <p:spPr>
            <a:xfrm>
              <a:off x="6218237" y="5715946"/>
              <a:ext cx="1760004" cy="448315"/>
            </a:xfrm>
            <a:prstGeom prst="borderCallout2">
              <a:avLst>
                <a:gd name="adj1" fmla="val 20788"/>
                <a:gd name="adj2" fmla="val 105437"/>
                <a:gd name="adj3" fmla="val 20789"/>
                <a:gd name="adj4" fmla="val 115596"/>
                <a:gd name="adj5" fmla="val -46347"/>
                <a:gd name="adj6" fmla="val 108992"/>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rgbClr val="000000"/>
                  </a:solidFill>
                  <a:sym typeface="Wingdings" panose="05000000000000000000" pitchFamily="2" charset="2"/>
                </a:rPr>
                <a:t>词图</a:t>
              </a:r>
              <a:endParaRPr lang="zh-CN" altLang="en-US" sz="2500" dirty="0">
                <a:solidFill>
                  <a:srgbClr val="000000"/>
                </a:solidFill>
              </a:endParaRPr>
            </a:p>
          </p:txBody>
        </p:sp>
        <p:sp>
          <p:nvSpPr>
            <p:cNvPr id="10" name="矩形 9">
              <a:extLst>
                <a:ext uri="{FF2B5EF4-FFF2-40B4-BE49-F238E27FC236}">
                  <a16:creationId xmlns:a16="http://schemas.microsoft.com/office/drawing/2014/main" id="{2A228F9E-62B4-42EF-88E3-DAC6A40B174E}"/>
                </a:ext>
              </a:extLst>
            </p:cNvPr>
            <p:cNvSpPr/>
            <p:nvPr/>
          </p:nvSpPr>
          <p:spPr>
            <a:xfrm>
              <a:off x="8199437" y="4983440"/>
              <a:ext cx="328727" cy="355406"/>
            </a:xfrm>
            <a:prstGeom prst="rect">
              <a:avLst/>
            </a:prstGeom>
            <a:noFill/>
            <a:ln>
              <a:solidFill>
                <a:srgbClr val="0078D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pic>
        <p:nvPicPr>
          <p:cNvPr id="12" name="图片 11">
            <a:extLst>
              <a:ext uri="{FF2B5EF4-FFF2-40B4-BE49-F238E27FC236}">
                <a16:creationId xmlns:a16="http://schemas.microsoft.com/office/drawing/2014/main" id="{F409582F-067C-4F0E-89F1-E26B33BDD929}"/>
              </a:ext>
            </a:extLst>
          </p:cNvPr>
          <p:cNvPicPr>
            <a:picLocks noChangeAspect="1"/>
          </p:cNvPicPr>
          <p:nvPr/>
        </p:nvPicPr>
        <p:blipFill>
          <a:blip r:embed="rId4"/>
          <a:stretch>
            <a:fillRect/>
          </a:stretch>
        </p:blipFill>
        <p:spPr>
          <a:xfrm>
            <a:off x="134585" y="2430462"/>
            <a:ext cx="5267965" cy="1116664"/>
          </a:xfrm>
          <a:prstGeom prst="rect">
            <a:avLst/>
          </a:prstGeom>
        </p:spPr>
      </p:pic>
      <p:cxnSp>
        <p:nvCxnSpPr>
          <p:cNvPr id="13" name="Straight Arrow Connector 9">
            <a:extLst>
              <a:ext uri="{FF2B5EF4-FFF2-40B4-BE49-F238E27FC236}">
                <a16:creationId xmlns:a16="http://schemas.microsoft.com/office/drawing/2014/main" id="{4AF6F817-AADC-4E10-8377-0FA8C228782C}"/>
              </a:ext>
            </a:extLst>
          </p:cNvPr>
          <p:cNvCxnSpPr>
            <a:cxnSpLocks/>
          </p:cNvCxnSpPr>
          <p:nvPr/>
        </p:nvCxnSpPr>
        <p:spPr>
          <a:xfrm>
            <a:off x="4694237" y="3166126"/>
            <a:ext cx="410448" cy="0"/>
          </a:xfrm>
          <a:prstGeom prst="straightConnector1">
            <a:avLst/>
          </a:prstGeom>
          <a:ln w="38100">
            <a:solidFill>
              <a:srgbClr val="0078D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9">
            <a:extLst>
              <a:ext uri="{FF2B5EF4-FFF2-40B4-BE49-F238E27FC236}">
                <a16:creationId xmlns:a16="http://schemas.microsoft.com/office/drawing/2014/main" id="{0BD41568-E4EC-47EF-BF2E-DAC963BA20D6}"/>
              </a:ext>
            </a:extLst>
          </p:cNvPr>
          <p:cNvCxnSpPr>
            <a:cxnSpLocks/>
          </p:cNvCxnSpPr>
          <p:nvPr/>
        </p:nvCxnSpPr>
        <p:spPr>
          <a:xfrm>
            <a:off x="3884303" y="3433873"/>
            <a:ext cx="851855" cy="786477"/>
          </a:xfrm>
          <a:prstGeom prst="straightConnector1">
            <a:avLst/>
          </a:prstGeom>
          <a:ln w="38100">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Cloud Callout 3">
            <a:extLst>
              <a:ext uri="{FF2B5EF4-FFF2-40B4-BE49-F238E27FC236}">
                <a16:creationId xmlns:a16="http://schemas.microsoft.com/office/drawing/2014/main" id="{46504ABE-6498-4310-9F06-7B379A060EB4}"/>
              </a:ext>
            </a:extLst>
          </p:cNvPr>
          <p:cNvSpPr/>
          <p:nvPr/>
        </p:nvSpPr>
        <p:spPr bwMode="auto">
          <a:xfrm>
            <a:off x="10015926" y="5277300"/>
            <a:ext cx="1905000" cy="448314"/>
          </a:xfrm>
          <a:prstGeom prst="cloudCallout">
            <a:avLst>
              <a:gd name="adj1" fmla="val -12094"/>
              <a:gd name="adj2" fmla="val -160223"/>
            </a:avLst>
          </a:prstGeom>
          <a:ln>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CN" sz="2000" b="1" dirty="0">
                <a:ln w="0"/>
                <a:solidFill>
                  <a:schemeClr val="tx1"/>
                </a:solidFill>
                <a:effectLst>
                  <a:outerShdw blurRad="38100" dist="19050" dir="2700000" algn="tl" rotWithShape="0">
                    <a:schemeClr val="dk1">
                      <a:alpha val="40000"/>
                    </a:schemeClr>
                  </a:outerShdw>
                </a:effectLst>
              </a:rPr>
              <a:t>P(</a:t>
            </a:r>
            <a:r>
              <a:rPr lang="en-US" altLang="zh-CN" sz="2000" b="1" dirty="0" err="1">
                <a:ln w="0"/>
                <a:solidFill>
                  <a:schemeClr val="tx1"/>
                </a:solidFill>
                <a:effectLst>
                  <a:outerShdw blurRad="38100" dist="19050" dir="2700000" algn="tl" rotWithShape="0">
                    <a:schemeClr val="dk1">
                      <a:alpha val="40000"/>
                    </a:schemeClr>
                  </a:outerShdw>
                </a:effectLst>
              </a:rPr>
              <a:t>O</a:t>
            </a:r>
            <a:r>
              <a:rPr lang="en-US" altLang="zh-CN" sz="2000" baseline="-25000" dirty="0" err="1">
                <a:ln w="0"/>
                <a:solidFill>
                  <a:schemeClr val="tx1"/>
                </a:solidFill>
                <a:effectLst>
                  <a:outerShdw blurRad="38100" dist="19050" dir="2700000" algn="tl" rotWithShape="0">
                    <a:schemeClr val="dk1">
                      <a:alpha val="40000"/>
                    </a:schemeClr>
                  </a:outerShdw>
                </a:effectLst>
              </a:rPr>
              <a:t>u</a:t>
            </a:r>
            <a:r>
              <a:rPr lang="en-US" altLang="zh-CN" sz="2000" b="1" dirty="0">
                <a:ln w="0"/>
                <a:solidFill>
                  <a:schemeClr val="tx1"/>
                </a:solidFill>
                <a:effectLst>
                  <a:outerShdw blurRad="38100" dist="19050" dir="2700000" algn="tl" rotWithShape="0">
                    <a:schemeClr val="dk1">
                      <a:alpha val="40000"/>
                    </a:schemeClr>
                  </a:outerShdw>
                </a:effectLst>
              </a:rPr>
              <a:t>)</a:t>
            </a:r>
            <a:endParaRPr lang="en-US" sz="2000" b="1" dirty="0">
              <a:ln w="0"/>
              <a:solidFill>
                <a:schemeClr val="tx1"/>
              </a:solidFill>
              <a:effectLst>
                <a:outerShdw blurRad="38100" dist="19050" dir="2700000" algn="tl" rotWithShape="0">
                  <a:schemeClr val="dk1">
                    <a:alpha val="40000"/>
                  </a:schemeClr>
                </a:outerShdw>
              </a:effectLst>
            </a:endParaRPr>
          </a:p>
        </p:txBody>
      </p:sp>
      <p:pic>
        <p:nvPicPr>
          <p:cNvPr id="20" name="图片 19">
            <a:extLst>
              <a:ext uri="{FF2B5EF4-FFF2-40B4-BE49-F238E27FC236}">
                <a16:creationId xmlns:a16="http://schemas.microsoft.com/office/drawing/2014/main" id="{08B6F20E-8B1F-4A5E-AD44-325D94ADADD2}"/>
              </a:ext>
            </a:extLst>
          </p:cNvPr>
          <p:cNvPicPr>
            <a:picLocks noChangeAspect="1"/>
          </p:cNvPicPr>
          <p:nvPr/>
        </p:nvPicPr>
        <p:blipFill>
          <a:blip r:embed="rId5"/>
          <a:stretch>
            <a:fillRect/>
          </a:stretch>
        </p:blipFill>
        <p:spPr>
          <a:xfrm>
            <a:off x="46037" y="4551366"/>
            <a:ext cx="4682632" cy="2372597"/>
          </a:xfrm>
          <a:prstGeom prst="rect">
            <a:avLst/>
          </a:prstGeom>
          <a:ln>
            <a:solidFill>
              <a:srgbClr val="000000"/>
            </a:solidFill>
          </a:ln>
        </p:spPr>
        <p:style>
          <a:lnRef idx="2">
            <a:schemeClr val="accent2"/>
          </a:lnRef>
          <a:fillRef idx="1">
            <a:schemeClr val="lt1"/>
          </a:fillRef>
          <a:effectRef idx="0">
            <a:schemeClr val="accent2"/>
          </a:effectRef>
          <a:fontRef idx="minor">
            <a:schemeClr val="dk1"/>
          </a:fontRef>
        </p:style>
      </p:pic>
      <p:grpSp>
        <p:nvGrpSpPr>
          <p:cNvPr id="14" name="组合 13">
            <a:extLst>
              <a:ext uri="{FF2B5EF4-FFF2-40B4-BE49-F238E27FC236}">
                <a16:creationId xmlns:a16="http://schemas.microsoft.com/office/drawing/2014/main" id="{29BAA4EF-2606-4153-998A-EBC63527C568}"/>
              </a:ext>
            </a:extLst>
          </p:cNvPr>
          <p:cNvGrpSpPr/>
          <p:nvPr/>
        </p:nvGrpSpPr>
        <p:grpSpPr>
          <a:xfrm>
            <a:off x="5432772" y="1341976"/>
            <a:ext cx="4266652" cy="1568796"/>
            <a:chOff x="5432772" y="1341976"/>
            <a:chExt cx="4266652" cy="1568796"/>
          </a:xfrm>
        </p:grpSpPr>
        <p:pic>
          <p:nvPicPr>
            <p:cNvPr id="11" name="图片 10">
              <a:extLst>
                <a:ext uri="{FF2B5EF4-FFF2-40B4-BE49-F238E27FC236}">
                  <a16:creationId xmlns:a16="http://schemas.microsoft.com/office/drawing/2014/main" id="{35BB5C0A-54F6-4FA9-BC70-BC0AA56145D5}"/>
                </a:ext>
              </a:extLst>
            </p:cNvPr>
            <p:cNvPicPr>
              <a:picLocks noChangeAspect="1"/>
            </p:cNvPicPr>
            <p:nvPr/>
          </p:nvPicPr>
          <p:blipFill>
            <a:blip r:embed="rId6"/>
            <a:stretch>
              <a:fillRect/>
            </a:stretch>
          </p:blipFill>
          <p:spPr>
            <a:xfrm>
              <a:off x="5985049" y="1646316"/>
              <a:ext cx="3162095" cy="872302"/>
            </a:xfrm>
            <a:prstGeom prst="rect">
              <a:avLst/>
            </a:prstGeom>
          </p:spPr>
        </p:pic>
        <p:sp>
          <p:nvSpPr>
            <p:cNvPr id="21" name="Cloud Callout 3">
              <a:extLst>
                <a:ext uri="{FF2B5EF4-FFF2-40B4-BE49-F238E27FC236}">
                  <a16:creationId xmlns:a16="http://schemas.microsoft.com/office/drawing/2014/main" id="{61F83518-1E62-4941-9C2B-83B5D6BE0ACF}"/>
                </a:ext>
              </a:extLst>
            </p:cNvPr>
            <p:cNvSpPr/>
            <p:nvPr/>
          </p:nvSpPr>
          <p:spPr bwMode="auto">
            <a:xfrm>
              <a:off x="5432772" y="1341976"/>
              <a:ext cx="4266652" cy="1568796"/>
            </a:xfrm>
            <a:prstGeom prst="cloudCallout">
              <a:avLst>
                <a:gd name="adj1" fmla="val -33526"/>
                <a:gd name="adj2" fmla="val 80623"/>
              </a:avLst>
            </a:prstGeom>
            <a:noFill/>
            <a:ln>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b="1"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5261731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361194"/>
          </a:xfrm>
        </p:spPr>
        <p:txBody>
          <a:bodyPr/>
          <a:lstStyle/>
          <a:p>
            <a:r>
              <a:rPr lang="zh-CN" altLang="en-US" dirty="0">
                <a:solidFill>
                  <a:schemeClr val="tx1"/>
                </a:solidFill>
              </a:rPr>
              <a:t>缺点：</a:t>
            </a:r>
            <a:r>
              <a:rPr lang="zh-CN" altLang="en-US" b="1" dirty="0">
                <a:solidFill>
                  <a:srgbClr val="0078D7"/>
                </a:solidFill>
              </a:rPr>
              <a:t>性能</a:t>
            </a:r>
            <a:r>
              <a:rPr lang="zh-CN" altLang="en-US" dirty="0">
                <a:solidFill>
                  <a:schemeClr val="tx1"/>
                </a:solidFill>
              </a:rPr>
              <a:t>和</a:t>
            </a:r>
            <a:r>
              <a:rPr lang="zh-CN" altLang="en-US" b="1" dirty="0">
                <a:solidFill>
                  <a:srgbClr val="0078D7"/>
                </a:solidFill>
              </a:rPr>
              <a:t>速度</a:t>
            </a:r>
            <a:endParaRPr lang="en-US" altLang="zh-CN" b="1" dirty="0">
              <a:solidFill>
                <a:srgbClr val="0078D7"/>
              </a:solidFill>
            </a:endParaRPr>
          </a:p>
          <a:p>
            <a:pPr lvl="1"/>
            <a:r>
              <a:rPr lang="zh-CN" altLang="en-US" sz="3000" dirty="0">
                <a:solidFill>
                  <a:schemeClr val="tx1"/>
                </a:solidFill>
              </a:rPr>
              <a:t>词图构建慢</a:t>
            </a:r>
            <a:endParaRPr lang="en-US" altLang="zh-CN" sz="3000" dirty="0">
              <a:solidFill>
                <a:schemeClr val="tx1"/>
              </a:solidFill>
            </a:endParaRPr>
          </a:p>
          <a:p>
            <a:pPr lvl="1"/>
            <a:r>
              <a:rPr lang="zh-CN" altLang="en-US" sz="3000" dirty="0">
                <a:solidFill>
                  <a:schemeClr val="tx1"/>
                </a:solidFill>
              </a:rPr>
              <a:t>逐句词图导致训练难以并行</a:t>
            </a:r>
            <a:endParaRPr lang="en-US" altLang="zh-CN" sz="3000" dirty="0">
              <a:solidFill>
                <a:schemeClr val="tx1"/>
              </a:solidFill>
            </a:endParaRPr>
          </a:p>
          <a:p>
            <a:pPr lvl="1"/>
            <a:r>
              <a:rPr lang="zh-CN" altLang="en-US" sz="3000" dirty="0">
                <a:solidFill>
                  <a:schemeClr val="tx1"/>
                </a:solidFill>
              </a:rPr>
              <a:t>需要好的初始化</a:t>
            </a:r>
            <a:endParaRPr lang="en-US" altLang="zh-CN" sz="3000" dirty="0">
              <a:solidFill>
                <a:schemeClr val="tx1"/>
              </a:solidFill>
            </a:endParaRPr>
          </a:p>
          <a:p>
            <a:pPr lvl="1"/>
            <a:endParaRPr lang="en-US" dirty="0">
              <a:solidFill>
                <a:schemeClr val="tx1"/>
              </a:solidFill>
            </a:endParaRPr>
          </a:p>
          <a:p>
            <a:r>
              <a:rPr lang="zh-CN" altLang="en-US" dirty="0">
                <a:solidFill>
                  <a:schemeClr val="tx1"/>
                </a:solidFill>
              </a:rPr>
              <a:t>针对其它非传统识别任务的序列建模研究不充分</a:t>
            </a:r>
            <a:endParaRPr lang="en-US" altLang="zh-CN" dirty="0">
              <a:solidFill>
                <a:schemeClr val="tx1"/>
              </a:solidFill>
            </a:endParaRPr>
          </a:p>
          <a:p>
            <a:pPr lvl="1"/>
            <a:r>
              <a:rPr lang="zh-CN" altLang="en-US" sz="3000" dirty="0">
                <a:solidFill>
                  <a:schemeClr val="tx1"/>
                </a:solidFill>
              </a:rPr>
              <a:t>关键词检测</a:t>
            </a:r>
            <a:endParaRPr lang="en-US" altLang="zh-CN" sz="3000" dirty="0">
              <a:solidFill>
                <a:schemeClr val="tx1"/>
              </a:solidFill>
            </a:endParaRPr>
          </a:p>
          <a:p>
            <a:pPr lvl="1"/>
            <a:r>
              <a:rPr lang="zh-CN" altLang="en-US" sz="3000" dirty="0">
                <a:solidFill>
                  <a:schemeClr val="tx1"/>
                </a:solidFill>
              </a:rPr>
              <a:t>多说话人重叠语音识别</a:t>
            </a:r>
            <a:endParaRPr lang="en-US" sz="3000"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框架一：序列鉴别性训练</a:t>
            </a:r>
            <a:endParaRPr lang="en-US" dirty="0">
              <a:solidFill>
                <a:srgbClr val="0078D7"/>
              </a:solidFill>
            </a:endParaRPr>
          </a:p>
        </p:txBody>
      </p:sp>
    </p:spTree>
    <p:extLst>
      <p:ext uri="{BB962C8B-B14F-4D97-AF65-F5344CB8AC3E}">
        <p14:creationId xmlns:p14="http://schemas.microsoft.com/office/powerpoint/2010/main" val="232901932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139869"/>
          </a:xfrm>
        </p:spPr>
        <p:txBody>
          <a:bodyPr/>
          <a:lstStyle/>
          <a:p>
            <a:endParaRPr lang="en-US" altLang="zh-CN" dirty="0">
              <a:solidFill>
                <a:schemeClr val="tx1"/>
              </a:solidFill>
            </a:endParaRPr>
          </a:p>
          <a:p>
            <a:endParaRPr lang="en-US" altLang="zh-CN" dirty="0">
              <a:solidFill>
                <a:schemeClr val="tx1"/>
              </a:solidFill>
            </a:endParaRPr>
          </a:p>
          <a:p>
            <a:r>
              <a:rPr lang="zh-CN" altLang="en-US" dirty="0">
                <a:solidFill>
                  <a:schemeClr val="tx1"/>
                </a:solidFill>
              </a:rPr>
              <a:t>连接时序分类模型（</a:t>
            </a:r>
            <a:r>
              <a:rPr lang="en-US" altLang="zh-CN" dirty="0">
                <a:solidFill>
                  <a:schemeClr val="tx1"/>
                </a:solidFill>
              </a:rPr>
              <a:t>CTC</a:t>
            </a:r>
            <a:r>
              <a:rPr lang="zh-CN" altLang="en-US" dirty="0">
                <a:solidFill>
                  <a:schemeClr val="tx1"/>
                </a:solidFill>
              </a:rPr>
              <a:t>）</a:t>
            </a:r>
            <a:endParaRPr lang="en-US" altLang="zh-CN" dirty="0">
              <a:solidFill>
                <a:schemeClr val="tx1"/>
              </a:solidFill>
            </a:endParaRPr>
          </a:p>
          <a:p>
            <a:r>
              <a:rPr lang="zh-CN" altLang="en-US" dirty="0">
                <a:solidFill>
                  <a:schemeClr val="tx1"/>
                </a:solidFill>
              </a:rPr>
              <a:t>序列到序列模型（</a:t>
            </a:r>
            <a:r>
              <a:rPr lang="en-US" altLang="zh-CN" dirty="0">
                <a:solidFill>
                  <a:schemeClr val="tx1"/>
                </a:solidFill>
              </a:rPr>
              <a:t>Attention S2S</a:t>
            </a:r>
            <a:r>
              <a:rPr lang="zh-CN" altLang="en-US" dirty="0">
                <a:solidFill>
                  <a:schemeClr val="tx1"/>
                </a:solidFill>
              </a:rPr>
              <a:t>）</a:t>
            </a:r>
            <a:endParaRPr lang="en-US" altLang="zh-CN" dirty="0">
              <a:solidFill>
                <a:schemeClr val="tx1"/>
              </a:solidFill>
            </a:endParaRPr>
          </a:p>
          <a:p>
            <a:endParaRPr lang="en-US" dirty="0">
              <a:solidFill>
                <a:schemeClr val="tx1"/>
              </a:solidFill>
            </a:endParaRPr>
          </a:p>
          <a:p>
            <a:r>
              <a:rPr lang="zh-CN" altLang="en-US" dirty="0">
                <a:solidFill>
                  <a:schemeClr val="tx1"/>
                </a:solidFill>
              </a:rPr>
              <a:t>缺点</a:t>
            </a:r>
            <a:endParaRPr lang="en-US" altLang="zh-CN" dirty="0">
              <a:solidFill>
                <a:schemeClr val="tx1"/>
              </a:solidFill>
            </a:endParaRPr>
          </a:p>
          <a:p>
            <a:pPr lvl="1"/>
            <a:r>
              <a:rPr lang="zh-CN" altLang="en-US" sz="3000" dirty="0">
                <a:solidFill>
                  <a:schemeClr val="tx1"/>
                </a:solidFill>
              </a:rPr>
              <a:t>需要大量数据</a:t>
            </a:r>
            <a:endParaRPr lang="en-US" altLang="zh-CN" sz="3000" dirty="0">
              <a:solidFill>
                <a:schemeClr val="tx1"/>
              </a:solidFill>
            </a:endParaRPr>
          </a:p>
          <a:p>
            <a:pPr lvl="1"/>
            <a:r>
              <a:rPr lang="zh-CN" altLang="en-US" sz="3000" dirty="0">
                <a:solidFill>
                  <a:schemeClr val="tx1"/>
                </a:solidFill>
              </a:rPr>
              <a:t>自适应难，不鲁棒</a:t>
            </a:r>
            <a:endParaRPr lang="en-US" sz="3000"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框架二：鉴别式序列模型</a:t>
            </a:r>
            <a:endParaRPr lang="en-US" dirty="0">
              <a:solidFill>
                <a:srgbClr val="0078D7"/>
              </a:solidFill>
            </a:endParaRPr>
          </a:p>
        </p:txBody>
      </p:sp>
      <p:pic>
        <p:nvPicPr>
          <p:cNvPr id="7" name="图片 6" descr="图片包含 物体&#10;&#10;描述已自动生成">
            <a:extLst>
              <a:ext uri="{FF2B5EF4-FFF2-40B4-BE49-F238E27FC236}">
                <a16:creationId xmlns:a16="http://schemas.microsoft.com/office/drawing/2014/main" id="{8FF9E835-0388-4D4E-B85E-01048246088B}"/>
              </a:ext>
            </a:extLst>
          </p:cNvPr>
          <p:cNvPicPr>
            <a:picLocks noChangeAspect="1"/>
          </p:cNvPicPr>
          <p:nvPr/>
        </p:nvPicPr>
        <p:blipFill>
          <a:blip r:embed="rId3"/>
          <a:stretch>
            <a:fillRect/>
          </a:stretch>
        </p:blipFill>
        <p:spPr>
          <a:xfrm>
            <a:off x="503237" y="1363662"/>
            <a:ext cx="3972479" cy="876422"/>
          </a:xfrm>
          <a:prstGeom prst="rect">
            <a:avLst/>
          </a:prstGeom>
        </p:spPr>
      </p:pic>
    </p:spTree>
    <p:extLst>
      <p:ext uri="{BB962C8B-B14F-4D97-AF65-F5344CB8AC3E}">
        <p14:creationId xmlns:p14="http://schemas.microsoft.com/office/powerpoint/2010/main" val="277347274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1034674"/>
            <a:ext cx="11887200" cy="5129225"/>
          </a:xfrm>
        </p:spPr>
        <p:txBody>
          <a:bodyPr/>
          <a:lstStyle/>
          <a:p>
            <a:pPr>
              <a:lnSpc>
                <a:spcPct val="125000"/>
              </a:lnSpc>
            </a:pPr>
            <a:r>
              <a:rPr lang="zh-CN" altLang="en-US" sz="3000" b="1" dirty="0">
                <a:solidFill>
                  <a:schemeClr val="tx1"/>
                </a:solidFill>
              </a:rPr>
              <a:t>课题背景</a:t>
            </a:r>
            <a:endParaRPr lang="en-US" altLang="zh-CN" sz="3000" b="1" dirty="0">
              <a:solidFill>
                <a:schemeClr val="tx1"/>
              </a:solidFill>
            </a:endParaRPr>
          </a:p>
          <a:p>
            <a:pPr lvl="1">
              <a:lnSpc>
                <a:spcPct val="125000"/>
              </a:lnSpc>
            </a:pPr>
            <a:r>
              <a:rPr lang="zh-CN" altLang="en-US" sz="3000" dirty="0">
                <a:solidFill>
                  <a:schemeClr val="tx1"/>
                </a:solidFill>
              </a:rPr>
              <a:t>语音识别中的序列建模</a:t>
            </a:r>
            <a:endParaRPr lang="en-US" altLang="zh-CN" sz="3000" dirty="0">
              <a:solidFill>
                <a:schemeClr val="tx1"/>
              </a:solidFill>
            </a:endParaRPr>
          </a:p>
          <a:p>
            <a:pPr lvl="1">
              <a:lnSpc>
                <a:spcPct val="125000"/>
              </a:lnSpc>
            </a:pPr>
            <a:r>
              <a:rPr lang="zh-CN" altLang="en-US" sz="3000" dirty="0">
                <a:solidFill>
                  <a:schemeClr val="tx1"/>
                </a:solidFill>
              </a:rPr>
              <a:t>语音识别中的搜索解码</a:t>
            </a:r>
          </a:p>
          <a:p>
            <a:pPr>
              <a:lnSpc>
                <a:spcPct val="125000"/>
              </a:lnSpc>
            </a:pPr>
            <a:r>
              <a:rPr lang="zh-CN" altLang="en-US" sz="3000" b="1" dirty="0">
                <a:solidFill>
                  <a:schemeClr val="bg1">
                    <a:lumMod val="85000"/>
                  </a:schemeClr>
                </a:solidFill>
              </a:rPr>
              <a:t>无词图的序列鉴别性训练</a:t>
            </a:r>
            <a:endParaRPr lang="zh-CN" altLang="en-US" sz="3000" dirty="0">
              <a:solidFill>
                <a:schemeClr val="bg1">
                  <a:lumMod val="85000"/>
                </a:schemeClr>
              </a:solidFill>
            </a:endParaRPr>
          </a:p>
          <a:p>
            <a:pPr>
              <a:lnSpc>
                <a:spcPct val="125000"/>
              </a:lnSpc>
            </a:pPr>
            <a:r>
              <a:rPr lang="zh-CN" altLang="en-US" sz="3000" b="1" dirty="0">
                <a:solidFill>
                  <a:schemeClr val="bg1">
                    <a:lumMod val="85000"/>
                  </a:schemeClr>
                </a:solidFill>
              </a:rPr>
              <a:t>并行化的搜索解码算法</a:t>
            </a:r>
            <a:endParaRPr lang="en-US" altLang="zh-CN" sz="3000" b="1" dirty="0">
              <a:solidFill>
                <a:schemeClr val="bg1">
                  <a:lumMod val="85000"/>
                </a:schemeClr>
              </a:solidFill>
            </a:endParaRPr>
          </a:p>
          <a:p>
            <a:pPr>
              <a:lnSpc>
                <a:spcPct val="125000"/>
              </a:lnSpc>
            </a:pPr>
            <a:r>
              <a:rPr lang="zh-CN" altLang="en-US" sz="3000" b="1" dirty="0">
                <a:solidFill>
                  <a:schemeClr val="bg1">
                    <a:lumMod val="85000"/>
                  </a:schemeClr>
                </a:solidFill>
              </a:rPr>
              <a:t>标签同步的搜索解码算法</a:t>
            </a:r>
          </a:p>
          <a:p>
            <a:pPr>
              <a:lnSpc>
                <a:spcPct val="125000"/>
              </a:lnSpc>
            </a:pPr>
            <a:endParaRPr lang="zh-CN" altLang="en-US" sz="5000" b="1" dirty="0">
              <a:solidFill>
                <a:schemeClr val="tx1"/>
              </a:solidFill>
            </a:endParaRPr>
          </a:p>
        </p:txBody>
      </p:sp>
      <p:sp>
        <p:nvSpPr>
          <p:cNvPr id="4" name="Title 3"/>
          <p:cNvSpPr>
            <a:spLocks noGrp="1"/>
          </p:cNvSpPr>
          <p:nvPr>
            <p:ph type="title"/>
          </p:nvPr>
        </p:nvSpPr>
        <p:spPr/>
        <p:txBody>
          <a:bodyPr/>
          <a:lstStyle/>
          <a:p>
            <a:r>
              <a:rPr lang="zh-CN" altLang="en-US" dirty="0">
                <a:solidFill>
                  <a:srgbClr val="0078D7"/>
                </a:solidFill>
              </a:rPr>
              <a:t>提纲</a:t>
            </a:r>
            <a:endParaRPr lang="en-US" dirty="0">
              <a:solidFill>
                <a:srgbClr val="0078D7"/>
              </a:solidFill>
            </a:endParaRPr>
          </a:p>
        </p:txBody>
      </p:sp>
    </p:spTree>
    <p:extLst>
      <p:ext uri="{BB962C8B-B14F-4D97-AF65-F5344CB8AC3E}">
        <p14:creationId xmlns:p14="http://schemas.microsoft.com/office/powerpoint/2010/main" val="301950368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38664"/>
          </a:xfrm>
        </p:spPr>
        <p:txBody>
          <a:bodyPr/>
          <a:lstStyle/>
          <a:p>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语音识别中的搜索解码</a:t>
            </a:r>
            <a:endParaRPr lang="en-US" dirty="0">
              <a:solidFill>
                <a:srgbClr val="0078D7"/>
              </a:solidFill>
            </a:endParaRPr>
          </a:p>
        </p:txBody>
      </p:sp>
      <p:pic>
        <p:nvPicPr>
          <p:cNvPr id="5" name="图片 4">
            <a:extLst>
              <a:ext uri="{FF2B5EF4-FFF2-40B4-BE49-F238E27FC236}">
                <a16:creationId xmlns:a16="http://schemas.microsoft.com/office/drawing/2014/main" id="{7C25A0BC-EDC1-45B9-ADD7-A584C6AF322B}"/>
              </a:ext>
            </a:extLst>
          </p:cNvPr>
          <p:cNvPicPr>
            <a:picLocks noChangeAspect="1"/>
          </p:cNvPicPr>
          <p:nvPr/>
        </p:nvPicPr>
        <p:blipFill>
          <a:blip r:embed="rId3"/>
          <a:stretch>
            <a:fillRect/>
          </a:stretch>
        </p:blipFill>
        <p:spPr>
          <a:xfrm>
            <a:off x="255824" y="3534900"/>
            <a:ext cx="5856965" cy="3286446"/>
          </a:xfrm>
          <a:prstGeom prst="rect">
            <a:avLst/>
          </a:prstGeom>
        </p:spPr>
      </p:pic>
      <p:pic>
        <p:nvPicPr>
          <p:cNvPr id="7" name="图片 6" descr="图片包含 物体&#10;&#10;自动生成的说明">
            <a:extLst>
              <a:ext uri="{FF2B5EF4-FFF2-40B4-BE49-F238E27FC236}">
                <a16:creationId xmlns:a16="http://schemas.microsoft.com/office/drawing/2014/main" id="{ED34FFC2-94A3-4373-89EA-277798EF26BA}"/>
              </a:ext>
            </a:extLst>
          </p:cNvPr>
          <p:cNvPicPr>
            <a:picLocks noChangeAspect="1"/>
          </p:cNvPicPr>
          <p:nvPr/>
        </p:nvPicPr>
        <p:blipFill>
          <a:blip r:embed="rId4"/>
          <a:stretch>
            <a:fillRect/>
          </a:stretch>
        </p:blipFill>
        <p:spPr>
          <a:xfrm>
            <a:off x="2111801" y="1153505"/>
            <a:ext cx="10050037" cy="1825179"/>
          </a:xfrm>
          <a:prstGeom prst="rect">
            <a:avLst/>
          </a:prstGeom>
        </p:spPr>
      </p:pic>
      <p:sp>
        <p:nvSpPr>
          <p:cNvPr id="8" name="标注: 弯曲线形 7">
            <a:extLst>
              <a:ext uri="{FF2B5EF4-FFF2-40B4-BE49-F238E27FC236}">
                <a16:creationId xmlns:a16="http://schemas.microsoft.com/office/drawing/2014/main" id="{1BE8164C-572C-4507-ADED-430BCF7BF228}"/>
              </a:ext>
            </a:extLst>
          </p:cNvPr>
          <p:cNvSpPr/>
          <p:nvPr/>
        </p:nvSpPr>
        <p:spPr>
          <a:xfrm>
            <a:off x="6402149" y="3600009"/>
            <a:ext cx="1469340" cy="473811"/>
          </a:xfrm>
          <a:prstGeom prst="borderCallout2">
            <a:avLst>
              <a:gd name="adj1" fmla="val -7955"/>
              <a:gd name="adj2" fmla="val 6506"/>
              <a:gd name="adj3" fmla="val -114713"/>
              <a:gd name="adj4" fmla="val 3940"/>
              <a:gd name="adj5" fmla="val -215931"/>
              <a:gd name="adj6" fmla="val 4149"/>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ysClr val="windowText" lastClr="000000"/>
                </a:solidFill>
              </a:rPr>
              <a:t>声学模型</a:t>
            </a:r>
          </a:p>
        </p:txBody>
      </p:sp>
      <p:sp>
        <p:nvSpPr>
          <p:cNvPr id="9" name="标注: 弯曲线形 8">
            <a:extLst>
              <a:ext uri="{FF2B5EF4-FFF2-40B4-BE49-F238E27FC236}">
                <a16:creationId xmlns:a16="http://schemas.microsoft.com/office/drawing/2014/main" id="{3F71E9F0-DF3B-4CB3-9776-F21DE529CC77}"/>
              </a:ext>
            </a:extLst>
          </p:cNvPr>
          <p:cNvSpPr/>
          <p:nvPr/>
        </p:nvSpPr>
        <p:spPr>
          <a:xfrm>
            <a:off x="9661250" y="4411661"/>
            <a:ext cx="1469340" cy="473811"/>
          </a:xfrm>
          <a:prstGeom prst="borderCallout2">
            <a:avLst>
              <a:gd name="adj1" fmla="val -7955"/>
              <a:gd name="adj2" fmla="val 79330"/>
              <a:gd name="adj3" fmla="val -77758"/>
              <a:gd name="adj4" fmla="val 52932"/>
              <a:gd name="adj5" fmla="val -392495"/>
              <a:gd name="adj6" fmla="val 51816"/>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ysClr val="windowText" lastClr="000000"/>
                </a:solidFill>
              </a:rPr>
              <a:t>词典</a:t>
            </a:r>
          </a:p>
        </p:txBody>
      </p:sp>
      <p:sp>
        <p:nvSpPr>
          <p:cNvPr id="10" name="标注: 弯曲线形 9">
            <a:extLst>
              <a:ext uri="{FF2B5EF4-FFF2-40B4-BE49-F238E27FC236}">
                <a16:creationId xmlns:a16="http://schemas.microsoft.com/office/drawing/2014/main" id="{833657CC-A14C-418E-94D3-631657EBA60E}"/>
              </a:ext>
            </a:extLst>
          </p:cNvPr>
          <p:cNvSpPr/>
          <p:nvPr/>
        </p:nvSpPr>
        <p:spPr>
          <a:xfrm>
            <a:off x="6751637" y="4411661"/>
            <a:ext cx="1772214" cy="762001"/>
          </a:xfrm>
          <a:prstGeom prst="borderCallout2">
            <a:avLst>
              <a:gd name="adj1" fmla="val 4363"/>
              <a:gd name="adj2" fmla="val 88599"/>
              <a:gd name="adj3" fmla="val -139350"/>
              <a:gd name="adj4" fmla="val 88682"/>
              <a:gd name="adj5" fmla="val -242304"/>
              <a:gd name="adj6" fmla="val 49779"/>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ysClr val="windowText" lastClr="000000"/>
                </a:solidFill>
              </a:rPr>
              <a:t>隐马尔科夫模型模型</a:t>
            </a:r>
          </a:p>
        </p:txBody>
      </p:sp>
      <p:sp>
        <p:nvSpPr>
          <p:cNvPr id="11" name="标注: 弯曲线形 10">
            <a:extLst>
              <a:ext uri="{FF2B5EF4-FFF2-40B4-BE49-F238E27FC236}">
                <a16:creationId xmlns:a16="http://schemas.microsoft.com/office/drawing/2014/main" id="{30188137-C209-487F-8DFF-6CC9EC52D3B5}"/>
              </a:ext>
            </a:extLst>
          </p:cNvPr>
          <p:cNvSpPr/>
          <p:nvPr/>
        </p:nvSpPr>
        <p:spPr>
          <a:xfrm>
            <a:off x="8656637" y="3600008"/>
            <a:ext cx="1469340" cy="762001"/>
          </a:xfrm>
          <a:prstGeom prst="borderCallout2">
            <a:avLst>
              <a:gd name="adj1" fmla="val -15615"/>
              <a:gd name="adj2" fmla="val 26367"/>
              <a:gd name="adj3" fmla="val -45777"/>
              <a:gd name="adj4" fmla="val 5264"/>
              <a:gd name="adj5" fmla="val -134229"/>
              <a:gd name="adj6" fmla="val 4149"/>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ysClr val="windowText" lastClr="000000"/>
                </a:solidFill>
              </a:rPr>
              <a:t>上下文相关模型</a:t>
            </a:r>
          </a:p>
        </p:txBody>
      </p:sp>
      <p:sp>
        <p:nvSpPr>
          <p:cNvPr id="12" name="标注: 弯曲线形 11">
            <a:extLst>
              <a:ext uri="{FF2B5EF4-FFF2-40B4-BE49-F238E27FC236}">
                <a16:creationId xmlns:a16="http://schemas.microsoft.com/office/drawing/2014/main" id="{760B6F41-7C85-468F-84F9-98E387304C9A}"/>
              </a:ext>
            </a:extLst>
          </p:cNvPr>
          <p:cNvSpPr/>
          <p:nvPr/>
        </p:nvSpPr>
        <p:spPr>
          <a:xfrm>
            <a:off x="10714037" y="3600009"/>
            <a:ext cx="1469340" cy="473811"/>
          </a:xfrm>
          <a:prstGeom prst="borderCallout2">
            <a:avLst>
              <a:gd name="adj1" fmla="val -7955"/>
              <a:gd name="adj2" fmla="val 56821"/>
              <a:gd name="adj3" fmla="val -40803"/>
              <a:gd name="adj4" fmla="val 34395"/>
              <a:gd name="adj5" fmla="val -220037"/>
              <a:gd name="adj6" fmla="val 31955"/>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ysClr val="windowText" lastClr="000000"/>
                </a:solidFill>
              </a:rPr>
              <a:t>语言模型</a:t>
            </a:r>
          </a:p>
        </p:txBody>
      </p:sp>
    </p:spTree>
    <p:extLst>
      <p:ext uri="{BB962C8B-B14F-4D97-AF65-F5344CB8AC3E}">
        <p14:creationId xmlns:p14="http://schemas.microsoft.com/office/powerpoint/2010/main" val="12660419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262158"/>
          </a:xfrm>
        </p:spPr>
        <p:txBody>
          <a:bodyPr/>
          <a:lstStyle/>
          <a:p>
            <a:r>
              <a:rPr lang="zh-CN" altLang="en-US" dirty="0">
                <a:solidFill>
                  <a:schemeClr val="tx1"/>
                </a:solidFill>
              </a:rPr>
              <a:t>流派分类</a:t>
            </a:r>
            <a:endParaRPr lang="en-US" altLang="zh-CN" dirty="0">
              <a:solidFill>
                <a:schemeClr val="tx1"/>
              </a:solidFill>
            </a:endParaRPr>
          </a:p>
          <a:p>
            <a:pPr lvl="1"/>
            <a:r>
              <a:rPr lang="zh-CN" altLang="en-US" sz="3000" dirty="0">
                <a:solidFill>
                  <a:schemeClr val="tx1"/>
                </a:solidFill>
              </a:rPr>
              <a:t>动态和静态网络生成（空间换时间）</a:t>
            </a:r>
            <a:endParaRPr lang="en-US" altLang="zh-CN" sz="3000" dirty="0">
              <a:solidFill>
                <a:schemeClr val="tx1"/>
              </a:solidFill>
            </a:endParaRPr>
          </a:p>
          <a:p>
            <a:pPr lvl="1"/>
            <a:r>
              <a:rPr lang="zh-CN" altLang="en-US" sz="3000" dirty="0">
                <a:solidFill>
                  <a:schemeClr val="tx1"/>
                </a:solidFill>
              </a:rPr>
              <a:t>异步和同步搜索算法（深度</a:t>
            </a:r>
            <a:r>
              <a:rPr lang="en-US" altLang="zh-CN" sz="3000" dirty="0" err="1">
                <a:solidFill>
                  <a:schemeClr val="tx1"/>
                </a:solidFill>
              </a:rPr>
              <a:t>v.s</a:t>
            </a:r>
            <a:r>
              <a:rPr lang="en-US" altLang="zh-CN" sz="3000" dirty="0">
                <a:solidFill>
                  <a:schemeClr val="tx1"/>
                </a:solidFill>
              </a:rPr>
              <a:t>.</a:t>
            </a:r>
            <a:r>
              <a:rPr lang="zh-CN" altLang="en-US" sz="3000" dirty="0">
                <a:solidFill>
                  <a:schemeClr val="tx1"/>
                </a:solidFill>
              </a:rPr>
              <a:t>广度优先）</a:t>
            </a:r>
            <a:endParaRPr lang="en-US" altLang="zh-CN" sz="3000" dirty="0">
              <a:solidFill>
                <a:schemeClr val="tx1"/>
              </a:solidFill>
            </a:endParaRPr>
          </a:p>
          <a:p>
            <a:pPr lvl="1"/>
            <a:r>
              <a:rPr lang="zh-CN" altLang="en-US" sz="3000" dirty="0">
                <a:solidFill>
                  <a:schemeClr val="tx1"/>
                </a:solidFill>
              </a:rPr>
              <a:t>单遍和多遍解码</a:t>
            </a:r>
            <a:endParaRPr lang="en-US" sz="3000"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语音识别中的搜索解码</a:t>
            </a:r>
            <a:endParaRPr lang="en-US" dirty="0">
              <a:solidFill>
                <a:srgbClr val="0078D7"/>
              </a:solidFill>
            </a:endParaRPr>
          </a:p>
        </p:txBody>
      </p:sp>
      <p:pic>
        <p:nvPicPr>
          <p:cNvPr id="5" name="图片 4">
            <a:extLst>
              <a:ext uri="{FF2B5EF4-FFF2-40B4-BE49-F238E27FC236}">
                <a16:creationId xmlns:a16="http://schemas.microsoft.com/office/drawing/2014/main" id="{9F9E61D8-FBA9-44D5-B278-FC4093AD0976}"/>
              </a:ext>
            </a:extLst>
          </p:cNvPr>
          <p:cNvPicPr>
            <a:picLocks noChangeAspect="1"/>
          </p:cNvPicPr>
          <p:nvPr/>
        </p:nvPicPr>
        <p:blipFill>
          <a:blip r:embed="rId3"/>
          <a:stretch>
            <a:fillRect/>
          </a:stretch>
        </p:blipFill>
        <p:spPr>
          <a:xfrm>
            <a:off x="6480923" y="2963862"/>
            <a:ext cx="5954221" cy="4030663"/>
          </a:xfrm>
          <a:prstGeom prst="rect">
            <a:avLst/>
          </a:prstGeom>
        </p:spPr>
      </p:pic>
      <p:cxnSp>
        <p:nvCxnSpPr>
          <p:cNvPr id="6" name="Straight Arrow Connector 9">
            <a:extLst>
              <a:ext uri="{FF2B5EF4-FFF2-40B4-BE49-F238E27FC236}">
                <a16:creationId xmlns:a16="http://schemas.microsoft.com/office/drawing/2014/main" id="{3C161D21-A4D6-4EB7-AF67-9A9E7F6D2BD3}"/>
              </a:ext>
            </a:extLst>
          </p:cNvPr>
          <p:cNvCxnSpPr>
            <a:cxnSpLocks/>
          </p:cNvCxnSpPr>
          <p:nvPr/>
        </p:nvCxnSpPr>
        <p:spPr>
          <a:xfrm>
            <a:off x="7056437" y="2088355"/>
            <a:ext cx="1752600" cy="3009107"/>
          </a:xfrm>
          <a:prstGeom prst="straightConnector1">
            <a:avLst/>
          </a:prstGeom>
          <a:ln w="38100">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9">
            <a:extLst>
              <a:ext uri="{FF2B5EF4-FFF2-40B4-BE49-F238E27FC236}">
                <a16:creationId xmlns:a16="http://schemas.microsoft.com/office/drawing/2014/main" id="{25F8130B-2AB8-4536-96DA-B4CA3A30E06C}"/>
              </a:ext>
            </a:extLst>
          </p:cNvPr>
          <p:cNvCxnSpPr>
            <a:cxnSpLocks/>
          </p:cNvCxnSpPr>
          <p:nvPr/>
        </p:nvCxnSpPr>
        <p:spPr>
          <a:xfrm>
            <a:off x="7894637" y="2621755"/>
            <a:ext cx="990600" cy="1332707"/>
          </a:xfrm>
          <a:prstGeom prst="straightConnector1">
            <a:avLst/>
          </a:prstGeom>
          <a:ln w="38100">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7E5C8CC-5066-4D6F-8F58-6E27808A84CE}"/>
              </a:ext>
            </a:extLst>
          </p:cNvPr>
          <p:cNvCxnSpPr>
            <a:cxnSpLocks/>
          </p:cNvCxnSpPr>
          <p:nvPr/>
        </p:nvCxnSpPr>
        <p:spPr>
          <a:xfrm>
            <a:off x="3779837" y="3155155"/>
            <a:ext cx="6385053" cy="875507"/>
          </a:xfrm>
          <a:prstGeom prst="straightConnector1">
            <a:avLst/>
          </a:prstGeom>
          <a:ln w="38100">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Rectangle 14">
            <a:extLst>
              <a:ext uri="{FF2B5EF4-FFF2-40B4-BE49-F238E27FC236}">
                <a16:creationId xmlns:a16="http://schemas.microsoft.com/office/drawing/2014/main" id="{61BC7085-F8C3-43DF-A1C9-3EB19098EAC7}"/>
              </a:ext>
            </a:extLst>
          </p:cNvPr>
          <p:cNvSpPr/>
          <p:nvPr/>
        </p:nvSpPr>
        <p:spPr bwMode="auto">
          <a:xfrm>
            <a:off x="2103438" y="1886728"/>
            <a:ext cx="838200" cy="467533"/>
          </a:xfrm>
          <a:prstGeom prst="rect">
            <a:avLst/>
          </a:prstGeom>
          <a:noFill/>
          <a:ln w="19050">
            <a:solidFill>
              <a:srgbClr val="0078D7"/>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4" name="Rectangle 14">
            <a:extLst>
              <a:ext uri="{FF2B5EF4-FFF2-40B4-BE49-F238E27FC236}">
                <a16:creationId xmlns:a16="http://schemas.microsoft.com/office/drawing/2014/main" id="{6F52DDB2-C028-410D-A0C5-80010054B728}"/>
              </a:ext>
            </a:extLst>
          </p:cNvPr>
          <p:cNvSpPr/>
          <p:nvPr/>
        </p:nvSpPr>
        <p:spPr bwMode="auto">
          <a:xfrm>
            <a:off x="2103438" y="2398321"/>
            <a:ext cx="838200" cy="467533"/>
          </a:xfrm>
          <a:prstGeom prst="rect">
            <a:avLst/>
          </a:prstGeom>
          <a:noFill/>
          <a:ln w="19050">
            <a:solidFill>
              <a:srgbClr val="0078D7"/>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5" name="Rectangle 14">
            <a:extLst>
              <a:ext uri="{FF2B5EF4-FFF2-40B4-BE49-F238E27FC236}">
                <a16:creationId xmlns:a16="http://schemas.microsoft.com/office/drawing/2014/main" id="{2D8ED354-1DAE-4D5A-8C60-13691F423B26}"/>
              </a:ext>
            </a:extLst>
          </p:cNvPr>
          <p:cNvSpPr/>
          <p:nvPr/>
        </p:nvSpPr>
        <p:spPr bwMode="auto">
          <a:xfrm>
            <a:off x="2120481" y="2921388"/>
            <a:ext cx="838200" cy="467533"/>
          </a:xfrm>
          <a:prstGeom prst="rect">
            <a:avLst/>
          </a:prstGeom>
          <a:noFill/>
          <a:ln w="19050">
            <a:solidFill>
              <a:srgbClr val="0078D7"/>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3636516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Effect transition="in" filter="fade">
                                      <p:cBhvr>
                                        <p:cTn id="27" dur="500"/>
                                        <p:tgtEl>
                                          <p:spTgt spid="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FA16D9A-3AA7-4453-98FC-D403F9AB6480}"/>
              </a:ext>
            </a:extLst>
          </p:cNvPr>
          <p:cNvPicPr>
            <a:picLocks noChangeAspect="1"/>
          </p:cNvPicPr>
          <p:nvPr/>
        </p:nvPicPr>
        <p:blipFill>
          <a:blip r:embed="rId3"/>
          <a:stretch>
            <a:fillRect/>
          </a:stretch>
        </p:blipFill>
        <p:spPr>
          <a:xfrm>
            <a:off x="122238" y="1238982"/>
            <a:ext cx="6857934" cy="3267631"/>
          </a:xfrm>
          <a:prstGeom prst="rect">
            <a:avLst/>
          </a:prstGeom>
        </p:spPr>
      </p:pic>
      <p:sp>
        <p:nvSpPr>
          <p:cNvPr id="3" name="Title 3">
            <a:extLst>
              <a:ext uri="{FF2B5EF4-FFF2-40B4-BE49-F238E27FC236}">
                <a16:creationId xmlns:a16="http://schemas.microsoft.com/office/drawing/2014/main" id="{4B822E34-F398-4F4D-BA09-3829859432BF}"/>
              </a:ext>
            </a:extLst>
          </p:cNvPr>
          <p:cNvSpPr>
            <a:spLocks noGrp="1"/>
          </p:cNvSpPr>
          <p:nvPr>
            <p:ph type="title"/>
          </p:nvPr>
        </p:nvSpPr>
        <p:spPr>
          <a:xfrm>
            <a:off x="274639" y="295274"/>
            <a:ext cx="11889564" cy="917575"/>
          </a:xfrm>
        </p:spPr>
        <p:txBody>
          <a:bodyPr/>
          <a:lstStyle/>
          <a:p>
            <a:r>
              <a:rPr lang="zh-CN" altLang="en-US" dirty="0">
                <a:solidFill>
                  <a:srgbClr val="0078D7"/>
                </a:solidFill>
              </a:rPr>
              <a:t>自动语音识别</a:t>
            </a:r>
            <a:endParaRPr lang="en-US" dirty="0">
              <a:solidFill>
                <a:srgbClr val="0078D7"/>
              </a:solidFill>
            </a:endParaRPr>
          </a:p>
        </p:txBody>
      </p:sp>
      <p:cxnSp>
        <p:nvCxnSpPr>
          <p:cNvPr id="6" name="直接箭头连接符 5">
            <a:extLst>
              <a:ext uri="{FF2B5EF4-FFF2-40B4-BE49-F238E27FC236}">
                <a16:creationId xmlns:a16="http://schemas.microsoft.com/office/drawing/2014/main" id="{70DB9389-F89D-476B-B547-95614C97F435}"/>
              </a:ext>
            </a:extLst>
          </p:cNvPr>
          <p:cNvCxnSpPr>
            <a:cxnSpLocks/>
          </p:cNvCxnSpPr>
          <p:nvPr/>
        </p:nvCxnSpPr>
        <p:spPr>
          <a:xfrm>
            <a:off x="3246437" y="2049462"/>
            <a:ext cx="2743202" cy="3495548"/>
          </a:xfrm>
          <a:prstGeom prst="straightConnector1">
            <a:avLst/>
          </a:prstGeom>
          <a:ln w="28575">
            <a:solidFill>
              <a:srgbClr val="0078D7"/>
            </a:solidFill>
            <a:prstDash val="dash"/>
            <a:tailEnd type="arrow"/>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D89E69B2-D18C-431F-ACA8-3D29BAA30FCD}"/>
              </a:ext>
            </a:extLst>
          </p:cNvPr>
          <p:cNvPicPr>
            <a:picLocks noChangeAspect="1"/>
          </p:cNvPicPr>
          <p:nvPr/>
        </p:nvPicPr>
        <p:blipFill>
          <a:blip r:embed="rId4"/>
          <a:stretch>
            <a:fillRect/>
          </a:stretch>
        </p:blipFill>
        <p:spPr>
          <a:xfrm>
            <a:off x="5989639" y="3268662"/>
            <a:ext cx="6324598" cy="3622001"/>
          </a:xfrm>
          <a:prstGeom prst="rect">
            <a:avLst/>
          </a:prstGeom>
        </p:spPr>
      </p:pic>
    </p:spTree>
    <p:extLst>
      <p:ext uri="{BB962C8B-B14F-4D97-AF65-F5344CB8AC3E}">
        <p14:creationId xmlns:p14="http://schemas.microsoft.com/office/powerpoint/2010/main" val="85387546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144929"/>
          </a:xfrm>
        </p:spPr>
        <p:txBody>
          <a:bodyPr/>
          <a:lstStyle/>
          <a:p>
            <a:r>
              <a:rPr lang="zh-CN" altLang="en-US" dirty="0">
                <a:solidFill>
                  <a:schemeClr val="tx1"/>
                </a:solidFill>
              </a:rPr>
              <a:t>加权有限状态机</a:t>
            </a:r>
            <a:r>
              <a:rPr lang="en-US" dirty="0">
                <a:solidFill>
                  <a:schemeClr val="tx1"/>
                </a:solidFill>
              </a:rPr>
              <a:t> (WFST)</a:t>
            </a: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基线解码算法</a:t>
            </a:r>
            <a:endParaRPr lang="en-US" dirty="0">
              <a:solidFill>
                <a:srgbClr val="0078D7"/>
              </a:solidFill>
            </a:endParaRPr>
          </a:p>
        </p:txBody>
      </p:sp>
      <p:pic>
        <p:nvPicPr>
          <p:cNvPr id="6" name="图片 5">
            <a:extLst>
              <a:ext uri="{FF2B5EF4-FFF2-40B4-BE49-F238E27FC236}">
                <a16:creationId xmlns:a16="http://schemas.microsoft.com/office/drawing/2014/main" id="{50274A09-E15A-4149-997A-21E2A77334BD}"/>
              </a:ext>
            </a:extLst>
          </p:cNvPr>
          <p:cNvPicPr>
            <a:picLocks noChangeAspect="1"/>
          </p:cNvPicPr>
          <p:nvPr/>
        </p:nvPicPr>
        <p:blipFill>
          <a:blip r:embed="rId3"/>
          <a:stretch>
            <a:fillRect/>
          </a:stretch>
        </p:blipFill>
        <p:spPr>
          <a:xfrm>
            <a:off x="272273" y="2049462"/>
            <a:ext cx="2927264" cy="1676400"/>
          </a:xfrm>
          <a:prstGeom prst="rect">
            <a:avLst/>
          </a:prstGeom>
        </p:spPr>
      </p:pic>
      <p:sp>
        <p:nvSpPr>
          <p:cNvPr id="7" name="矩形 6">
            <a:extLst>
              <a:ext uri="{FF2B5EF4-FFF2-40B4-BE49-F238E27FC236}">
                <a16:creationId xmlns:a16="http://schemas.microsoft.com/office/drawing/2014/main" id="{94673CA9-F57F-4540-B990-01F13EC9B9DF}"/>
              </a:ext>
            </a:extLst>
          </p:cNvPr>
          <p:cNvSpPr/>
          <p:nvPr/>
        </p:nvSpPr>
        <p:spPr>
          <a:xfrm>
            <a:off x="1417638" y="2609933"/>
            <a:ext cx="838200" cy="506329"/>
          </a:xfrm>
          <a:prstGeom prst="rect">
            <a:avLst/>
          </a:prstGeom>
          <a:noFill/>
          <a:ln w="38100" cap="flat" cmpd="sng" algn="ctr">
            <a:solidFill>
              <a:srgbClr val="FF0000"/>
            </a:solidFill>
            <a:prstDash val="sysDot"/>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pic>
        <p:nvPicPr>
          <p:cNvPr id="12" name="图片 11">
            <a:extLst>
              <a:ext uri="{FF2B5EF4-FFF2-40B4-BE49-F238E27FC236}">
                <a16:creationId xmlns:a16="http://schemas.microsoft.com/office/drawing/2014/main" id="{6AC2CEF8-5B3B-4A9E-A881-42FA244CD6F7}"/>
              </a:ext>
            </a:extLst>
          </p:cNvPr>
          <p:cNvPicPr>
            <a:picLocks noChangeAspect="1"/>
          </p:cNvPicPr>
          <p:nvPr/>
        </p:nvPicPr>
        <p:blipFill>
          <a:blip r:embed="rId4"/>
          <a:stretch>
            <a:fillRect/>
          </a:stretch>
        </p:blipFill>
        <p:spPr>
          <a:xfrm>
            <a:off x="4379041" y="2125662"/>
            <a:ext cx="8087596" cy="3838942"/>
          </a:xfrm>
          <a:prstGeom prst="rect">
            <a:avLst/>
          </a:prstGeom>
        </p:spPr>
      </p:pic>
      <p:graphicFrame>
        <p:nvGraphicFramePr>
          <p:cNvPr id="13" name="表格 12">
            <a:extLst>
              <a:ext uri="{FF2B5EF4-FFF2-40B4-BE49-F238E27FC236}">
                <a16:creationId xmlns:a16="http://schemas.microsoft.com/office/drawing/2014/main" id="{38BC065B-14D6-4FDF-8515-AFF421F85B39}"/>
              </a:ext>
            </a:extLst>
          </p:cNvPr>
          <p:cNvGraphicFramePr>
            <a:graphicFrameLocks noGrp="1"/>
          </p:cNvGraphicFramePr>
          <p:nvPr/>
        </p:nvGraphicFramePr>
        <p:xfrm>
          <a:off x="373106" y="4044385"/>
          <a:ext cx="3168606" cy="2424668"/>
        </p:xfrm>
        <a:graphic>
          <a:graphicData uri="http://schemas.openxmlformats.org/drawingml/2006/table">
            <a:tbl>
              <a:tblPr firstRow="1" bandRow="1">
                <a:tableStyleId>{72833802-FEF1-4C79-8D5D-14CF1EAF98D9}</a:tableStyleId>
              </a:tblPr>
              <a:tblGrid>
                <a:gridCol w="815931">
                  <a:extLst>
                    <a:ext uri="{9D8B030D-6E8A-4147-A177-3AD203B41FA5}">
                      <a16:colId xmlns:a16="http://schemas.microsoft.com/office/drawing/2014/main" val="2908937992"/>
                    </a:ext>
                  </a:extLst>
                </a:gridCol>
                <a:gridCol w="1600200">
                  <a:extLst>
                    <a:ext uri="{9D8B030D-6E8A-4147-A177-3AD203B41FA5}">
                      <a16:colId xmlns:a16="http://schemas.microsoft.com/office/drawing/2014/main" val="3576017031"/>
                    </a:ext>
                  </a:extLst>
                </a:gridCol>
                <a:gridCol w="752475">
                  <a:extLst>
                    <a:ext uri="{9D8B030D-6E8A-4147-A177-3AD203B41FA5}">
                      <a16:colId xmlns:a16="http://schemas.microsoft.com/office/drawing/2014/main" val="178857357"/>
                    </a:ext>
                  </a:extLst>
                </a:gridCol>
              </a:tblGrid>
              <a:tr h="574053">
                <a:tc>
                  <a:txBody>
                    <a:bodyPr/>
                    <a:lstStyle/>
                    <a:p>
                      <a:r>
                        <a:rPr lang="en-US" altLang="zh-CN" sz="1500" dirty="0"/>
                        <a:t>word</a:t>
                      </a:r>
                      <a:endParaRPr lang="zh-CN" altLang="en-US" sz="1500" dirty="0"/>
                    </a:p>
                  </a:txBody>
                  <a:tcPr/>
                </a:tc>
                <a:tc>
                  <a:txBody>
                    <a:bodyPr/>
                    <a:lstStyle/>
                    <a:p>
                      <a:r>
                        <a:rPr lang="en-US" altLang="zh-CN" sz="1500" dirty="0"/>
                        <a:t>Pronunciation</a:t>
                      </a:r>
                      <a:endParaRPr lang="zh-CN" altLang="en-US" sz="1500" dirty="0"/>
                    </a:p>
                  </a:txBody>
                  <a:tcPr/>
                </a:tc>
                <a:tc>
                  <a:txBody>
                    <a:bodyPr/>
                    <a:lstStyle/>
                    <a:p>
                      <a:r>
                        <a:rPr lang="en-US" altLang="zh-CN" sz="1500" dirty="0"/>
                        <a:t>Score</a:t>
                      </a:r>
                      <a:r>
                        <a:rPr lang="en-US" altLang="zh-CN" sz="1500" baseline="30000" dirty="0"/>
                        <a:t>1</a:t>
                      </a:r>
                      <a:endParaRPr lang="zh-CN" altLang="en-US" sz="1500" baseline="30000" dirty="0"/>
                    </a:p>
                  </a:txBody>
                  <a:tcPr/>
                </a:tc>
                <a:extLst>
                  <a:ext uri="{0D108BD9-81ED-4DB2-BD59-A6C34878D82A}">
                    <a16:rowId xmlns:a16="http://schemas.microsoft.com/office/drawing/2014/main" val="3463704307"/>
                  </a:ext>
                </a:extLst>
              </a:tr>
              <a:tr h="370123">
                <a:tc>
                  <a:txBody>
                    <a:bodyPr/>
                    <a:lstStyle/>
                    <a:p>
                      <a:r>
                        <a:rPr lang="en-US" altLang="zh-CN" dirty="0"/>
                        <a:t>&lt;s&gt;</a:t>
                      </a:r>
                      <a:endParaRPr lang="zh-CN" altLang="en-US" dirty="0"/>
                    </a:p>
                  </a:txBody>
                  <a:tcPr/>
                </a:tc>
                <a:tc>
                  <a:txBody>
                    <a:bodyPr/>
                    <a:lstStyle/>
                    <a:p>
                      <a:r>
                        <a:rPr lang="en-US" altLang="zh-CN" dirty="0" err="1"/>
                        <a:t>sil</a:t>
                      </a:r>
                      <a:endParaRPr lang="zh-CN" altLang="en-US" dirty="0"/>
                    </a:p>
                  </a:txBody>
                  <a:tcPr/>
                </a:tc>
                <a:tc>
                  <a:txBody>
                    <a:bodyPr/>
                    <a:lstStyle/>
                    <a:p>
                      <a:r>
                        <a:rPr lang="en-US" altLang="zh-CN" dirty="0"/>
                        <a:t>0.1</a:t>
                      </a:r>
                      <a:endParaRPr lang="zh-CN" altLang="en-US" dirty="0"/>
                    </a:p>
                  </a:txBody>
                  <a:tcPr/>
                </a:tc>
                <a:extLst>
                  <a:ext uri="{0D108BD9-81ED-4DB2-BD59-A6C34878D82A}">
                    <a16:rowId xmlns:a16="http://schemas.microsoft.com/office/drawing/2014/main" val="2823979501"/>
                  </a:ext>
                </a:extLst>
              </a:tr>
              <a:tr h="370123">
                <a:tc>
                  <a:txBody>
                    <a:bodyPr/>
                    <a:lstStyle/>
                    <a:p>
                      <a:r>
                        <a:rPr lang="en-US" altLang="zh-CN" dirty="0"/>
                        <a:t>&lt;/s&gt;</a:t>
                      </a:r>
                      <a:endParaRPr lang="zh-CN" altLang="en-US" dirty="0"/>
                    </a:p>
                  </a:txBody>
                  <a:tcPr/>
                </a:tc>
                <a:tc>
                  <a:txBody>
                    <a:bodyPr/>
                    <a:lstStyle/>
                    <a:p>
                      <a:r>
                        <a:rPr lang="en-US" altLang="zh-CN" dirty="0" err="1"/>
                        <a:t>sil</a:t>
                      </a:r>
                      <a:endParaRPr lang="zh-CN" altLang="en-US" dirty="0"/>
                    </a:p>
                  </a:txBody>
                  <a:tcPr/>
                </a:tc>
                <a:tc>
                  <a:txBody>
                    <a:bodyPr/>
                    <a:lstStyle/>
                    <a:p>
                      <a:r>
                        <a:rPr lang="en-US" altLang="zh-CN" dirty="0"/>
                        <a:t>0.6</a:t>
                      </a:r>
                      <a:endParaRPr lang="zh-CN" altLang="en-US" dirty="0"/>
                    </a:p>
                  </a:txBody>
                  <a:tcPr/>
                </a:tc>
                <a:extLst>
                  <a:ext uri="{0D108BD9-81ED-4DB2-BD59-A6C34878D82A}">
                    <a16:rowId xmlns:a16="http://schemas.microsoft.com/office/drawing/2014/main" val="2444224189"/>
                  </a:ext>
                </a:extLst>
              </a:tr>
              <a:tr h="370123">
                <a:tc>
                  <a:txBody>
                    <a:bodyPr/>
                    <a:lstStyle/>
                    <a:p>
                      <a:r>
                        <a:rPr lang="en-US" altLang="zh-CN" dirty="0"/>
                        <a:t>START</a:t>
                      </a:r>
                      <a:endParaRPr lang="zh-CN" altLang="en-US" dirty="0"/>
                    </a:p>
                  </a:txBody>
                  <a:tcPr/>
                </a:tc>
                <a:tc>
                  <a:txBody>
                    <a:bodyPr/>
                    <a:lstStyle/>
                    <a:p>
                      <a:r>
                        <a:rPr lang="en-US" altLang="zh-CN" dirty="0"/>
                        <a:t>s  t aa r t</a:t>
                      </a:r>
                      <a:endParaRPr lang="zh-CN" altLang="en-US" dirty="0"/>
                    </a:p>
                  </a:txBody>
                  <a:tcPr/>
                </a:tc>
                <a:tc>
                  <a:txBody>
                    <a:bodyPr/>
                    <a:lstStyle/>
                    <a:p>
                      <a:r>
                        <a:rPr lang="en-US" altLang="zh-CN" dirty="0"/>
                        <a:t>0.5</a:t>
                      </a:r>
                      <a:endParaRPr lang="zh-CN" altLang="en-US" dirty="0"/>
                    </a:p>
                  </a:txBody>
                  <a:tcPr/>
                </a:tc>
                <a:extLst>
                  <a:ext uri="{0D108BD9-81ED-4DB2-BD59-A6C34878D82A}">
                    <a16:rowId xmlns:a16="http://schemas.microsoft.com/office/drawing/2014/main" val="2276362602"/>
                  </a:ext>
                </a:extLst>
              </a:tr>
              <a:tr h="370123">
                <a:tc>
                  <a:txBody>
                    <a:bodyPr/>
                    <a:lstStyle/>
                    <a:p>
                      <a:r>
                        <a:rPr lang="en-US" altLang="zh-CN" dirty="0"/>
                        <a:t>STOP</a:t>
                      </a:r>
                      <a:endParaRPr lang="zh-CN" altLang="en-US" dirty="0"/>
                    </a:p>
                  </a:txBody>
                  <a:tcPr/>
                </a:tc>
                <a:tc>
                  <a:txBody>
                    <a:bodyPr/>
                    <a:lstStyle/>
                    <a:p>
                      <a:r>
                        <a:rPr lang="en-US" altLang="zh-CN" dirty="0"/>
                        <a:t>s t aa p</a:t>
                      </a:r>
                      <a:endParaRPr lang="zh-CN" altLang="en-US" dirty="0"/>
                    </a:p>
                  </a:txBody>
                  <a:tcPr/>
                </a:tc>
                <a:tc>
                  <a:txBody>
                    <a:bodyPr/>
                    <a:lstStyle/>
                    <a:p>
                      <a:r>
                        <a:rPr lang="en-US" altLang="zh-CN" dirty="0"/>
                        <a:t>0.4</a:t>
                      </a:r>
                      <a:endParaRPr lang="zh-CN" altLang="en-US" dirty="0"/>
                    </a:p>
                  </a:txBody>
                  <a:tcPr/>
                </a:tc>
                <a:extLst>
                  <a:ext uri="{0D108BD9-81ED-4DB2-BD59-A6C34878D82A}">
                    <a16:rowId xmlns:a16="http://schemas.microsoft.com/office/drawing/2014/main" val="2714082680"/>
                  </a:ext>
                </a:extLst>
              </a:tr>
              <a:tr h="370123">
                <a:tc>
                  <a:txBody>
                    <a:bodyPr/>
                    <a:lstStyle/>
                    <a:p>
                      <a:r>
                        <a:rPr lang="en-US" altLang="zh-CN" dirty="0"/>
                        <a:t>IT</a:t>
                      </a:r>
                      <a:endParaRPr lang="zh-CN" altLang="en-US" dirty="0"/>
                    </a:p>
                  </a:txBody>
                  <a:tcPr/>
                </a:tc>
                <a:tc>
                  <a:txBody>
                    <a:bodyPr/>
                    <a:lstStyle/>
                    <a:p>
                      <a:r>
                        <a:rPr lang="en-US" altLang="zh-CN" dirty="0" err="1"/>
                        <a:t>ih</a:t>
                      </a:r>
                      <a:r>
                        <a:rPr lang="en-US" altLang="zh-CN" dirty="0"/>
                        <a:t> t</a:t>
                      </a:r>
                      <a:endParaRPr lang="zh-CN" altLang="en-US" dirty="0"/>
                    </a:p>
                  </a:txBody>
                  <a:tcPr/>
                </a:tc>
                <a:tc>
                  <a:txBody>
                    <a:bodyPr/>
                    <a:lstStyle/>
                    <a:p>
                      <a:r>
                        <a:rPr lang="en-US" altLang="zh-CN" dirty="0"/>
                        <a:t>0.3</a:t>
                      </a:r>
                      <a:endParaRPr lang="zh-CN" altLang="en-US" dirty="0"/>
                    </a:p>
                  </a:txBody>
                  <a:tcPr/>
                </a:tc>
                <a:extLst>
                  <a:ext uri="{0D108BD9-81ED-4DB2-BD59-A6C34878D82A}">
                    <a16:rowId xmlns:a16="http://schemas.microsoft.com/office/drawing/2014/main" val="4241545965"/>
                  </a:ext>
                </a:extLst>
              </a:tr>
            </a:tbl>
          </a:graphicData>
        </a:graphic>
      </p:graphicFrame>
      <p:pic>
        <p:nvPicPr>
          <p:cNvPr id="17" name="图片 16">
            <a:extLst>
              <a:ext uri="{FF2B5EF4-FFF2-40B4-BE49-F238E27FC236}">
                <a16:creationId xmlns:a16="http://schemas.microsoft.com/office/drawing/2014/main" id="{24040C82-500D-4E6A-9054-1E14888FF994}"/>
              </a:ext>
            </a:extLst>
          </p:cNvPr>
          <p:cNvPicPr>
            <a:picLocks noChangeAspect="1"/>
          </p:cNvPicPr>
          <p:nvPr/>
        </p:nvPicPr>
        <p:blipFill>
          <a:blip r:embed="rId5"/>
          <a:stretch>
            <a:fillRect/>
          </a:stretch>
        </p:blipFill>
        <p:spPr>
          <a:xfrm>
            <a:off x="4389437" y="2125662"/>
            <a:ext cx="8086725" cy="3838575"/>
          </a:xfrm>
          <a:prstGeom prst="rect">
            <a:avLst/>
          </a:prstGeom>
        </p:spPr>
      </p:pic>
      <p:grpSp>
        <p:nvGrpSpPr>
          <p:cNvPr id="4" name="组合 3">
            <a:extLst>
              <a:ext uri="{FF2B5EF4-FFF2-40B4-BE49-F238E27FC236}">
                <a16:creationId xmlns:a16="http://schemas.microsoft.com/office/drawing/2014/main" id="{C21C8BB4-9F57-450E-A367-BA6BB18991DC}"/>
              </a:ext>
            </a:extLst>
          </p:cNvPr>
          <p:cNvGrpSpPr/>
          <p:nvPr/>
        </p:nvGrpSpPr>
        <p:grpSpPr>
          <a:xfrm>
            <a:off x="3779837" y="4640262"/>
            <a:ext cx="8458201" cy="2146261"/>
            <a:chOff x="3779837" y="4640262"/>
            <a:chExt cx="8458201" cy="2146261"/>
          </a:xfrm>
        </p:grpSpPr>
        <p:cxnSp>
          <p:nvCxnSpPr>
            <p:cNvPr id="15" name="直接箭头连接符 14">
              <a:extLst>
                <a:ext uri="{FF2B5EF4-FFF2-40B4-BE49-F238E27FC236}">
                  <a16:creationId xmlns:a16="http://schemas.microsoft.com/office/drawing/2014/main" id="{D84B6CF6-9CEC-405B-A983-08E4EB4A3AB2}"/>
                </a:ext>
              </a:extLst>
            </p:cNvPr>
            <p:cNvCxnSpPr/>
            <p:nvPr/>
          </p:nvCxnSpPr>
          <p:spPr>
            <a:xfrm>
              <a:off x="3779837" y="4640262"/>
              <a:ext cx="1066800" cy="0"/>
            </a:xfrm>
            <a:prstGeom prst="straightConnector1">
              <a:avLst/>
            </a:prstGeom>
            <a:ln w="28575">
              <a:prstDash val="sysDot"/>
              <a:headEnd type="none"/>
              <a:tailEnd type="triangle"/>
            </a:ln>
          </p:spPr>
          <p:style>
            <a:lnRef idx="1">
              <a:schemeClr val="accent2"/>
            </a:lnRef>
            <a:fillRef idx="0">
              <a:schemeClr val="accent2"/>
            </a:fillRef>
            <a:effectRef idx="0">
              <a:schemeClr val="accent2"/>
            </a:effectRef>
            <a:fontRef idx="minor">
              <a:schemeClr val="tx1"/>
            </a:fontRef>
          </p:style>
        </p:cxnSp>
        <p:cxnSp>
          <p:nvCxnSpPr>
            <p:cNvPr id="10" name="直接连接符 9">
              <a:extLst>
                <a:ext uri="{FF2B5EF4-FFF2-40B4-BE49-F238E27FC236}">
                  <a16:creationId xmlns:a16="http://schemas.microsoft.com/office/drawing/2014/main" id="{9D4B9899-C90D-4250-9745-E9B8FFCECD35}"/>
                </a:ext>
              </a:extLst>
            </p:cNvPr>
            <p:cNvCxnSpPr/>
            <p:nvPr/>
          </p:nvCxnSpPr>
          <p:spPr>
            <a:xfrm>
              <a:off x="6523037" y="6156325"/>
              <a:ext cx="5334002" cy="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
          <p:nvSpPr>
            <p:cNvPr id="11" name="矩形 10">
              <a:extLst>
                <a:ext uri="{FF2B5EF4-FFF2-40B4-BE49-F238E27FC236}">
                  <a16:creationId xmlns:a16="http://schemas.microsoft.com/office/drawing/2014/main" id="{AFA4DC0D-67A2-4D84-A10A-8876480E5CAC}"/>
                </a:ext>
              </a:extLst>
            </p:cNvPr>
            <p:cNvSpPr/>
            <p:nvPr/>
          </p:nvSpPr>
          <p:spPr>
            <a:xfrm>
              <a:off x="6065838" y="6232525"/>
              <a:ext cx="6172200" cy="553998"/>
            </a:xfrm>
            <a:prstGeom prst="rect">
              <a:avLst/>
            </a:prstGeom>
          </p:spPr>
          <p:txBody>
            <a:bodyPr wrap="square">
              <a:spAutoFit/>
            </a:bodyPr>
            <a:lstStyle/>
            <a:p>
              <a:pPr marL="584200" lvl="1" indent="-342900" algn="ctr">
                <a:buAutoNum type="arabicPeriod"/>
              </a:pPr>
              <a:r>
                <a:rPr lang="zh-CN" altLang="en-US" sz="1500" dirty="0">
                  <a:solidFill>
                    <a:srgbClr val="505050"/>
                  </a:solidFill>
                  <a:latin typeface="Segoe UI Light"/>
                </a:rPr>
                <a:t>每条边都有相应权重</a:t>
              </a:r>
              <a:r>
                <a:rPr lang="en-US" altLang="zh-CN" sz="1500" dirty="0">
                  <a:solidFill>
                    <a:srgbClr val="505050"/>
                  </a:solidFill>
                  <a:latin typeface="Segoe UI Light"/>
                </a:rPr>
                <a:t>. </a:t>
              </a:r>
              <a:r>
                <a:rPr lang="zh-CN" altLang="en-US" sz="1500" dirty="0">
                  <a:solidFill>
                    <a:srgbClr val="505050"/>
                  </a:solidFill>
                  <a:latin typeface="Segoe UI Light"/>
                </a:rPr>
                <a:t>这里没有绘制出来</a:t>
              </a:r>
              <a:endParaRPr lang="en-US" altLang="zh-CN" sz="1500" dirty="0">
                <a:solidFill>
                  <a:srgbClr val="505050"/>
                </a:solidFill>
                <a:latin typeface="Segoe UI Light"/>
              </a:endParaRPr>
            </a:p>
            <a:p>
              <a:pPr marL="584200" lvl="1" indent="-342900" algn="ctr">
                <a:buAutoNum type="arabicPeriod"/>
              </a:pPr>
              <a:r>
                <a:rPr lang="zh-CN" altLang="en-US" sz="1500" dirty="0">
                  <a:solidFill>
                    <a:srgbClr val="505050"/>
                  </a:solidFill>
                  <a:latin typeface="Segoe UI Light"/>
                </a:rPr>
                <a:t>通常有</a:t>
              </a:r>
              <a:r>
                <a:rPr lang="zh-CN" altLang="en-US" sz="1500" b="1" dirty="0">
                  <a:solidFill>
                    <a:srgbClr val="0078D7"/>
                  </a:solidFill>
                  <a:latin typeface="Segoe UI Light"/>
                </a:rPr>
                <a:t>百亿</a:t>
              </a:r>
              <a:r>
                <a:rPr lang="zh-CN" altLang="en-US" sz="1500" dirty="0">
                  <a:solidFill>
                    <a:srgbClr val="505050"/>
                  </a:solidFill>
                  <a:latin typeface="Segoe UI Light"/>
                </a:rPr>
                <a:t>条边</a:t>
              </a:r>
              <a:endParaRPr lang="en-US" altLang="zh-CN" sz="1500" dirty="0">
                <a:solidFill>
                  <a:srgbClr val="505050"/>
                </a:solidFill>
                <a:latin typeface="Segoe UI Light"/>
              </a:endParaRPr>
            </a:p>
          </p:txBody>
        </p:sp>
      </p:grpSp>
    </p:spTree>
    <p:extLst>
      <p:ext uri="{BB962C8B-B14F-4D97-AF65-F5344CB8AC3E}">
        <p14:creationId xmlns:p14="http://schemas.microsoft.com/office/powerpoint/2010/main" val="39793242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solidFill>
                  <a:srgbClr val="0078D7"/>
                </a:solidFill>
              </a:rPr>
              <a:t>基线解码算法</a:t>
            </a:r>
            <a:endParaRPr lang="en-US" dirty="0">
              <a:solidFill>
                <a:srgbClr val="0078D7"/>
              </a:solidFill>
            </a:endParaRPr>
          </a:p>
        </p:txBody>
      </p:sp>
      <p:sp>
        <p:nvSpPr>
          <p:cNvPr id="3" name="文本占位符 2">
            <a:extLst>
              <a:ext uri="{FF2B5EF4-FFF2-40B4-BE49-F238E27FC236}">
                <a16:creationId xmlns:a16="http://schemas.microsoft.com/office/drawing/2014/main" id="{FB37A5B1-5A06-4D44-A165-253C1EA91E2E}"/>
              </a:ext>
            </a:extLst>
          </p:cNvPr>
          <p:cNvSpPr>
            <a:spLocks noGrp="1"/>
          </p:cNvSpPr>
          <p:nvPr>
            <p:ph type="body" sz="quarter" idx="10"/>
          </p:nvPr>
        </p:nvSpPr>
        <p:spPr>
          <a:xfrm>
            <a:off x="274638" y="1212850"/>
            <a:ext cx="11887200" cy="1415772"/>
          </a:xfrm>
        </p:spPr>
        <p:txBody>
          <a:bodyPr/>
          <a:lstStyle/>
          <a:p>
            <a:r>
              <a:rPr lang="zh-CN" altLang="en-US" dirty="0">
                <a:solidFill>
                  <a:schemeClr val="tx1"/>
                </a:solidFill>
              </a:rPr>
              <a:t>词图处理</a:t>
            </a:r>
            <a:endParaRPr lang="en-US" altLang="zh-CN" dirty="0">
              <a:solidFill>
                <a:schemeClr val="tx1"/>
              </a:solidFill>
            </a:endParaRPr>
          </a:p>
          <a:p>
            <a:endParaRPr lang="en-US" altLang="zh-CN" dirty="0">
              <a:solidFill>
                <a:schemeClr val="tx1"/>
              </a:solidFill>
            </a:endParaRPr>
          </a:p>
        </p:txBody>
      </p:sp>
      <p:pic>
        <p:nvPicPr>
          <p:cNvPr id="8" name="图片 7">
            <a:extLst>
              <a:ext uri="{FF2B5EF4-FFF2-40B4-BE49-F238E27FC236}">
                <a16:creationId xmlns:a16="http://schemas.microsoft.com/office/drawing/2014/main" id="{3EAC8282-9C27-4136-B1AC-D447FBDC520C}"/>
              </a:ext>
            </a:extLst>
          </p:cNvPr>
          <p:cNvPicPr>
            <a:picLocks noChangeAspect="1"/>
          </p:cNvPicPr>
          <p:nvPr/>
        </p:nvPicPr>
        <p:blipFill>
          <a:blip r:embed="rId3"/>
          <a:stretch>
            <a:fillRect/>
          </a:stretch>
        </p:blipFill>
        <p:spPr>
          <a:xfrm>
            <a:off x="3658095" y="3497262"/>
            <a:ext cx="6248333" cy="3165907"/>
          </a:xfrm>
          <a:prstGeom prst="rect">
            <a:avLst/>
          </a:prstGeom>
        </p:spPr>
      </p:pic>
      <p:graphicFrame>
        <p:nvGraphicFramePr>
          <p:cNvPr id="2" name="图示 1">
            <a:extLst>
              <a:ext uri="{FF2B5EF4-FFF2-40B4-BE49-F238E27FC236}">
                <a16:creationId xmlns:a16="http://schemas.microsoft.com/office/drawing/2014/main" id="{33FE7E21-F11C-41D7-8BFC-8A9FA1861F1D}"/>
              </a:ext>
            </a:extLst>
          </p:cNvPr>
          <p:cNvGraphicFramePr/>
          <p:nvPr>
            <p:extLst>
              <p:ext uri="{D42A27DB-BD31-4B8C-83A1-F6EECF244321}">
                <p14:modId xmlns:p14="http://schemas.microsoft.com/office/powerpoint/2010/main" val="2754481408"/>
              </p:ext>
            </p:extLst>
          </p:nvPr>
        </p:nvGraphicFramePr>
        <p:xfrm>
          <a:off x="7666038" y="830262"/>
          <a:ext cx="4495800" cy="32770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图片 8">
            <a:extLst>
              <a:ext uri="{FF2B5EF4-FFF2-40B4-BE49-F238E27FC236}">
                <a16:creationId xmlns:a16="http://schemas.microsoft.com/office/drawing/2014/main" id="{CE0D56E6-13D3-4CF0-B06B-4C7ADE99C1AB}"/>
              </a:ext>
            </a:extLst>
          </p:cNvPr>
          <p:cNvPicPr>
            <a:picLocks noChangeAspect="1"/>
          </p:cNvPicPr>
          <p:nvPr/>
        </p:nvPicPr>
        <p:blipFill>
          <a:blip r:embed="rId9"/>
          <a:stretch>
            <a:fillRect/>
          </a:stretch>
        </p:blipFill>
        <p:spPr>
          <a:xfrm>
            <a:off x="272273" y="2049462"/>
            <a:ext cx="2927264" cy="1676400"/>
          </a:xfrm>
          <a:prstGeom prst="rect">
            <a:avLst/>
          </a:prstGeom>
        </p:spPr>
      </p:pic>
      <p:sp>
        <p:nvSpPr>
          <p:cNvPr id="10" name="矩形 9">
            <a:extLst>
              <a:ext uri="{FF2B5EF4-FFF2-40B4-BE49-F238E27FC236}">
                <a16:creationId xmlns:a16="http://schemas.microsoft.com/office/drawing/2014/main" id="{3F9043D8-7DD8-4643-A00B-282A1520B657}"/>
              </a:ext>
            </a:extLst>
          </p:cNvPr>
          <p:cNvSpPr/>
          <p:nvPr/>
        </p:nvSpPr>
        <p:spPr>
          <a:xfrm>
            <a:off x="1417638" y="2609933"/>
            <a:ext cx="838200" cy="506329"/>
          </a:xfrm>
          <a:prstGeom prst="rect">
            <a:avLst/>
          </a:prstGeom>
          <a:noFill/>
          <a:ln w="38100" cap="flat" cmpd="sng" algn="ctr">
            <a:solidFill>
              <a:srgbClr val="FF0000"/>
            </a:solidFill>
            <a:prstDash val="sysDot"/>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spTree>
    <p:extLst>
      <p:ext uri="{BB962C8B-B14F-4D97-AF65-F5344CB8AC3E}">
        <p14:creationId xmlns:p14="http://schemas.microsoft.com/office/powerpoint/2010/main" val="2867498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853363"/>
          </a:xfrm>
        </p:spPr>
        <p:txBody>
          <a:bodyPr/>
          <a:lstStyle/>
          <a:p>
            <a:r>
              <a:rPr lang="zh-CN" altLang="en-US" dirty="0">
                <a:solidFill>
                  <a:schemeClr val="tx1"/>
                </a:solidFill>
              </a:rPr>
              <a:t>动态规划（维特比）算法</a:t>
            </a:r>
            <a:endParaRPr lang="en-US" altLang="zh-CN" dirty="0">
              <a:solidFill>
                <a:schemeClr val="tx1"/>
              </a:solidFill>
            </a:endParaRPr>
          </a:p>
          <a:p>
            <a:endParaRPr lang="en-US" dirty="0">
              <a:solidFill>
                <a:schemeClr val="tx1"/>
              </a:solidFill>
            </a:endParaRPr>
          </a:p>
          <a:p>
            <a:pPr lvl="1"/>
            <a:endParaRPr lang="en-US" altLang="zh-CN" dirty="0">
              <a:solidFill>
                <a:schemeClr val="tx1"/>
              </a:solidFill>
            </a:endParaRPr>
          </a:p>
          <a:p>
            <a:pPr lvl="1"/>
            <a:r>
              <a:rPr lang="zh-CN" altLang="en-US" dirty="0">
                <a:solidFill>
                  <a:schemeClr val="tx1"/>
                </a:solidFill>
              </a:rPr>
              <a:t>原始复杂度</a:t>
            </a:r>
            <a:endParaRPr lang="en-US" altLang="zh-CN" dirty="0">
              <a:solidFill>
                <a:schemeClr val="tx1"/>
              </a:solidFill>
            </a:endParaRPr>
          </a:p>
          <a:p>
            <a:pPr lvl="1"/>
            <a:endParaRPr lang="en-US" dirty="0">
              <a:solidFill>
                <a:schemeClr val="tx1"/>
              </a:solidFill>
            </a:endParaRPr>
          </a:p>
          <a:p>
            <a:pPr lvl="1"/>
            <a:endParaRPr lang="en-US" dirty="0">
              <a:solidFill>
                <a:schemeClr val="tx1"/>
              </a:solidFill>
            </a:endParaRPr>
          </a:p>
          <a:p>
            <a:pPr lvl="1"/>
            <a:endParaRPr lang="en-US" dirty="0">
              <a:solidFill>
                <a:schemeClr val="tx1"/>
              </a:solidFill>
            </a:endParaRPr>
          </a:p>
          <a:p>
            <a:pPr lvl="1"/>
            <a:r>
              <a:rPr lang="zh-CN" altLang="en-US" dirty="0">
                <a:solidFill>
                  <a:schemeClr val="tx1"/>
                </a:solidFill>
              </a:rPr>
              <a:t>令牌传递算法复杂度</a:t>
            </a:r>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基线解码算法</a:t>
            </a:r>
            <a:endParaRPr lang="en-US" dirty="0">
              <a:solidFill>
                <a:srgbClr val="0078D7"/>
              </a:solidFill>
            </a:endParaRPr>
          </a:p>
        </p:txBody>
      </p:sp>
      <p:pic>
        <p:nvPicPr>
          <p:cNvPr id="6" name="图片 5">
            <a:extLst>
              <a:ext uri="{FF2B5EF4-FFF2-40B4-BE49-F238E27FC236}">
                <a16:creationId xmlns:a16="http://schemas.microsoft.com/office/drawing/2014/main" id="{DB9DD658-1EBD-43EA-A257-E6D696446CB4}"/>
              </a:ext>
            </a:extLst>
          </p:cNvPr>
          <p:cNvPicPr>
            <a:picLocks noChangeAspect="1"/>
          </p:cNvPicPr>
          <p:nvPr/>
        </p:nvPicPr>
        <p:blipFill>
          <a:blip r:embed="rId3"/>
          <a:stretch>
            <a:fillRect/>
          </a:stretch>
        </p:blipFill>
        <p:spPr>
          <a:xfrm>
            <a:off x="1566272" y="3450704"/>
            <a:ext cx="5944430" cy="838317"/>
          </a:xfrm>
          <a:prstGeom prst="rect">
            <a:avLst/>
          </a:prstGeom>
        </p:spPr>
      </p:pic>
      <p:pic>
        <p:nvPicPr>
          <p:cNvPr id="14" name="图片 13" descr="图片包含 物体&#10;&#10;自动生成的说明">
            <a:extLst>
              <a:ext uri="{FF2B5EF4-FFF2-40B4-BE49-F238E27FC236}">
                <a16:creationId xmlns:a16="http://schemas.microsoft.com/office/drawing/2014/main" id="{69466BD9-E46A-4D46-823F-1D5459330839}"/>
              </a:ext>
            </a:extLst>
          </p:cNvPr>
          <p:cNvPicPr>
            <a:picLocks noChangeAspect="1"/>
          </p:cNvPicPr>
          <p:nvPr/>
        </p:nvPicPr>
        <p:blipFill>
          <a:blip r:embed="rId4"/>
          <a:stretch>
            <a:fillRect/>
          </a:stretch>
        </p:blipFill>
        <p:spPr>
          <a:xfrm>
            <a:off x="503237" y="2075299"/>
            <a:ext cx="5068007" cy="695422"/>
          </a:xfrm>
          <a:prstGeom prst="rect">
            <a:avLst/>
          </a:prstGeom>
        </p:spPr>
      </p:pic>
      <p:pic>
        <p:nvPicPr>
          <p:cNvPr id="20" name="图片 19">
            <a:extLst>
              <a:ext uri="{FF2B5EF4-FFF2-40B4-BE49-F238E27FC236}">
                <a16:creationId xmlns:a16="http://schemas.microsoft.com/office/drawing/2014/main" id="{A946A09F-504A-4A2C-AE28-E3D4423BE65D}"/>
              </a:ext>
            </a:extLst>
          </p:cNvPr>
          <p:cNvPicPr>
            <a:picLocks noChangeAspect="1"/>
          </p:cNvPicPr>
          <p:nvPr/>
        </p:nvPicPr>
        <p:blipFill>
          <a:blip r:embed="rId5"/>
          <a:stretch>
            <a:fillRect/>
          </a:stretch>
        </p:blipFill>
        <p:spPr>
          <a:xfrm>
            <a:off x="1722437" y="5418898"/>
            <a:ext cx="3096743" cy="654596"/>
          </a:xfrm>
          <a:prstGeom prst="rect">
            <a:avLst/>
          </a:prstGeom>
        </p:spPr>
      </p:pic>
      <p:sp>
        <p:nvSpPr>
          <p:cNvPr id="22" name="标注: 弯曲线形 21">
            <a:extLst>
              <a:ext uri="{FF2B5EF4-FFF2-40B4-BE49-F238E27FC236}">
                <a16:creationId xmlns:a16="http://schemas.microsoft.com/office/drawing/2014/main" id="{D0587C49-B18B-419F-BCB8-999C6DA4FAEE}"/>
              </a:ext>
            </a:extLst>
          </p:cNvPr>
          <p:cNvSpPr/>
          <p:nvPr/>
        </p:nvSpPr>
        <p:spPr>
          <a:xfrm>
            <a:off x="4084637" y="4708363"/>
            <a:ext cx="1828924" cy="473811"/>
          </a:xfrm>
          <a:prstGeom prst="borderCallout2">
            <a:avLst>
              <a:gd name="adj1" fmla="val 99984"/>
              <a:gd name="adj2" fmla="val 12468"/>
              <a:gd name="adj3" fmla="val 143474"/>
              <a:gd name="adj4" fmla="val 12424"/>
              <a:gd name="adj5" fmla="val 174157"/>
              <a:gd name="adj6" fmla="val -1782"/>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ysClr val="windowText" lastClr="000000"/>
                </a:solidFill>
              </a:rPr>
              <a:t>保留令牌数</a:t>
            </a:r>
          </a:p>
        </p:txBody>
      </p:sp>
      <p:pic>
        <p:nvPicPr>
          <p:cNvPr id="13" name="图片 12">
            <a:extLst>
              <a:ext uri="{FF2B5EF4-FFF2-40B4-BE49-F238E27FC236}">
                <a16:creationId xmlns:a16="http://schemas.microsoft.com/office/drawing/2014/main" id="{273BA2CD-46A4-4F6F-ADB7-E9900D8CC9E6}"/>
              </a:ext>
            </a:extLst>
          </p:cNvPr>
          <p:cNvPicPr>
            <a:picLocks noChangeAspect="1"/>
          </p:cNvPicPr>
          <p:nvPr/>
        </p:nvPicPr>
        <p:blipFill>
          <a:blip r:embed="rId6"/>
          <a:stretch>
            <a:fillRect/>
          </a:stretch>
        </p:blipFill>
        <p:spPr>
          <a:xfrm>
            <a:off x="7208837" y="653232"/>
            <a:ext cx="4766846" cy="1336561"/>
          </a:xfrm>
          <a:prstGeom prst="rect">
            <a:avLst/>
          </a:prstGeom>
        </p:spPr>
        <p:style>
          <a:lnRef idx="2">
            <a:schemeClr val="dk1"/>
          </a:lnRef>
          <a:fillRef idx="1">
            <a:schemeClr val="lt1"/>
          </a:fillRef>
          <a:effectRef idx="0">
            <a:schemeClr val="dk1"/>
          </a:effectRef>
          <a:fontRef idx="minor">
            <a:schemeClr val="dk1"/>
          </a:fontRef>
        </p:style>
      </p:pic>
      <p:sp>
        <p:nvSpPr>
          <p:cNvPr id="10" name="标注: 弯曲线形 9">
            <a:extLst>
              <a:ext uri="{FF2B5EF4-FFF2-40B4-BE49-F238E27FC236}">
                <a16:creationId xmlns:a16="http://schemas.microsoft.com/office/drawing/2014/main" id="{7C84A8C6-F152-44D2-AC19-AD093B004403}"/>
              </a:ext>
            </a:extLst>
          </p:cNvPr>
          <p:cNvSpPr/>
          <p:nvPr/>
        </p:nvSpPr>
        <p:spPr>
          <a:xfrm>
            <a:off x="3932237" y="2921836"/>
            <a:ext cx="1828924" cy="473811"/>
          </a:xfrm>
          <a:prstGeom prst="borderCallout2">
            <a:avLst>
              <a:gd name="adj1" fmla="val 106795"/>
              <a:gd name="adj2" fmla="val 88933"/>
              <a:gd name="adj3" fmla="val 143474"/>
              <a:gd name="adj4" fmla="val 88889"/>
              <a:gd name="adj5" fmla="val 149182"/>
              <a:gd name="adj6" fmla="val 106446"/>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ysClr val="windowText" lastClr="000000"/>
                </a:solidFill>
              </a:rPr>
              <a:t>状态的入度</a:t>
            </a:r>
          </a:p>
        </p:txBody>
      </p:sp>
      <p:graphicFrame>
        <p:nvGraphicFramePr>
          <p:cNvPr id="7" name="图示 6">
            <a:extLst>
              <a:ext uri="{FF2B5EF4-FFF2-40B4-BE49-F238E27FC236}">
                <a16:creationId xmlns:a16="http://schemas.microsoft.com/office/drawing/2014/main" id="{A3459203-C24E-4C11-A6AE-5F052E3B176F}"/>
              </a:ext>
            </a:extLst>
          </p:cNvPr>
          <p:cNvGraphicFramePr/>
          <p:nvPr>
            <p:extLst>
              <p:ext uri="{D42A27DB-BD31-4B8C-83A1-F6EECF244321}">
                <p14:modId xmlns:p14="http://schemas.microsoft.com/office/powerpoint/2010/main" val="3503100317"/>
              </p:ext>
            </p:extLst>
          </p:nvPr>
        </p:nvGraphicFramePr>
        <p:xfrm>
          <a:off x="7628719" y="4945062"/>
          <a:ext cx="4609318" cy="198362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26" name="组合 25">
            <a:extLst>
              <a:ext uri="{FF2B5EF4-FFF2-40B4-BE49-F238E27FC236}">
                <a16:creationId xmlns:a16="http://schemas.microsoft.com/office/drawing/2014/main" id="{4CEFD4E6-C63F-4481-8CAC-92EB897D94F8}"/>
              </a:ext>
            </a:extLst>
          </p:cNvPr>
          <p:cNvGrpSpPr/>
          <p:nvPr/>
        </p:nvGrpSpPr>
        <p:grpSpPr>
          <a:xfrm>
            <a:off x="3398837" y="5461129"/>
            <a:ext cx="4111865" cy="518832"/>
            <a:chOff x="3398837" y="5461129"/>
            <a:chExt cx="4111865" cy="518832"/>
          </a:xfrm>
        </p:grpSpPr>
        <p:cxnSp>
          <p:nvCxnSpPr>
            <p:cNvPr id="15" name="Straight Arrow Connector 9">
              <a:extLst>
                <a:ext uri="{FF2B5EF4-FFF2-40B4-BE49-F238E27FC236}">
                  <a16:creationId xmlns:a16="http://schemas.microsoft.com/office/drawing/2014/main" id="{1D9CDFA8-7CD1-4F22-B1FB-9A87D59CF918}"/>
                </a:ext>
              </a:extLst>
            </p:cNvPr>
            <p:cNvCxnSpPr>
              <a:cxnSpLocks/>
            </p:cNvCxnSpPr>
            <p:nvPr/>
          </p:nvCxnSpPr>
          <p:spPr>
            <a:xfrm flipH="1">
              <a:off x="4819180" y="5554662"/>
              <a:ext cx="2691522" cy="45021"/>
            </a:xfrm>
            <a:prstGeom prst="straightConnector1">
              <a:avLst/>
            </a:prstGeom>
            <a:ln w="38100">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Rectangle 14">
              <a:extLst>
                <a:ext uri="{FF2B5EF4-FFF2-40B4-BE49-F238E27FC236}">
                  <a16:creationId xmlns:a16="http://schemas.microsoft.com/office/drawing/2014/main" id="{B1E0D24A-9B73-4D15-B7C6-0C29D6B3771F}"/>
                </a:ext>
              </a:extLst>
            </p:cNvPr>
            <p:cNvSpPr/>
            <p:nvPr/>
          </p:nvSpPr>
          <p:spPr bwMode="auto">
            <a:xfrm>
              <a:off x="3398837" y="5461129"/>
              <a:ext cx="1290902" cy="518832"/>
            </a:xfrm>
            <a:prstGeom prst="rect">
              <a:avLst/>
            </a:prstGeom>
            <a:noFill/>
            <a:ln w="19050">
              <a:solidFill>
                <a:srgbClr val="0078D7"/>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grpSp>
        <p:nvGrpSpPr>
          <p:cNvPr id="25" name="组合 24">
            <a:extLst>
              <a:ext uri="{FF2B5EF4-FFF2-40B4-BE49-F238E27FC236}">
                <a16:creationId xmlns:a16="http://schemas.microsoft.com/office/drawing/2014/main" id="{63D46D42-EB88-400A-BFE0-555B2358B63C}"/>
              </a:ext>
            </a:extLst>
          </p:cNvPr>
          <p:cNvGrpSpPr/>
          <p:nvPr/>
        </p:nvGrpSpPr>
        <p:grpSpPr>
          <a:xfrm>
            <a:off x="2484437" y="5461129"/>
            <a:ext cx="5026266" cy="1007933"/>
            <a:chOff x="2484437" y="5461129"/>
            <a:chExt cx="5026266" cy="1007933"/>
          </a:xfrm>
        </p:grpSpPr>
        <p:cxnSp>
          <p:nvCxnSpPr>
            <p:cNvPr id="17" name="Straight Arrow Connector 9">
              <a:extLst>
                <a:ext uri="{FF2B5EF4-FFF2-40B4-BE49-F238E27FC236}">
                  <a16:creationId xmlns:a16="http://schemas.microsoft.com/office/drawing/2014/main" id="{7F5C7118-D4B1-4CF4-A09F-6F9571AA447E}"/>
                </a:ext>
              </a:extLst>
            </p:cNvPr>
            <p:cNvCxnSpPr>
              <a:cxnSpLocks/>
            </p:cNvCxnSpPr>
            <p:nvPr/>
          </p:nvCxnSpPr>
          <p:spPr>
            <a:xfrm flipH="1" flipV="1">
              <a:off x="3017837" y="6115725"/>
              <a:ext cx="4492866" cy="353337"/>
            </a:xfrm>
            <a:prstGeom prst="straightConnector1">
              <a:avLst/>
            </a:prstGeom>
            <a:ln w="38100">
              <a:solidFill>
                <a:schemeClr val="accent2">
                  <a:lumMod val="40000"/>
                  <a:lumOff val="60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Rectangle 14">
              <a:extLst>
                <a:ext uri="{FF2B5EF4-FFF2-40B4-BE49-F238E27FC236}">
                  <a16:creationId xmlns:a16="http://schemas.microsoft.com/office/drawing/2014/main" id="{42497DC9-9211-48F7-AB56-254D21B28D70}"/>
                </a:ext>
              </a:extLst>
            </p:cNvPr>
            <p:cNvSpPr/>
            <p:nvPr/>
          </p:nvSpPr>
          <p:spPr bwMode="auto">
            <a:xfrm>
              <a:off x="2484437" y="5461129"/>
              <a:ext cx="796383" cy="518832"/>
            </a:xfrm>
            <a:prstGeom prst="rect">
              <a:avLst/>
            </a:prstGeom>
            <a:noFill/>
            <a:ln w="19050">
              <a:solidFill>
                <a:schemeClr val="accent2">
                  <a:lumMod val="40000"/>
                  <a:lumOff val="60000"/>
                </a:schemeClr>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spTree>
    <p:extLst>
      <p:ext uri="{BB962C8B-B14F-4D97-AF65-F5344CB8AC3E}">
        <p14:creationId xmlns:p14="http://schemas.microsoft.com/office/powerpoint/2010/main" val="42808010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fade">
                                      <p:cBhvr>
                                        <p:cTn id="7" dur="500"/>
                                        <p:tgtEl>
                                          <p:spTgt spid="2">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7" end="7"/>
                                            </p:txEl>
                                          </p:spTgt>
                                        </p:tgtEl>
                                        <p:attrNameLst>
                                          <p:attrName>style.visibility</p:attrName>
                                        </p:attrNameLst>
                                      </p:cBhvr>
                                      <p:to>
                                        <p:strVal val="visible"/>
                                      </p:to>
                                    </p:set>
                                    <p:animEffect transition="in" filter="fade">
                                      <p:cBhvr>
                                        <p:cTn id="20" dur="500"/>
                                        <p:tgtEl>
                                          <p:spTgt spid="2">
                                            <p:txEl>
                                              <p:pRg st="7" end="7"/>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graphicEl>
                                              <a:dgm id="{85BE0284-16D1-487E-B3B8-115D5C39C0C2}"/>
                                            </p:graphicEl>
                                          </p:spTgt>
                                        </p:tgtEl>
                                        <p:attrNameLst>
                                          <p:attrName>style.visibility</p:attrName>
                                        </p:attrNameLst>
                                      </p:cBhvr>
                                      <p:to>
                                        <p:strVal val="visible"/>
                                      </p:to>
                                    </p:set>
                                    <p:animEffect transition="in" filter="fade">
                                      <p:cBhvr>
                                        <p:cTn id="33" dur="500"/>
                                        <p:tgtEl>
                                          <p:spTgt spid="7">
                                            <p:graphicEl>
                                              <a:dgm id="{85BE0284-16D1-487E-B3B8-115D5C39C0C2}"/>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graphicEl>
                                              <a:dgm id="{F04B575D-2478-4E49-B709-391BE4F92FB3}"/>
                                            </p:graphicEl>
                                          </p:spTgt>
                                        </p:tgtEl>
                                        <p:attrNameLst>
                                          <p:attrName>style.visibility</p:attrName>
                                        </p:attrNameLst>
                                      </p:cBhvr>
                                      <p:to>
                                        <p:strVal val="visible"/>
                                      </p:to>
                                    </p:set>
                                    <p:animEffect transition="in" filter="fade">
                                      <p:cBhvr>
                                        <p:cTn id="36" dur="500"/>
                                        <p:tgtEl>
                                          <p:spTgt spid="7">
                                            <p:graphicEl>
                                              <a:dgm id="{F04B575D-2478-4E49-B709-391BE4F92FB3}"/>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
                                            <p:graphicEl>
                                              <a:dgm id="{1441C7CB-10E2-43E5-96DD-1110DDCCBFF1}"/>
                                            </p:graphicEl>
                                          </p:spTgt>
                                        </p:tgtEl>
                                        <p:attrNameLst>
                                          <p:attrName>style.visibility</p:attrName>
                                        </p:attrNameLst>
                                      </p:cBhvr>
                                      <p:to>
                                        <p:strVal val="visible"/>
                                      </p:to>
                                    </p:set>
                                    <p:animEffect transition="in" filter="fade">
                                      <p:cBhvr>
                                        <p:cTn id="39" dur="500"/>
                                        <p:tgtEl>
                                          <p:spTgt spid="7">
                                            <p:graphicEl>
                                              <a:dgm id="{1441C7CB-10E2-43E5-96DD-1110DDCCBFF1}"/>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7">
                                            <p:graphicEl>
                                              <a:dgm id="{F828DF8E-1196-4EB6-AC63-45D2347E40B6}"/>
                                            </p:graphicEl>
                                          </p:spTgt>
                                        </p:tgtEl>
                                        <p:attrNameLst>
                                          <p:attrName>style.visibility</p:attrName>
                                        </p:attrNameLst>
                                      </p:cBhvr>
                                      <p:to>
                                        <p:strVal val="visible"/>
                                      </p:to>
                                    </p:set>
                                    <p:animEffect transition="in" filter="fade">
                                      <p:cBhvr>
                                        <p:cTn id="44" dur="500"/>
                                        <p:tgtEl>
                                          <p:spTgt spid="7">
                                            <p:graphicEl>
                                              <a:dgm id="{F828DF8E-1196-4EB6-AC63-45D2347E40B6}"/>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7">
                                            <p:graphicEl>
                                              <a:dgm id="{FA8B0903-F2C1-4B86-82CD-90EFEA142909}"/>
                                            </p:graphicEl>
                                          </p:spTgt>
                                        </p:tgtEl>
                                        <p:attrNameLst>
                                          <p:attrName>style.visibility</p:attrName>
                                        </p:attrNameLst>
                                      </p:cBhvr>
                                      <p:to>
                                        <p:strVal val="visible"/>
                                      </p:to>
                                    </p:set>
                                    <p:animEffect transition="in" filter="fade">
                                      <p:cBhvr>
                                        <p:cTn id="47" dur="500"/>
                                        <p:tgtEl>
                                          <p:spTgt spid="7">
                                            <p:graphicEl>
                                              <a:dgm id="{FA8B0903-F2C1-4B86-82CD-90EFEA142909}"/>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0" grpId="0" animBg="1"/>
      <p:bldGraphic spid="7" grpId="0">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r>
              <a:rPr lang="zh-CN" altLang="en-US" dirty="0">
                <a:solidFill>
                  <a:schemeClr val="tx1"/>
                </a:solidFill>
              </a:rPr>
              <a:t>传统研究点</a:t>
            </a:r>
            <a:endParaRPr lang="en-US" altLang="zh-CN" dirty="0">
              <a:solidFill>
                <a:schemeClr val="tx1"/>
              </a:solidFill>
            </a:endParaRPr>
          </a:p>
          <a:p>
            <a:pPr lvl="1"/>
            <a:r>
              <a:rPr lang="en-US" altLang="zh-CN" sz="3000" dirty="0">
                <a:solidFill>
                  <a:schemeClr val="tx1"/>
                </a:solidFill>
              </a:rPr>
              <a:t>WFST optimization</a:t>
            </a:r>
          </a:p>
          <a:p>
            <a:pPr lvl="1"/>
            <a:r>
              <a:rPr lang="zh-CN" altLang="en-US" sz="3000" dirty="0">
                <a:solidFill>
                  <a:schemeClr val="tx1"/>
                </a:solidFill>
              </a:rPr>
              <a:t>加速分数计算（并行、简化）</a:t>
            </a:r>
            <a:endParaRPr lang="en-US" altLang="zh-CN" sz="3000" dirty="0">
              <a:solidFill>
                <a:schemeClr val="tx1"/>
              </a:solidFill>
            </a:endParaRPr>
          </a:p>
          <a:p>
            <a:pPr lvl="1"/>
            <a:r>
              <a:rPr lang="zh-CN" altLang="en-US" sz="3000" dirty="0">
                <a:solidFill>
                  <a:schemeClr val="tx1"/>
                </a:solidFill>
              </a:rPr>
              <a:t>剪枝和分数预测</a:t>
            </a:r>
            <a:endParaRPr lang="en-US" altLang="zh-CN" sz="3000" dirty="0">
              <a:solidFill>
                <a:schemeClr val="tx1"/>
              </a:solidFill>
            </a:endParaRPr>
          </a:p>
          <a:p>
            <a:pPr lvl="1"/>
            <a:r>
              <a:rPr lang="zh-CN" altLang="en-US" sz="3000" dirty="0">
                <a:solidFill>
                  <a:schemeClr val="tx1"/>
                </a:solidFill>
              </a:rPr>
              <a:t>词图</a:t>
            </a:r>
            <a:endParaRPr lang="en-US" altLang="zh-CN" sz="3000" dirty="0">
              <a:solidFill>
                <a:schemeClr val="tx1"/>
              </a:solidFill>
            </a:endParaRPr>
          </a:p>
          <a:p>
            <a:pPr lvl="1"/>
            <a:r>
              <a:rPr lang="zh-CN" altLang="en-US" sz="3000" dirty="0">
                <a:solidFill>
                  <a:schemeClr val="tx1"/>
                </a:solidFill>
              </a:rPr>
              <a:t>置信度</a:t>
            </a:r>
            <a:endParaRPr lang="en-US" altLang="zh-CN" sz="3000" dirty="0">
              <a:solidFill>
                <a:schemeClr val="tx1"/>
              </a:solidFill>
            </a:endParaRPr>
          </a:p>
          <a:p>
            <a:pPr lvl="1"/>
            <a:endParaRPr lang="en-US" altLang="zh-CN" sz="3000" dirty="0">
              <a:solidFill>
                <a:schemeClr val="tx1"/>
              </a:solidFill>
            </a:endParaRPr>
          </a:p>
          <a:p>
            <a:r>
              <a:rPr lang="zh-CN" altLang="en-US" dirty="0">
                <a:solidFill>
                  <a:schemeClr val="tx1"/>
                </a:solidFill>
              </a:rPr>
              <a:t>研究机遇</a:t>
            </a:r>
            <a:endParaRPr lang="en-US" altLang="zh-CN" dirty="0">
              <a:solidFill>
                <a:schemeClr val="tx1"/>
              </a:solidFill>
            </a:endParaRPr>
          </a:p>
          <a:p>
            <a:pPr lvl="1"/>
            <a:r>
              <a:rPr lang="zh-CN" altLang="en-US" sz="3000" dirty="0">
                <a:solidFill>
                  <a:schemeClr val="tx1"/>
                </a:solidFill>
              </a:rPr>
              <a:t>整体并行方案</a:t>
            </a:r>
            <a:endParaRPr lang="en-US" altLang="zh-CN" sz="3000" dirty="0">
              <a:solidFill>
                <a:schemeClr val="tx1"/>
              </a:solidFill>
            </a:endParaRPr>
          </a:p>
          <a:p>
            <a:pPr lvl="1"/>
            <a:r>
              <a:rPr lang="zh-CN" altLang="en-US" sz="3000" dirty="0">
                <a:solidFill>
                  <a:schemeClr val="tx1"/>
                </a:solidFill>
              </a:rPr>
              <a:t>结合序列建模研究</a:t>
            </a:r>
            <a:endParaRPr lang="en-US" altLang="zh-CN" sz="3000"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搜索解码研究</a:t>
            </a:r>
            <a:endParaRPr lang="en-US" dirty="0">
              <a:solidFill>
                <a:srgbClr val="0078D7"/>
              </a:solidFill>
            </a:endParaRPr>
          </a:p>
        </p:txBody>
      </p:sp>
      <p:sp>
        <p:nvSpPr>
          <p:cNvPr id="4" name="爆炸形: 14 pt  3">
            <a:extLst>
              <a:ext uri="{FF2B5EF4-FFF2-40B4-BE49-F238E27FC236}">
                <a16:creationId xmlns:a16="http://schemas.microsoft.com/office/drawing/2014/main" id="{683C078E-49FE-44FE-83B8-2DFFA7BF6713}"/>
              </a:ext>
            </a:extLst>
          </p:cNvPr>
          <p:cNvSpPr/>
          <p:nvPr/>
        </p:nvSpPr>
        <p:spPr bwMode="auto">
          <a:xfrm>
            <a:off x="4046537" y="5932468"/>
            <a:ext cx="3810000" cy="947431"/>
          </a:xfrm>
          <a:prstGeom prst="irregularSeal2">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3000" b="1" dirty="0"/>
              <a:t>深度学习</a:t>
            </a:r>
            <a:endParaRPr lang="zh-CN" altLang="en-US" sz="3000" b="1" dirty="0">
              <a:gradFill>
                <a:gsLst>
                  <a:gs pos="5439">
                    <a:srgbClr val="F8F8F8"/>
                  </a:gs>
                  <a:gs pos="10000">
                    <a:srgbClr val="F8F8F8"/>
                  </a:gs>
                </a:gsLst>
                <a:lin ang="5400000" scaled="0"/>
              </a:gradFill>
            </a:endParaRPr>
          </a:p>
        </p:txBody>
      </p:sp>
      <p:sp>
        <p:nvSpPr>
          <p:cNvPr id="5" name="爆炸形: 14 pt  4">
            <a:extLst>
              <a:ext uri="{FF2B5EF4-FFF2-40B4-BE49-F238E27FC236}">
                <a16:creationId xmlns:a16="http://schemas.microsoft.com/office/drawing/2014/main" id="{E969CAFD-01C1-48AD-92AE-0D4D66FFD41F}"/>
              </a:ext>
            </a:extLst>
          </p:cNvPr>
          <p:cNvSpPr/>
          <p:nvPr/>
        </p:nvSpPr>
        <p:spPr bwMode="auto">
          <a:xfrm>
            <a:off x="3322637" y="5173662"/>
            <a:ext cx="4495800" cy="947431"/>
          </a:xfrm>
          <a:prstGeom prst="irregularSeal2">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CN" sz="3000" b="1" dirty="0"/>
              <a:t>GPU/FPGA</a:t>
            </a:r>
            <a:endParaRPr lang="zh-CN" altLang="en-US" sz="3000" b="1" dirty="0">
              <a:gradFill>
                <a:gsLst>
                  <a:gs pos="5439">
                    <a:srgbClr val="F8F8F8"/>
                  </a:gs>
                  <a:gs pos="10000">
                    <a:srgbClr val="F8F8F8"/>
                  </a:gs>
                </a:gsLst>
                <a:lin ang="5400000" scaled="0"/>
              </a:gradFill>
            </a:endParaRPr>
          </a:p>
        </p:txBody>
      </p:sp>
      <p:graphicFrame>
        <p:nvGraphicFramePr>
          <p:cNvPr id="6" name="图示 5">
            <a:extLst>
              <a:ext uri="{FF2B5EF4-FFF2-40B4-BE49-F238E27FC236}">
                <a16:creationId xmlns:a16="http://schemas.microsoft.com/office/drawing/2014/main" id="{6F252DC4-6217-47D5-908E-3E807290362A}"/>
              </a:ext>
            </a:extLst>
          </p:cNvPr>
          <p:cNvGraphicFramePr/>
          <p:nvPr>
            <p:extLst>
              <p:ext uri="{D42A27DB-BD31-4B8C-83A1-F6EECF244321}">
                <p14:modId xmlns:p14="http://schemas.microsoft.com/office/powerpoint/2010/main" val="1658978116"/>
              </p:ext>
            </p:extLst>
          </p:nvPr>
        </p:nvGraphicFramePr>
        <p:xfrm>
          <a:off x="7628719" y="4945062"/>
          <a:ext cx="4609318" cy="19836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47607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fade">
                                      <p:cBhvr>
                                        <p:cTn id="22" dur="500"/>
                                        <p:tgtEl>
                                          <p:spTgt spid="2">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fade">
                                      <p:cBhvr>
                                        <p:cTn id="27" dur="500"/>
                                        <p:tgtEl>
                                          <p:spTgt spid="2">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8" end="8"/>
                                            </p:txEl>
                                          </p:spTgt>
                                        </p:tgtEl>
                                        <p:attrNameLst>
                                          <p:attrName>style.visibility</p:attrName>
                                        </p:attrNameLst>
                                      </p:cBhvr>
                                      <p:to>
                                        <p:strVal val="visible"/>
                                      </p:to>
                                    </p:set>
                                    <p:animEffect transition="in" filter="fade">
                                      <p:cBhvr>
                                        <p:cTn id="30" dur="500"/>
                                        <p:tgtEl>
                                          <p:spTgt spid="2">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animEffect transition="in" filter="fade">
                                      <p:cBhvr>
                                        <p:cTn id="33" dur="500"/>
                                        <p:tgtEl>
                                          <p:spTgt spid="2">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animBg="1"/>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1034674"/>
            <a:ext cx="11887200" cy="5129225"/>
          </a:xfrm>
        </p:spPr>
        <p:txBody>
          <a:bodyPr/>
          <a:lstStyle/>
          <a:p>
            <a:pPr>
              <a:lnSpc>
                <a:spcPct val="125000"/>
              </a:lnSpc>
            </a:pPr>
            <a:r>
              <a:rPr lang="zh-CN" altLang="en-US" sz="3000" b="1" dirty="0">
                <a:solidFill>
                  <a:schemeClr val="tx1"/>
                </a:solidFill>
              </a:rPr>
              <a:t>课题背景</a:t>
            </a:r>
            <a:endParaRPr lang="en-US" altLang="zh-CN" sz="3000" b="1" dirty="0">
              <a:solidFill>
                <a:schemeClr val="tx1"/>
              </a:solidFill>
            </a:endParaRPr>
          </a:p>
          <a:p>
            <a:pPr lvl="1">
              <a:lnSpc>
                <a:spcPct val="125000"/>
              </a:lnSpc>
            </a:pPr>
            <a:r>
              <a:rPr lang="zh-CN" altLang="en-US" sz="3000" dirty="0">
                <a:solidFill>
                  <a:schemeClr val="tx1"/>
                </a:solidFill>
              </a:rPr>
              <a:t>语音识别中的序列建模</a:t>
            </a:r>
            <a:endParaRPr lang="en-US" altLang="zh-CN" sz="3000" dirty="0">
              <a:solidFill>
                <a:schemeClr val="tx1"/>
              </a:solidFill>
            </a:endParaRPr>
          </a:p>
          <a:p>
            <a:pPr lvl="1">
              <a:lnSpc>
                <a:spcPct val="125000"/>
              </a:lnSpc>
            </a:pPr>
            <a:r>
              <a:rPr lang="zh-CN" altLang="en-US" sz="3000" dirty="0">
                <a:solidFill>
                  <a:schemeClr val="tx1"/>
                </a:solidFill>
              </a:rPr>
              <a:t>语音识别中的搜索解码</a:t>
            </a:r>
          </a:p>
          <a:p>
            <a:pPr>
              <a:lnSpc>
                <a:spcPct val="125000"/>
              </a:lnSpc>
            </a:pPr>
            <a:r>
              <a:rPr lang="zh-CN" altLang="en-US" sz="3000" b="1" dirty="0">
                <a:solidFill>
                  <a:schemeClr val="tx1"/>
                </a:solidFill>
              </a:rPr>
              <a:t>无词图的序列鉴别性训练</a:t>
            </a:r>
            <a:endParaRPr lang="zh-CN" altLang="en-US" sz="3000" dirty="0">
              <a:solidFill>
                <a:schemeClr val="tx1"/>
              </a:solidFill>
            </a:endParaRPr>
          </a:p>
          <a:p>
            <a:pPr>
              <a:lnSpc>
                <a:spcPct val="125000"/>
              </a:lnSpc>
            </a:pPr>
            <a:r>
              <a:rPr lang="zh-CN" altLang="en-US" sz="3000" b="1" dirty="0">
                <a:solidFill>
                  <a:schemeClr val="bg1">
                    <a:lumMod val="85000"/>
                  </a:schemeClr>
                </a:solidFill>
              </a:rPr>
              <a:t>并行化的搜索解码算法</a:t>
            </a:r>
            <a:endParaRPr lang="en-US" altLang="zh-CN" sz="3000" b="1" dirty="0">
              <a:solidFill>
                <a:schemeClr val="bg1">
                  <a:lumMod val="85000"/>
                </a:schemeClr>
              </a:solidFill>
            </a:endParaRPr>
          </a:p>
          <a:p>
            <a:pPr>
              <a:lnSpc>
                <a:spcPct val="125000"/>
              </a:lnSpc>
            </a:pPr>
            <a:r>
              <a:rPr lang="zh-CN" altLang="en-US" sz="3000" b="1" dirty="0">
                <a:solidFill>
                  <a:schemeClr val="bg1">
                    <a:lumMod val="85000"/>
                  </a:schemeClr>
                </a:solidFill>
              </a:rPr>
              <a:t>标签同步的搜索解码算法</a:t>
            </a:r>
          </a:p>
          <a:p>
            <a:pPr>
              <a:lnSpc>
                <a:spcPct val="125000"/>
              </a:lnSpc>
            </a:pPr>
            <a:endParaRPr lang="zh-CN" altLang="en-US" sz="5000" b="1" dirty="0">
              <a:solidFill>
                <a:schemeClr val="tx1"/>
              </a:solidFill>
            </a:endParaRPr>
          </a:p>
        </p:txBody>
      </p:sp>
      <p:sp>
        <p:nvSpPr>
          <p:cNvPr id="4" name="Title 3"/>
          <p:cNvSpPr>
            <a:spLocks noGrp="1"/>
          </p:cNvSpPr>
          <p:nvPr>
            <p:ph type="title"/>
          </p:nvPr>
        </p:nvSpPr>
        <p:spPr/>
        <p:txBody>
          <a:bodyPr/>
          <a:lstStyle/>
          <a:p>
            <a:r>
              <a:rPr lang="zh-CN" altLang="en-US" dirty="0">
                <a:solidFill>
                  <a:srgbClr val="0078D7"/>
                </a:solidFill>
              </a:rPr>
              <a:t>提纲</a:t>
            </a:r>
            <a:endParaRPr lang="en-US" dirty="0">
              <a:solidFill>
                <a:srgbClr val="0078D7"/>
              </a:solidFill>
            </a:endParaRPr>
          </a:p>
        </p:txBody>
      </p:sp>
    </p:spTree>
    <p:extLst>
      <p:ext uri="{BB962C8B-B14F-4D97-AF65-F5344CB8AC3E}">
        <p14:creationId xmlns:p14="http://schemas.microsoft.com/office/powerpoint/2010/main" val="6201327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4493538"/>
          </a:xfrm>
        </p:spPr>
        <p:txBody>
          <a:bodyPr/>
          <a:lstStyle/>
          <a:p>
            <a:r>
              <a:rPr lang="zh-CN" altLang="en-US" sz="3000" b="1" dirty="0">
                <a:solidFill>
                  <a:srgbClr val="0078D7"/>
                </a:solidFill>
                <a:sym typeface="Wingdings" panose="05000000000000000000" pitchFamily="2" charset="2"/>
              </a:rPr>
              <a:t>帧</a:t>
            </a:r>
            <a:r>
              <a:rPr lang="zh-CN" altLang="en-US" sz="3000" dirty="0">
                <a:solidFill>
                  <a:srgbClr val="000000"/>
                </a:solidFill>
                <a:sym typeface="Wingdings" panose="05000000000000000000" pitchFamily="2" charset="2"/>
              </a:rPr>
              <a:t>级别准则</a:t>
            </a:r>
            <a:r>
              <a:rPr lang="zh-CN" altLang="en-US" sz="3000" b="1" dirty="0">
                <a:solidFill>
                  <a:srgbClr val="0078D7"/>
                </a:solidFill>
                <a:sym typeface="Wingdings" panose="05000000000000000000" pitchFamily="2" charset="2"/>
              </a:rPr>
              <a:t>序列</a:t>
            </a:r>
            <a:r>
              <a:rPr lang="zh-CN" altLang="en-US" sz="3000" dirty="0">
                <a:solidFill>
                  <a:srgbClr val="000000"/>
                </a:solidFill>
                <a:sym typeface="Wingdings" panose="05000000000000000000" pitchFamily="2" charset="2"/>
              </a:rPr>
              <a:t>级准则</a:t>
            </a:r>
          </a:p>
          <a:p>
            <a:pPr lvl="1"/>
            <a:endParaRPr lang="en-US" altLang="zh-CN" sz="3000"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p:txBody>
      </p:sp>
      <p:pic>
        <p:nvPicPr>
          <p:cNvPr id="17" name="图片 16">
            <a:extLst>
              <a:ext uri="{FF2B5EF4-FFF2-40B4-BE49-F238E27FC236}">
                <a16:creationId xmlns:a16="http://schemas.microsoft.com/office/drawing/2014/main" id="{4364B9EE-4E07-4E23-83C5-9E05BC3D9A29}"/>
              </a:ext>
            </a:extLst>
          </p:cNvPr>
          <p:cNvPicPr>
            <a:picLocks noChangeAspect="1"/>
          </p:cNvPicPr>
          <p:nvPr/>
        </p:nvPicPr>
        <p:blipFill>
          <a:blip r:embed="rId3"/>
          <a:stretch>
            <a:fillRect/>
          </a:stretch>
        </p:blipFill>
        <p:spPr>
          <a:xfrm>
            <a:off x="1646237" y="3542027"/>
            <a:ext cx="10180638" cy="1376699"/>
          </a:xfrm>
          <a:prstGeom prst="rect">
            <a:avLst/>
          </a:prstGeom>
        </p:spPr>
      </p:pic>
      <p:sp>
        <p:nvSpPr>
          <p:cNvPr id="3" name="Title 2"/>
          <p:cNvSpPr>
            <a:spLocks noGrp="1"/>
          </p:cNvSpPr>
          <p:nvPr>
            <p:ph type="title"/>
          </p:nvPr>
        </p:nvSpPr>
        <p:spPr/>
        <p:txBody>
          <a:bodyPr/>
          <a:lstStyle/>
          <a:p>
            <a:r>
              <a:rPr lang="zh-CN" altLang="en-US" dirty="0">
                <a:solidFill>
                  <a:srgbClr val="0078D7"/>
                </a:solidFill>
              </a:rPr>
              <a:t>序列鉴别性训练</a:t>
            </a:r>
            <a:endParaRPr lang="en-US" dirty="0"/>
          </a:p>
        </p:txBody>
      </p:sp>
      <p:sp>
        <p:nvSpPr>
          <p:cNvPr id="5" name="矩形 4">
            <a:extLst>
              <a:ext uri="{FF2B5EF4-FFF2-40B4-BE49-F238E27FC236}">
                <a16:creationId xmlns:a16="http://schemas.microsoft.com/office/drawing/2014/main" id="{71254B23-9184-4EEA-AD4F-C2D9958205C9}"/>
              </a:ext>
            </a:extLst>
          </p:cNvPr>
          <p:cNvSpPr/>
          <p:nvPr/>
        </p:nvSpPr>
        <p:spPr>
          <a:xfrm>
            <a:off x="8504338" y="3604514"/>
            <a:ext cx="1656184" cy="576064"/>
          </a:xfrm>
          <a:prstGeom prst="rect">
            <a:avLst/>
          </a:prstGeom>
          <a:noFill/>
          <a:ln>
            <a:solidFill>
              <a:srgbClr val="0078D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 name="标注: 弯曲线形 5">
            <a:extLst>
              <a:ext uri="{FF2B5EF4-FFF2-40B4-BE49-F238E27FC236}">
                <a16:creationId xmlns:a16="http://schemas.microsoft.com/office/drawing/2014/main" id="{B08D9DC9-73B9-469C-9123-B1038A9C5A94}"/>
              </a:ext>
            </a:extLst>
          </p:cNvPr>
          <p:cNvSpPr/>
          <p:nvPr/>
        </p:nvSpPr>
        <p:spPr>
          <a:xfrm>
            <a:off x="7742237" y="2978685"/>
            <a:ext cx="1469340" cy="473811"/>
          </a:xfrm>
          <a:prstGeom prst="borderCallout2">
            <a:avLst>
              <a:gd name="adj1" fmla="val 20788"/>
              <a:gd name="adj2" fmla="val 105812"/>
              <a:gd name="adj3" fmla="val 20789"/>
              <a:gd name="adj4" fmla="val 121784"/>
              <a:gd name="adj5" fmla="val 104347"/>
              <a:gd name="adj6" fmla="val 107428"/>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ysClr val="windowText" lastClr="000000"/>
                </a:solidFill>
              </a:rPr>
              <a:t>声学模型</a:t>
            </a:r>
          </a:p>
        </p:txBody>
      </p:sp>
      <p:sp>
        <p:nvSpPr>
          <p:cNvPr id="7" name="矩形 6">
            <a:extLst>
              <a:ext uri="{FF2B5EF4-FFF2-40B4-BE49-F238E27FC236}">
                <a16:creationId xmlns:a16="http://schemas.microsoft.com/office/drawing/2014/main" id="{C026D128-F477-465C-913E-C926884CE74E}"/>
              </a:ext>
            </a:extLst>
          </p:cNvPr>
          <p:cNvSpPr/>
          <p:nvPr/>
        </p:nvSpPr>
        <p:spPr>
          <a:xfrm>
            <a:off x="10535797" y="3604514"/>
            <a:ext cx="1062247" cy="576064"/>
          </a:xfrm>
          <a:prstGeom prst="rect">
            <a:avLst/>
          </a:prstGeom>
          <a:noFill/>
          <a:ln>
            <a:solidFill>
              <a:srgbClr val="0078D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 name="标注: 弯曲线形 8">
            <a:extLst>
              <a:ext uri="{FF2B5EF4-FFF2-40B4-BE49-F238E27FC236}">
                <a16:creationId xmlns:a16="http://schemas.microsoft.com/office/drawing/2014/main" id="{7DDF4D36-4C5F-4089-925D-ECD31029A738}"/>
              </a:ext>
            </a:extLst>
          </p:cNvPr>
          <p:cNvSpPr/>
          <p:nvPr/>
        </p:nvSpPr>
        <p:spPr>
          <a:xfrm>
            <a:off x="10593971" y="3001825"/>
            <a:ext cx="1620974" cy="432048"/>
          </a:xfrm>
          <a:prstGeom prst="borderCallout2">
            <a:avLst>
              <a:gd name="adj1" fmla="val 20788"/>
              <a:gd name="adj2" fmla="val -4052"/>
              <a:gd name="adj3" fmla="val 18751"/>
              <a:gd name="adj4" fmla="val -39882"/>
              <a:gd name="adj5" fmla="val 98232"/>
              <a:gd name="adj6" fmla="val -25265"/>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ysClr val="windowText" lastClr="000000"/>
                </a:solidFill>
              </a:rPr>
              <a:t>语言模型</a:t>
            </a:r>
          </a:p>
        </p:txBody>
      </p:sp>
      <p:grpSp>
        <p:nvGrpSpPr>
          <p:cNvPr id="4" name="组合 3">
            <a:extLst>
              <a:ext uri="{FF2B5EF4-FFF2-40B4-BE49-F238E27FC236}">
                <a16:creationId xmlns:a16="http://schemas.microsoft.com/office/drawing/2014/main" id="{4B5FAFED-5A7B-4363-B588-32A2827DF0E6}"/>
              </a:ext>
            </a:extLst>
          </p:cNvPr>
          <p:cNvGrpSpPr/>
          <p:nvPr/>
        </p:nvGrpSpPr>
        <p:grpSpPr>
          <a:xfrm>
            <a:off x="6218237" y="4423704"/>
            <a:ext cx="2342724" cy="1180821"/>
            <a:chOff x="6218237" y="4983440"/>
            <a:chExt cx="2342724" cy="1180821"/>
          </a:xfrm>
        </p:grpSpPr>
        <p:sp>
          <p:nvSpPr>
            <p:cNvPr id="8" name="标注: 弯曲线形 7">
              <a:extLst>
                <a:ext uri="{FF2B5EF4-FFF2-40B4-BE49-F238E27FC236}">
                  <a16:creationId xmlns:a16="http://schemas.microsoft.com/office/drawing/2014/main" id="{5AFFD4F4-567F-4EF7-B990-40D411CAD76C}"/>
                </a:ext>
              </a:extLst>
            </p:cNvPr>
            <p:cNvSpPr/>
            <p:nvPr/>
          </p:nvSpPr>
          <p:spPr>
            <a:xfrm>
              <a:off x="6218237" y="5715946"/>
              <a:ext cx="1760004" cy="448315"/>
            </a:xfrm>
            <a:prstGeom prst="borderCallout2">
              <a:avLst>
                <a:gd name="adj1" fmla="val 20788"/>
                <a:gd name="adj2" fmla="val 105437"/>
                <a:gd name="adj3" fmla="val 20789"/>
                <a:gd name="adj4" fmla="val 115596"/>
                <a:gd name="adj5" fmla="val -46347"/>
                <a:gd name="adj6" fmla="val 108992"/>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rgbClr val="000000"/>
                  </a:solidFill>
                  <a:sym typeface="Wingdings" panose="05000000000000000000" pitchFamily="2" charset="2"/>
                </a:rPr>
                <a:t>词图</a:t>
              </a:r>
              <a:endParaRPr lang="zh-CN" altLang="en-US" sz="2500" dirty="0">
                <a:solidFill>
                  <a:srgbClr val="000000"/>
                </a:solidFill>
              </a:endParaRPr>
            </a:p>
          </p:txBody>
        </p:sp>
        <p:sp>
          <p:nvSpPr>
            <p:cNvPr id="10" name="矩形 9">
              <a:extLst>
                <a:ext uri="{FF2B5EF4-FFF2-40B4-BE49-F238E27FC236}">
                  <a16:creationId xmlns:a16="http://schemas.microsoft.com/office/drawing/2014/main" id="{2A228F9E-62B4-42EF-88E3-DAC6A40B174E}"/>
                </a:ext>
              </a:extLst>
            </p:cNvPr>
            <p:cNvSpPr/>
            <p:nvPr/>
          </p:nvSpPr>
          <p:spPr>
            <a:xfrm>
              <a:off x="8199437" y="4983440"/>
              <a:ext cx="361524" cy="576064"/>
            </a:xfrm>
            <a:prstGeom prst="rect">
              <a:avLst/>
            </a:prstGeom>
            <a:noFill/>
            <a:ln>
              <a:solidFill>
                <a:srgbClr val="0078D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pic>
        <p:nvPicPr>
          <p:cNvPr id="12" name="图片 11">
            <a:extLst>
              <a:ext uri="{FF2B5EF4-FFF2-40B4-BE49-F238E27FC236}">
                <a16:creationId xmlns:a16="http://schemas.microsoft.com/office/drawing/2014/main" id="{F409582F-067C-4F0E-89F1-E26B33BDD929}"/>
              </a:ext>
            </a:extLst>
          </p:cNvPr>
          <p:cNvPicPr>
            <a:picLocks noChangeAspect="1"/>
          </p:cNvPicPr>
          <p:nvPr/>
        </p:nvPicPr>
        <p:blipFill>
          <a:blip r:embed="rId4"/>
          <a:stretch>
            <a:fillRect/>
          </a:stretch>
        </p:blipFill>
        <p:spPr>
          <a:xfrm>
            <a:off x="134585" y="2430462"/>
            <a:ext cx="5267965" cy="1116664"/>
          </a:xfrm>
          <a:prstGeom prst="rect">
            <a:avLst/>
          </a:prstGeom>
        </p:spPr>
      </p:pic>
      <p:cxnSp>
        <p:nvCxnSpPr>
          <p:cNvPr id="13" name="Straight Arrow Connector 9">
            <a:extLst>
              <a:ext uri="{FF2B5EF4-FFF2-40B4-BE49-F238E27FC236}">
                <a16:creationId xmlns:a16="http://schemas.microsoft.com/office/drawing/2014/main" id="{4AF6F817-AADC-4E10-8377-0FA8C228782C}"/>
              </a:ext>
            </a:extLst>
          </p:cNvPr>
          <p:cNvCxnSpPr>
            <a:cxnSpLocks/>
          </p:cNvCxnSpPr>
          <p:nvPr/>
        </p:nvCxnSpPr>
        <p:spPr>
          <a:xfrm>
            <a:off x="4694237" y="3166126"/>
            <a:ext cx="410448" cy="0"/>
          </a:xfrm>
          <a:prstGeom prst="straightConnector1">
            <a:avLst/>
          </a:prstGeom>
          <a:ln w="38100">
            <a:solidFill>
              <a:srgbClr val="0078D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9">
            <a:extLst>
              <a:ext uri="{FF2B5EF4-FFF2-40B4-BE49-F238E27FC236}">
                <a16:creationId xmlns:a16="http://schemas.microsoft.com/office/drawing/2014/main" id="{0BD41568-E4EC-47EF-BF2E-DAC963BA20D6}"/>
              </a:ext>
            </a:extLst>
          </p:cNvPr>
          <p:cNvCxnSpPr>
            <a:cxnSpLocks/>
          </p:cNvCxnSpPr>
          <p:nvPr/>
        </p:nvCxnSpPr>
        <p:spPr>
          <a:xfrm>
            <a:off x="870582" y="3217849"/>
            <a:ext cx="851855" cy="786477"/>
          </a:xfrm>
          <a:prstGeom prst="straightConnector1">
            <a:avLst/>
          </a:prstGeom>
          <a:ln w="38100">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Cloud Callout 3">
            <a:extLst>
              <a:ext uri="{FF2B5EF4-FFF2-40B4-BE49-F238E27FC236}">
                <a16:creationId xmlns:a16="http://schemas.microsoft.com/office/drawing/2014/main" id="{46504ABE-6498-4310-9F06-7B379A060EB4}"/>
              </a:ext>
            </a:extLst>
          </p:cNvPr>
          <p:cNvSpPr/>
          <p:nvPr/>
        </p:nvSpPr>
        <p:spPr bwMode="auto">
          <a:xfrm>
            <a:off x="9799637" y="5451087"/>
            <a:ext cx="1905000" cy="448314"/>
          </a:xfrm>
          <a:prstGeom prst="cloudCallout">
            <a:avLst>
              <a:gd name="adj1" fmla="val -12094"/>
              <a:gd name="adj2" fmla="val -160223"/>
            </a:avLst>
          </a:prstGeom>
          <a:ln>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CN" sz="2000" b="1" dirty="0">
                <a:ln w="0"/>
                <a:solidFill>
                  <a:schemeClr val="tx1"/>
                </a:solidFill>
                <a:effectLst>
                  <a:outerShdw blurRad="38100" dist="19050" dir="2700000" algn="tl" rotWithShape="0">
                    <a:schemeClr val="dk1">
                      <a:alpha val="40000"/>
                    </a:schemeClr>
                  </a:outerShdw>
                </a:effectLst>
              </a:rPr>
              <a:t>P(</a:t>
            </a:r>
            <a:r>
              <a:rPr lang="en-US" altLang="zh-CN" sz="2000" b="1" dirty="0" err="1">
                <a:ln w="0"/>
                <a:solidFill>
                  <a:schemeClr val="tx1"/>
                </a:solidFill>
                <a:effectLst>
                  <a:outerShdw blurRad="38100" dist="19050" dir="2700000" algn="tl" rotWithShape="0">
                    <a:schemeClr val="dk1">
                      <a:alpha val="40000"/>
                    </a:schemeClr>
                  </a:outerShdw>
                </a:effectLst>
              </a:rPr>
              <a:t>O</a:t>
            </a:r>
            <a:r>
              <a:rPr lang="en-US" altLang="zh-CN" sz="2000" b="1" baseline="-25000" dirty="0" err="1">
                <a:ln w="0"/>
                <a:solidFill>
                  <a:schemeClr val="tx1"/>
                </a:solidFill>
                <a:effectLst>
                  <a:outerShdw blurRad="38100" dist="19050" dir="2700000" algn="tl" rotWithShape="0">
                    <a:schemeClr val="dk1">
                      <a:alpha val="40000"/>
                    </a:schemeClr>
                  </a:outerShdw>
                </a:effectLst>
              </a:rPr>
              <a:t>u</a:t>
            </a:r>
            <a:r>
              <a:rPr lang="en-US" altLang="zh-CN" sz="2000" b="1" dirty="0">
                <a:ln w="0"/>
                <a:solidFill>
                  <a:schemeClr val="tx1"/>
                </a:solidFill>
                <a:effectLst>
                  <a:outerShdw blurRad="38100" dist="19050" dir="2700000" algn="tl" rotWithShape="0">
                    <a:schemeClr val="dk1">
                      <a:alpha val="40000"/>
                    </a:schemeClr>
                  </a:outerShdw>
                </a:effectLst>
              </a:rPr>
              <a:t>)</a:t>
            </a:r>
            <a:endParaRPr lang="en-US" sz="2000" b="1" dirty="0">
              <a:ln w="0"/>
              <a:solidFill>
                <a:schemeClr val="tx1"/>
              </a:solidFill>
              <a:effectLst>
                <a:outerShdw blurRad="38100" dist="19050" dir="2700000" algn="tl" rotWithShape="0">
                  <a:schemeClr val="dk1">
                    <a:alpha val="40000"/>
                  </a:schemeClr>
                </a:outerShdw>
              </a:effectLst>
            </a:endParaRPr>
          </a:p>
        </p:txBody>
      </p:sp>
      <p:pic>
        <p:nvPicPr>
          <p:cNvPr id="20" name="图片 19">
            <a:extLst>
              <a:ext uri="{FF2B5EF4-FFF2-40B4-BE49-F238E27FC236}">
                <a16:creationId xmlns:a16="http://schemas.microsoft.com/office/drawing/2014/main" id="{08B6F20E-8B1F-4A5E-AD44-325D94ADADD2}"/>
              </a:ext>
            </a:extLst>
          </p:cNvPr>
          <p:cNvPicPr>
            <a:picLocks noChangeAspect="1"/>
          </p:cNvPicPr>
          <p:nvPr/>
        </p:nvPicPr>
        <p:blipFill>
          <a:blip r:embed="rId5"/>
          <a:stretch>
            <a:fillRect/>
          </a:stretch>
        </p:blipFill>
        <p:spPr>
          <a:xfrm>
            <a:off x="46037" y="4551366"/>
            <a:ext cx="4682632" cy="2372597"/>
          </a:xfrm>
          <a:prstGeom prst="rect">
            <a:avLst/>
          </a:prstGeom>
          <a:ln>
            <a:solidFill>
              <a:srgbClr val="000000"/>
            </a:solidFill>
          </a:ln>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77843454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5780044"/>
          </a:xfrm>
        </p:spPr>
        <p:txBody>
          <a:bodyPr/>
          <a:lstStyle/>
          <a:p>
            <a:r>
              <a:rPr lang="zh-CN" altLang="en-US" sz="3000" b="1" dirty="0">
                <a:solidFill>
                  <a:srgbClr val="0078D7"/>
                </a:solidFill>
                <a:sym typeface="Wingdings" panose="05000000000000000000" pitchFamily="2" charset="2"/>
              </a:rPr>
              <a:t>帧</a:t>
            </a:r>
            <a:r>
              <a:rPr lang="zh-CN" altLang="en-US" sz="3000" dirty="0">
                <a:solidFill>
                  <a:srgbClr val="000000"/>
                </a:solidFill>
                <a:sym typeface="Wingdings" panose="05000000000000000000" pitchFamily="2" charset="2"/>
              </a:rPr>
              <a:t>级别准则</a:t>
            </a:r>
            <a:r>
              <a:rPr lang="zh-CN" altLang="en-US" sz="3000" b="1" dirty="0">
                <a:solidFill>
                  <a:srgbClr val="0078D7"/>
                </a:solidFill>
                <a:sym typeface="Wingdings" panose="05000000000000000000" pitchFamily="2" charset="2"/>
              </a:rPr>
              <a:t>序列</a:t>
            </a:r>
            <a:r>
              <a:rPr lang="zh-CN" altLang="en-US" sz="3000" dirty="0">
                <a:solidFill>
                  <a:srgbClr val="000000"/>
                </a:solidFill>
                <a:sym typeface="Wingdings" panose="05000000000000000000" pitchFamily="2" charset="2"/>
              </a:rPr>
              <a:t>级准则</a:t>
            </a:r>
          </a:p>
          <a:p>
            <a:endParaRPr lang="en-US" altLang="zh-CN" sz="3000"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pPr marL="0" indent="0">
              <a:buNone/>
            </a:pPr>
            <a:endParaRPr lang="en-US" altLang="zh-CN" sz="2000" dirty="0">
              <a:solidFill>
                <a:srgbClr val="000000"/>
              </a:solidFill>
              <a:sym typeface="Wingdings" panose="05000000000000000000" pitchFamily="2" charset="2"/>
            </a:endParaRPr>
          </a:p>
          <a:p>
            <a:pPr marL="0" indent="0">
              <a:buNone/>
            </a:pPr>
            <a:endParaRPr lang="en-US" altLang="zh-CN" sz="2000" dirty="0">
              <a:solidFill>
                <a:srgbClr val="000000"/>
              </a:solidFill>
              <a:sym typeface="Wingdings" panose="05000000000000000000" pitchFamily="2" charset="2"/>
            </a:endParaRPr>
          </a:p>
          <a:p>
            <a:pPr marL="0" indent="0">
              <a:buNone/>
            </a:pPr>
            <a:endParaRPr lang="en-US" altLang="zh-CN" sz="2000" dirty="0">
              <a:solidFill>
                <a:srgbClr val="000000"/>
              </a:solidFill>
              <a:sym typeface="Wingdings" panose="05000000000000000000" pitchFamily="2" charset="2"/>
            </a:endParaRPr>
          </a:p>
          <a:p>
            <a:r>
              <a:rPr lang="zh-CN" altLang="en-US" dirty="0">
                <a:solidFill>
                  <a:srgbClr val="000000"/>
                </a:solidFill>
                <a:sym typeface="Wingdings" panose="05000000000000000000" pitchFamily="2" charset="2"/>
              </a:rPr>
              <a:t>无词图鉴别性训练的初衷</a:t>
            </a:r>
            <a:endParaRPr lang="en-US" altLang="zh-CN" dirty="0">
              <a:solidFill>
                <a:srgbClr val="000000"/>
              </a:solidFill>
              <a:sym typeface="Wingdings" panose="05000000000000000000" pitchFamily="2" charset="2"/>
            </a:endParaRPr>
          </a:p>
          <a:p>
            <a:pPr lvl="1"/>
            <a:r>
              <a:rPr lang="zh-CN" altLang="en-US" dirty="0">
                <a:solidFill>
                  <a:srgbClr val="000000"/>
                </a:solidFill>
                <a:sym typeface="Wingdings" panose="05000000000000000000" pitchFamily="2" charset="2"/>
              </a:rPr>
              <a:t>大规模并行计算</a:t>
            </a:r>
            <a:r>
              <a:rPr lang="en-US" altLang="zh-CN" dirty="0">
                <a:solidFill>
                  <a:srgbClr val="000000"/>
                </a:solidFill>
                <a:sym typeface="Wingdings" panose="05000000000000000000" pitchFamily="2" charset="2"/>
              </a:rPr>
              <a:t>  </a:t>
            </a:r>
            <a:r>
              <a:rPr lang="zh-CN" altLang="en-US" dirty="0">
                <a:solidFill>
                  <a:srgbClr val="000000"/>
                </a:solidFill>
                <a:sym typeface="Wingdings" panose="05000000000000000000" pitchFamily="2" charset="2"/>
              </a:rPr>
              <a:t>更多训练数据</a:t>
            </a:r>
            <a:r>
              <a:rPr lang="en-US" altLang="zh-CN" dirty="0">
                <a:solidFill>
                  <a:srgbClr val="000000"/>
                </a:solidFill>
                <a:sym typeface="Wingdings" panose="05000000000000000000" pitchFamily="2" charset="2"/>
              </a:rPr>
              <a:t> (</a:t>
            </a:r>
            <a:r>
              <a:rPr lang="zh-CN" altLang="en-US" b="1" dirty="0">
                <a:solidFill>
                  <a:srgbClr val="0078D7"/>
                </a:solidFill>
                <a:sym typeface="Wingdings" panose="05000000000000000000" pitchFamily="2" charset="2"/>
              </a:rPr>
              <a:t>性能</a:t>
            </a:r>
            <a:r>
              <a:rPr lang="zh-CN" altLang="en-US" dirty="0">
                <a:solidFill>
                  <a:srgbClr val="000000"/>
                </a:solidFill>
                <a:sym typeface="Wingdings" panose="05000000000000000000" pitchFamily="2" charset="2"/>
              </a:rPr>
              <a:t>更好</a:t>
            </a:r>
            <a:r>
              <a:rPr lang="en-US" altLang="zh-CN" dirty="0">
                <a:solidFill>
                  <a:srgbClr val="000000"/>
                </a:solidFill>
                <a:sym typeface="Wingdings" panose="05000000000000000000" pitchFamily="2" charset="2"/>
              </a:rPr>
              <a:t>)</a:t>
            </a:r>
          </a:p>
          <a:p>
            <a:pPr lvl="1"/>
            <a:r>
              <a:rPr lang="zh-CN" altLang="en-US" dirty="0">
                <a:solidFill>
                  <a:srgbClr val="000000"/>
                </a:solidFill>
                <a:sym typeface="Wingdings" panose="05000000000000000000" pitchFamily="2" charset="2"/>
              </a:rPr>
              <a:t>纯粹序列建模准则</a:t>
            </a:r>
            <a:r>
              <a:rPr lang="en-US" altLang="zh-CN" dirty="0">
                <a:solidFill>
                  <a:srgbClr val="000000"/>
                </a:solidFill>
                <a:sym typeface="Wingdings" panose="05000000000000000000" pitchFamily="2" charset="2"/>
              </a:rPr>
              <a:t> (</a:t>
            </a:r>
            <a:r>
              <a:rPr lang="zh-CN" altLang="en-US" b="1" dirty="0">
                <a:solidFill>
                  <a:srgbClr val="0078D7"/>
                </a:solidFill>
                <a:sym typeface="Wingdings" panose="05000000000000000000" pitchFamily="2" charset="2"/>
              </a:rPr>
              <a:t>性能</a:t>
            </a:r>
            <a:r>
              <a:rPr lang="zh-CN" altLang="en-US" dirty="0">
                <a:solidFill>
                  <a:srgbClr val="000000"/>
                </a:solidFill>
                <a:sym typeface="Wingdings" panose="05000000000000000000" pitchFamily="2" charset="2"/>
              </a:rPr>
              <a:t>更好</a:t>
            </a:r>
            <a:r>
              <a:rPr lang="en-US" altLang="zh-CN" dirty="0">
                <a:solidFill>
                  <a:srgbClr val="000000"/>
                </a:solidFill>
                <a:sym typeface="Wingdings" panose="05000000000000000000" pitchFamily="2" charset="2"/>
              </a:rPr>
              <a:t>)</a:t>
            </a:r>
          </a:p>
          <a:p>
            <a:pPr lvl="1"/>
            <a:r>
              <a:rPr lang="zh-CN" altLang="en-US" dirty="0">
                <a:solidFill>
                  <a:srgbClr val="000000"/>
                </a:solidFill>
                <a:sym typeface="Wingdings" panose="05000000000000000000" pitchFamily="2" charset="2"/>
              </a:rPr>
              <a:t>更低帧率，不需要初始化，不需要词图生成</a:t>
            </a:r>
            <a:r>
              <a:rPr lang="en-US" altLang="zh-CN" dirty="0">
                <a:solidFill>
                  <a:srgbClr val="000000"/>
                </a:solidFill>
                <a:sym typeface="Wingdings" panose="05000000000000000000" pitchFamily="2" charset="2"/>
              </a:rPr>
              <a:t> (</a:t>
            </a:r>
            <a:r>
              <a:rPr lang="zh-CN" altLang="en-US" b="1" dirty="0">
                <a:solidFill>
                  <a:srgbClr val="0078D7"/>
                </a:solidFill>
                <a:sym typeface="Wingdings" panose="05000000000000000000" pitchFamily="2" charset="2"/>
              </a:rPr>
              <a:t>速度</a:t>
            </a:r>
            <a:r>
              <a:rPr lang="zh-CN" altLang="en-US" dirty="0">
                <a:solidFill>
                  <a:srgbClr val="000000"/>
                </a:solidFill>
                <a:sym typeface="Wingdings" panose="05000000000000000000" pitchFamily="2" charset="2"/>
              </a:rPr>
              <a:t>更快</a:t>
            </a:r>
            <a:r>
              <a:rPr lang="en-US" altLang="zh-CN" dirty="0">
                <a:solidFill>
                  <a:srgbClr val="000000"/>
                </a:solidFill>
                <a:sym typeface="Wingdings" panose="05000000000000000000" pitchFamily="2" charset="2"/>
              </a:rPr>
              <a:t>)</a:t>
            </a:r>
          </a:p>
          <a:p>
            <a:pPr lvl="1"/>
            <a:r>
              <a:rPr lang="en-US" altLang="zh-CN" dirty="0">
                <a:solidFill>
                  <a:srgbClr val="000000"/>
                </a:solidFill>
                <a:sym typeface="Wingdings" panose="05000000000000000000" pitchFamily="2" charset="2"/>
              </a:rPr>
              <a:t>etc. </a:t>
            </a:r>
          </a:p>
        </p:txBody>
      </p:sp>
      <p:sp>
        <p:nvSpPr>
          <p:cNvPr id="3" name="Title 2"/>
          <p:cNvSpPr>
            <a:spLocks noGrp="1"/>
          </p:cNvSpPr>
          <p:nvPr>
            <p:ph type="title"/>
          </p:nvPr>
        </p:nvSpPr>
        <p:spPr/>
        <p:txBody>
          <a:bodyPr/>
          <a:lstStyle/>
          <a:p>
            <a:r>
              <a:rPr lang="zh-CN" altLang="en-US" dirty="0">
                <a:solidFill>
                  <a:srgbClr val="0078D7"/>
                </a:solidFill>
              </a:rPr>
              <a:t>无词图鉴别性训练（</a:t>
            </a:r>
            <a:r>
              <a:rPr lang="en-US" altLang="zh-CN" dirty="0">
                <a:solidFill>
                  <a:srgbClr val="0078D7"/>
                </a:solidFill>
              </a:rPr>
              <a:t>LF-MMI</a:t>
            </a:r>
            <a:r>
              <a:rPr lang="zh-CN" altLang="en-US" dirty="0">
                <a:solidFill>
                  <a:srgbClr val="0078D7"/>
                </a:solidFill>
              </a:rPr>
              <a:t>）</a:t>
            </a:r>
            <a:endParaRPr lang="en-US" dirty="0"/>
          </a:p>
        </p:txBody>
      </p:sp>
      <p:pic>
        <p:nvPicPr>
          <p:cNvPr id="4" name="图片 3" descr="屏幕剪辑">
            <a:extLst>
              <a:ext uri="{FF2B5EF4-FFF2-40B4-BE49-F238E27FC236}">
                <a16:creationId xmlns:a16="http://schemas.microsoft.com/office/drawing/2014/main" id="{C0092FB3-EE6C-4525-A1CB-ADFDF93F83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3197" y="1897062"/>
            <a:ext cx="7236296" cy="1333256"/>
          </a:xfrm>
          <a:prstGeom prst="rect">
            <a:avLst/>
          </a:prstGeom>
        </p:spPr>
      </p:pic>
      <p:sp>
        <p:nvSpPr>
          <p:cNvPr id="8" name="标注: 弯曲线形 7">
            <a:extLst>
              <a:ext uri="{FF2B5EF4-FFF2-40B4-BE49-F238E27FC236}">
                <a16:creationId xmlns:a16="http://schemas.microsoft.com/office/drawing/2014/main" id="{5AFFD4F4-567F-4EF7-B990-40D411CAD76C}"/>
              </a:ext>
            </a:extLst>
          </p:cNvPr>
          <p:cNvSpPr/>
          <p:nvPr/>
        </p:nvSpPr>
        <p:spPr>
          <a:xfrm>
            <a:off x="1951037" y="3491651"/>
            <a:ext cx="4350804" cy="504056"/>
          </a:xfrm>
          <a:prstGeom prst="borderCallout2">
            <a:avLst>
              <a:gd name="adj1" fmla="val 20788"/>
              <a:gd name="adj2" fmla="val 105437"/>
              <a:gd name="adj3" fmla="val 20789"/>
              <a:gd name="adj4" fmla="val 115596"/>
              <a:gd name="adj5" fmla="val -46347"/>
              <a:gd name="adj6" fmla="val 10899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b="1" dirty="0">
                <a:solidFill>
                  <a:srgbClr val="CC3399"/>
                </a:solidFill>
              </a:rPr>
              <a:t>逐句词图</a:t>
            </a:r>
            <a:r>
              <a:rPr lang="en-US" altLang="zh-CN" sz="2500" b="1" dirty="0">
                <a:solidFill>
                  <a:srgbClr val="CC3399"/>
                </a:solidFill>
              </a:rPr>
              <a:t> </a:t>
            </a:r>
            <a:r>
              <a:rPr lang="en-US" altLang="zh-CN" sz="2500" b="1" dirty="0">
                <a:solidFill>
                  <a:srgbClr val="CC3399"/>
                </a:solidFill>
                <a:sym typeface="Wingdings" panose="05000000000000000000" pitchFamily="2" charset="2"/>
              </a:rPr>
              <a:t> </a:t>
            </a:r>
            <a:r>
              <a:rPr lang="zh-CN" altLang="en-US" sz="2500" b="1" dirty="0">
                <a:solidFill>
                  <a:srgbClr val="CC3399"/>
                </a:solidFill>
                <a:sym typeface="Wingdings" panose="05000000000000000000" pitchFamily="2" charset="2"/>
              </a:rPr>
              <a:t>统一语言模型</a:t>
            </a:r>
            <a:endParaRPr lang="zh-CN" altLang="en-US" sz="2500" b="1" dirty="0">
              <a:solidFill>
                <a:srgbClr val="CC3399"/>
              </a:solidFill>
            </a:endParaRPr>
          </a:p>
        </p:txBody>
      </p:sp>
      <p:sp>
        <p:nvSpPr>
          <p:cNvPr id="10" name="矩形 9">
            <a:extLst>
              <a:ext uri="{FF2B5EF4-FFF2-40B4-BE49-F238E27FC236}">
                <a16:creationId xmlns:a16="http://schemas.microsoft.com/office/drawing/2014/main" id="{2A228F9E-62B4-42EF-88E3-DAC6A40B174E}"/>
              </a:ext>
            </a:extLst>
          </p:cNvPr>
          <p:cNvSpPr/>
          <p:nvPr/>
        </p:nvSpPr>
        <p:spPr>
          <a:xfrm>
            <a:off x="6324121" y="2639367"/>
            <a:ext cx="361524" cy="576064"/>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22790726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5207579"/>
          </a:xfrm>
        </p:spPr>
        <p:txBody>
          <a:bodyPr/>
          <a:lstStyle/>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r>
              <a:rPr lang="en-US" altLang="zh-CN" dirty="0">
                <a:solidFill>
                  <a:srgbClr val="000000"/>
                </a:solidFill>
                <a:sym typeface="Wingdings" panose="05000000000000000000" pitchFamily="2" charset="2"/>
              </a:rPr>
              <a:t>Microsoft</a:t>
            </a:r>
            <a:r>
              <a:rPr lang="zh-CN" altLang="en-US" dirty="0">
                <a:solidFill>
                  <a:srgbClr val="000000"/>
                </a:solidFill>
                <a:sym typeface="Wingdings" panose="05000000000000000000" pitchFamily="2" charset="2"/>
              </a:rPr>
              <a:t>版本</a:t>
            </a:r>
            <a:r>
              <a:rPr lang="en-US" altLang="zh-CN" dirty="0">
                <a:solidFill>
                  <a:srgbClr val="000000"/>
                </a:solidFill>
                <a:sym typeface="Wingdings" panose="05000000000000000000" pitchFamily="2" charset="2"/>
              </a:rPr>
              <a:t> </a:t>
            </a:r>
            <a:r>
              <a:rPr lang="en-US" altLang="zh-CN" dirty="0" err="1">
                <a:solidFill>
                  <a:srgbClr val="000000"/>
                </a:solidFill>
                <a:sym typeface="Wingdings" panose="05000000000000000000" pitchFamily="2" charset="2"/>
              </a:rPr>
              <a:t>v.s</a:t>
            </a:r>
            <a:r>
              <a:rPr lang="en-US" altLang="zh-CN" dirty="0">
                <a:solidFill>
                  <a:srgbClr val="000000"/>
                </a:solidFill>
                <a:sym typeface="Wingdings" panose="05000000000000000000" pitchFamily="2" charset="2"/>
              </a:rPr>
              <a:t>. Kaldi</a:t>
            </a:r>
            <a:r>
              <a:rPr lang="zh-CN" altLang="en-US" dirty="0">
                <a:solidFill>
                  <a:srgbClr val="000000"/>
                </a:solidFill>
                <a:sym typeface="Wingdings" panose="05000000000000000000" pitchFamily="2" charset="2"/>
              </a:rPr>
              <a:t>版本</a:t>
            </a:r>
            <a:endParaRPr lang="en-US" altLang="zh-CN" dirty="0">
              <a:solidFill>
                <a:srgbClr val="000000"/>
              </a:solidFill>
              <a:sym typeface="Wingdings" panose="05000000000000000000" pitchFamily="2" charset="2"/>
            </a:endParaRPr>
          </a:p>
          <a:p>
            <a:pPr lvl="1"/>
            <a:r>
              <a:rPr lang="en-US" altLang="zh-CN" dirty="0">
                <a:solidFill>
                  <a:srgbClr val="000000"/>
                </a:solidFill>
                <a:sym typeface="Wingdings" panose="05000000000000000000" pitchFamily="2" charset="2"/>
              </a:rPr>
              <a:t>Tri-phone state </a:t>
            </a:r>
            <a:r>
              <a:rPr lang="zh-CN" altLang="en-US" dirty="0">
                <a:solidFill>
                  <a:srgbClr val="000000"/>
                </a:solidFill>
                <a:sym typeface="Wingdings" panose="05000000000000000000" pitchFamily="2" charset="2"/>
              </a:rPr>
              <a:t>语言模型</a:t>
            </a:r>
            <a:r>
              <a:rPr lang="en-US" altLang="zh-CN" dirty="0">
                <a:solidFill>
                  <a:srgbClr val="000000"/>
                </a:solidFill>
                <a:sym typeface="Wingdings" panose="05000000000000000000" pitchFamily="2" charset="2"/>
              </a:rPr>
              <a:t> </a:t>
            </a:r>
            <a:r>
              <a:rPr lang="en-US" altLang="zh-CN" dirty="0" err="1">
                <a:solidFill>
                  <a:srgbClr val="000000"/>
                </a:solidFill>
                <a:sym typeface="Wingdings" panose="05000000000000000000" pitchFamily="2" charset="2"/>
              </a:rPr>
              <a:t>v.s</a:t>
            </a:r>
            <a:r>
              <a:rPr lang="en-US" altLang="zh-CN" dirty="0">
                <a:solidFill>
                  <a:srgbClr val="000000"/>
                </a:solidFill>
                <a:sym typeface="Wingdings" panose="05000000000000000000" pitchFamily="2" charset="2"/>
              </a:rPr>
              <a:t>. </a:t>
            </a:r>
            <a:r>
              <a:rPr lang="zh-CN" altLang="en-US" dirty="0">
                <a:solidFill>
                  <a:srgbClr val="000000"/>
                </a:solidFill>
                <a:sym typeface="Wingdings" panose="05000000000000000000" pitchFamily="2" charset="2"/>
              </a:rPr>
              <a:t>音素语言模型</a:t>
            </a:r>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r>
              <a:rPr lang="zh-CN" altLang="en-US" dirty="0">
                <a:solidFill>
                  <a:srgbClr val="000000"/>
                </a:solidFill>
                <a:sym typeface="Wingdings" panose="05000000000000000000" pitchFamily="2" charset="2"/>
              </a:rPr>
              <a:t>在</a:t>
            </a:r>
            <a:r>
              <a:rPr lang="en-US" altLang="zh-CN" dirty="0">
                <a:solidFill>
                  <a:srgbClr val="000000"/>
                </a:solidFill>
                <a:sym typeface="Wingdings" panose="05000000000000000000" pitchFamily="2" charset="2"/>
              </a:rPr>
              <a:t>LVCSR</a:t>
            </a:r>
            <a:r>
              <a:rPr lang="zh-CN" altLang="en-US" dirty="0">
                <a:solidFill>
                  <a:srgbClr val="000000"/>
                </a:solidFill>
                <a:sym typeface="Wingdings" panose="05000000000000000000" pitchFamily="2" charset="2"/>
              </a:rPr>
              <a:t>任务上取得了好的性能</a:t>
            </a:r>
            <a:endParaRPr lang="en-US" altLang="zh-CN" dirty="0">
              <a:solidFill>
                <a:srgbClr val="000000"/>
              </a:solidFill>
              <a:sym typeface="Wingdings" panose="05000000000000000000" pitchFamily="2" charset="2"/>
            </a:endParaRPr>
          </a:p>
        </p:txBody>
      </p:sp>
      <p:sp>
        <p:nvSpPr>
          <p:cNvPr id="3" name="Title 2"/>
          <p:cNvSpPr>
            <a:spLocks noGrp="1"/>
          </p:cNvSpPr>
          <p:nvPr>
            <p:ph type="title"/>
          </p:nvPr>
        </p:nvSpPr>
        <p:spPr/>
        <p:txBody>
          <a:bodyPr/>
          <a:lstStyle/>
          <a:p>
            <a:r>
              <a:rPr lang="zh-CN" altLang="en-US" dirty="0">
                <a:solidFill>
                  <a:srgbClr val="0078D7"/>
                </a:solidFill>
              </a:rPr>
              <a:t>无词图鉴别性训练的实现</a:t>
            </a:r>
            <a:endParaRPr lang="en-US" dirty="0"/>
          </a:p>
        </p:txBody>
      </p:sp>
      <p:pic>
        <p:nvPicPr>
          <p:cNvPr id="4" name="图片 3" descr="屏幕剪辑">
            <a:extLst>
              <a:ext uri="{FF2B5EF4-FFF2-40B4-BE49-F238E27FC236}">
                <a16:creationId xmlns:a16="http://schemas.microsoft.com/office/drawing/2014/main" id="{C0092FB3-EE6C-4525-A1CB-ADFDF93F83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3197" y="1287462"/>
            <a:ext cx="7236296" cy="1333256"/>
          </a:xfrm>
          <a:prstGeom prst="rect">
            <a:avLst/>
          </a:prstGeom>
        </p:spPr>
      </p:pic>
      <p:sp>
        <p:nvSpPr>
          <p:cNvPr id="8" name="标注: 弯曲线形 7">
            <a:extLst>
              <a:ext uri="{FF2B5EF4-FFF2-40B4-BE49-F238E27FC236}">
                <a16:creationId xmlns:a16="http://schemas.microsoft.com/office/drawing/2014/main" id="{5AFFD4F4-567F-4EF7-B990-40D411CAD76C}"/>
              </a:ext>
            </a:extLst>
          </p:cNvPr>
          <p:cNvSpPr/>
          <p:nvPr/>
        </p:nvSpPr>
        <p:spPr>
          <a:xfrm>
            <a:off x="1951037" y="2882051"/>
            <a:ext cx="4350804" cy="504056"/>
          </a:xfrm>
          <a:prstGeom prst="borderCallout2">
            <a:avLst>
              <a:gd name="adj1" fmla="val 20788"/>
              <a:gd name="adj2" fmla="val 105437"/>
              <a:gd name="adj3" fmla="val 20789"/>
              <a:gd name="adj4" fmla="val 115596"/>
              <a:gd name="adj5" fmla="val -46347"/>
              <a:gd name="adj6" fmla="val 10899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b="1" dirty="0">
                <a:solidFill>
                  <a:srgbClr val="CC3399"/>
                </a:solidFill>
              </a:rPr>
              <a:t>逐句词图</a:t>
            </a:r>
            <a:r>
              <a:rPr lang="en-US" altLang="zh-CN" sz="2500" b="1" dirty="0">
                <a:solidFill>
                  <a:srgbClr val="CC3399"/>
                </a:solidFill>
              </a:rPr>
              <a:t> </a:t>
            </a:r>
            <a:r>
              <a:rPr lang="en-US" altLang="zh-CN" sz="2500" b="1" dirty="0">
                <a:solidFill>
                  <a:srgbClr val="CC3399"/>
                </a:solidFill>
                <a:sym typeface="Wingdings" panose="05000000000000000000" pitchFamily="2" charset="2"/>
              </a:rPr>
              <a:t> </a:t>
            </a:r>
            <a:r>
              <a:rPr lang="zh-CN" altLang="en-US" sz="2500" b="1" dirty="0">
                <a:solidFill>
                  <a:srgbClr val="CC3399"/>
                </a:solidFill>
                <a:sym typeface="Wingdings" panose="05000000000000000000" pitchFamily="2" charset="2"/>
              </a:rPr>
              <a:t>统一语言模型</a:t>
            </a:r>
            <a:endParaRPr lang="zh-CN" altLang="en-US" sz="2500" b="1" dirty="0">
              <a:solidFill>
                <a:srgbClr val="CC3399"/>
              </a:solidFill>
            </a:endParaRPr>
          </a:p>
        </p:txBody>
      </p:sp>
      <p:sp>
        <p:nvSpPr>
          <p:cNvPr id="10" name="矩形 9">
            <a:extLst>
              <a:ext uri="{FF2B5EF4-FFF2-40B4-BE49-F238E27FC236}">
                <a16:creationId xmlns:a16="http://schemas.microsoft.com/office/drawing/2014/main" id="{2A228F9E-62B4-42EF-88E3-DAC6A40B174E}"/>
              </a:ext>
            </a:extLst>
          </p:cNvPr>
          <p:cNvSpPr/>
          <p:nvPr/>
        </p:nvSpPr>
        <p:spPr>
          <a:xfrm>
            <a:off x="6324121" y="2029767"/>
            <a:ext cx="361524" cy="576064"/>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13669661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38664"/>
          </a:xfrm>
        </p:spPr>
        <p:txBody>
          <a:bodyPr/>
          <a:lstStyle/>
          <a:p>
            <a:r>
              <a:rPr lang="zh-CN" altLang="en-US" dirty="0">
                <a:solidFill>
                  <a:schemeClr val="tx1"/>
                </a:solidFill>
              </a:rPr>
              <a:t>鸡尾酒会问题</a:t>
            </a:r>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多说话人重叠语音信号识别</a:t>
            </a:r>
            <a:endParaRPr lang="en-US" dirty="0">
              <a:solidFill>
                <a:srgbClr val="0078D7"/>
              </a:solidFill>
            </a:endParaRPr>
          </a:p>
        </p:txBody>
      </p:sp>
      <p:pic>
        <p:nvPicPr>
          <p:cNvPr id="2050" name="Picture 2" descr="Research Highlights - Deep Cluster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1425" y="4658569"/>
            <a:ext cx="6115050" cy="1933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237" y="2247619"/>
            <a:ext cx="6754168" cy="2114845"/>
          </a:xfrm>
          <a:prstGeom prst="rect">
            <a:avLst/>
          </a:prstGeom>
        </p:spPr>
      </p:pic>
      <p:pic>
        <p:nvPicPr>
          <p:cNvPr id="5" name="Picture 4"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5638" y="4868863"/>
            <a:ext cx="4572000" cy="1754910"/>
          </a:xfrm>
          <a:prstGeom prst="rect">
            <a:avLst/>
          </a:prstGeom>
        </p:spPr>
      </p:pic>
      <p:cxnSp>
        <p:nvCxnSpPr>
          <p:cNvPr id="7" name="Straight Arrow Connector 6"/>
          <p:cNvCxnSpPr/>
          <p:nvPr/>
        </p:nvCxnSpPr>
        <p:spPr>
          <a:xfrm>
            <a:off x="4922837" y="5625357"/>
            <a:ext cx="1600200" cy="0"/>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7595102" y="2430461"/>
            <a:ext cx="3567695" cy="2057401"/>
            <a:chOff x="7595102" y="2430461"/>
            <a:chExt cx="3567695" cy="2057401"/>
          </a:xfrm>
        </p:grpSpPr>
        <p:cxnSp>
          <p:nvCxnSpPr>
            <p:cNvPr id="9" name="Straight Arrow Connector 8"/>
            <p:cNvCxnSpPr/>
            <p:nvPr/>
          </p:nvCxnSpPr>
          <p:spPr>
            <a:xfrm flipV="1">
              <a:off x="9494837" y="3497262"/>
              <a:ext cx="0" cy="990600"/>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pic>
          <p:nvPicPr>
            <p:cNvPr id="10" name="Picture 9"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95102" y="2430461"/>
              <a:ext cx="3567695" cy="981447"/>
            </a:xfrm>
            <a:prstGeom prst="rect">
              <a:avLst/>
            </a:prstGeom>
          </p:spPr>
        </p:pic>
      </p:grpSp>
      <p:pic>
        <p:nvPicPr>
          <p:cNvPr id="11" name="sw_4776_A_385900000_525700000_sw_4854_B_475700000_61590000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6142037" y="774023"/>
            <a:ext cx="1223725" cy="1223725"/>
          </a:xfrm>
          <a:prstGeom prst="rect">
            <a:avLst/>
          </a:prstGeom>
        </p:spPr>
      </p:pic>
      <p:sp>
        <p:nvSpPr>
          <p:cNvPr id="12" name="Oval Callout 1">
            <a:extLst>
              <a:ext uri="{FF2B5EF4-FFF2-40B4-BE49-F238E27FC236}">
                <a16:creationId xmlns:a16="http://schemas.microsoft.com/office/drawing/2014/main" id="{73B5A09D-EB9F-4E01-B168-6405512ED286}"/>
              </a:ext>
            </a:extLst>
          </p:cNvPr>
          <p:cNvSpPr/>
          <p:nvPr/>
        </p:nvSpPr>
        <p:spPr bwMode="auto">
          <a:xfrm>
            <a:off x="9571037" y="1731859"/>
            <a:ext cx="1223725" cy="780723"/>
          </a:xfrm>
          <a:prstGeom prst="wedgeEllipseCallou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b="1" dirty="0">
                <a:solidFill>
                  <a:sysClr val="windowText" lastClr="000000"/>
                </a:solidFill>
              </a:rPr>
              <a:t>N=2</a:t>
            </a:r>
          </a:p>
        </p:txBody>
      </p:sp>
    </p:spTree>
    <p:extLst>
      <p:ext uri="{BB962C8B-B14F-4D97-AF65-F5344CB8AC3E}">
        <p14:creationId xmlns:p14="http://schemas.microsoft.com/office/powerpoint/2010/main" val="3933398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11"/>
                    </p:tgtEl>
                  </p:cond>
                </p:stCondLst>
                <p:endSync evt="end" delay="0">
                  <p:rtn val="all"/>
                </p:endSync>
                <p:childTnLst>
                  <p:par>
                    <p:cTn id="12" fill="hold">
                      <p:stCondLst>
                        <p:cond delay="0"/>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14020" fill="hold"/>
                                        <p:tgtEl>
                                          <p:spTgt spid="11"/>
                                        </p:tgtEl>
                                      </p:cBhvr>
                                    </p:cmd>
                                  </p:childTnLst>
                                </p:cTn>
                              </p:par>
                            </p:childTnLst>
                          </p:cTn>
                        </p:par>
                      </p:childTnLst>
                    </p:cTn>
                  </p:par>
                </p:childTnLst>
              </p:cTn>
              <p:nextCondLst>
                <p:cond evt="onClick" delay="0">
                  <p:tgtEl>
                    <p:spTgt spid="11"/>
                  </p:tgtEl>
                </p:cond>
              </p:nextCondLst>
            </p:seq>
            <p:audio>
              <p:cMediaNode vol="80000">
                <p:cTn id="16" fill="hold" display="0">
                  <p:stCondLst>
                    <p:cond delay="indefinite"/>
                  </p:stCondLst>
                  <p:endCondLst>
                    <p:cond evt="onStopAudio" delay="0">
                      <p:tgtEl>
                        <p:sldTgt/>
                      </p:tgtEl>
                    </p:cond>
                  </p:endCondLst>
                </p:cTn>
                <p:tgtEl>
                  <p:spTgt spid="11"/>
                </p:tgtEl>
              </p:cMediaNode>
            </p:audio>
          </p:childTnLst>
        </p:cTn>
      </p:par>
    </p:tnLst>
    <p:bldLst>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search Highlights - Deep Cluster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1425" y="4658569"/>
            <a:ext cx="6115050" cy="19335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638" y="4868863"/>
            <a:ext cx="4572000" cy="1754910"/>
          </a:xfrm>
          <a:prstGeom prst="rect">
            <a:avLst/>
          </a:prstGeom>
        </p:spPr>
      </p:pic>
      <p:cxnSp>
        <p:nvCxnSpPr>
          <p:cNvPr id="7" name="Straight Arrow Connector 6"/>
          <p:cNvCxnSpPr/>
          <p:nvPr/>
        </p:nvCxnSpPr>
        <p:spPr>
          <a:xfrm>
            <a:off x="4694237" y="5625357"/>
            <a:ext cx="1600200" cy="0"/>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pic>
        <p:nvPicPr>
          <p:cNvPr id="8" name="Picture 7"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1638" y="2830185"/>
            <a:ext cx="8507012" cy="1381318"/>
          </a:xfrm>
          <a:prstGeom prst="rect">
            <a:avLst/>
          </a:prstGeom>
        </p:spPr>
      </p:pic>
      <p:cxnSp>
        <p:nvCxnSpPr>
          <p:cNvPr id="9" name="Straight Arrow Connector 8"/>
          <p:cNvCxnSpPr/>
          <p:nvPr/>
        </p:nvCxnSpPr>
        <p:spPr>
          <a:xfrm flipV="1">
            <a:off x="10409237" y="3616164"/>
            <a:ext cx="0" cy="990600"/>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809038" y="3706754"/>
            <a:ext cx="1744513" cy="960263"/>
          </a:xfrm>
          <a:prstGeom prst="rect">
            <a:avLst/>
          </a:prstGeom>
          <a:noFill/>
        </p:spPr>
        <p:txBody>
          <a:bodyPr wrap="square" lIns="182880" tIns="146304" rIns="182880" bIns="146304" rtlCol="0">
            <a:spAutoFit/>
          </a:bodyPr>
          <a:lstStyle/>
          <a:p>
            <a:pPr>
              <a:lnSpc>
                <a:spcPct val="90000"/>
              </a:lnSpc>
              <a:spcAft>
                <a:spcPts val="600"/>
              </a:spcAft>
            </a:pPr>
            <a:r>
              <a:rPr lang="zh-CN" altLang="en-US" sz="2400" b="1" u="sng" dirty="0">
                <a:solidFill>
                  <a:schemeClr val="tx2"/>
                </a:solidFill>
              </a:rPr>
              <a:t>两对标签不相关</a:t>
            </a:r>
            <a:endParaRPr lang="en-US" sz="2400" b="1" u="sng" dirty="0">
              <a:solidFill>
                <a:schemeClr val="tx2"/>
              </a:solidFill>
            </a:endParaRPr>
          </a:p>
        </p:txBody>
      </p:sp>
      <p:sp>
        <p:nvSpPr>
          <p:cNvPr id="2" name="Oval Callout 1"/>
          <p:cNvSpPr/>
          <p:nvPr/>
        </p:nvSpPr>
        <p:spPr bwMode="auto">
          <a:xfrm>
            <a:off x="7285037" y="2202310"/>
            <a:ext cx="4572000" cy="780723"/>
          </a:xfrm>
          <a:prstGeom prst="wedgeEllipseCallou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2000" b="1" dirty="0">
                <a:solidFill>
                  <a:sysClr val="windowText" lastClr="000000"/>
                </a:solidFill>
              </a:rPr>
              <a:t>标签分配（</a:t>
            </a:r>
            <a:r>
              <a:rPr lang="en-US" altLang="zh-CN" sz="2000" b="1" dirty="0">
                <a:solidFill>
                  <a:sysClr val="windowText" lastClr="000000"/>
                </a:solidFill>
              </a:rPr>
              <a:t>label assignment</a:t>
            </a:r>
            <a:r>
              <a:rPr lang="zh-CN" altLang="en-US" sz="2000" b="1" dirty="0">
                <a:solidFill>
                  <a:sysClr val="windowText" lastClr="000000"/>
                </a:solidFill>
              </a:rPr>
              <a:t>）问题</a:t>
            </a:r>
            <a:endParaRPr lang="en-US" sz="2000" b="1" dirty="0">
              <a:solidFill>
                <a:sysClr val="windowText" lastClr="000000"/>
              </a:solidFill>
            </a:endParaRPr>
          </a:p>
        </p:txBody>
      </p:sp>
      <p:sp>
        <p:nvSpPr>
          <p:cNvPr id="4" name="矩形 3">
            <a:extLst>
              <a:ext uri="{FF2B5EF4-FFF2-40B4-BE49-F238E27FC236}">
                <a16:creationId xmlns:a16="http://schemas.microsoft.com/office/drawing/2014/main" id="{2D5177BC-D0E8-4E27-84CB-69D49BBDFBC1}"/>
              </a:ext>
            </a:extLst>
          </p:cNvPr>
          <p:cNvSpPr/>
          <p:nvPr/>
        </p:nvSpPr>
        <p:spPr>
          <a:xfrm>
            <a:off x="6309532" y="4693112"/>
            <a:ext cx="598241" cy="369332"/>
          </a:xfrm>
          <a:prstGeom prst="rect">
            <a:avLst/>
          </a:prstGeom>
        </p:spPr>
        <p:txBody>
          <a:bodyPr wrap="none">
            <a:spAutoFit/>
          </a:bodyPr>
          <a:lstStyle/>
          <a:p>
            <a:r>
              <a:rPr lang="en-US" altLang="zh-CN" dirty="0"/>
              <a:t>n=1</a:t>
            </a:r>
            <a:endParaRPr lang="zh-CN" altLang="en-US" dirty="0"/>
          </a:p>
        </p:txBody>
      </p:sp>
      <p:sp>
        <p:nvSpPr>
          <p:cNvPr id="13" name="矩形 12">
            <a:extLst>
              <a:ext uri="{FF2B5EF4-FFF2-40B4-BE49-F238E27FC236}">
                <a16:creationId xmlns:a16="http://schemas.microsoft.com/office/drawing/2014/main" id="{640151AA-D822-49D4-963D-58BBF894B0E7}"/>
              </a:ext>
            </a:extLst>
          </p:cNvPr>
          <p:cNvSpPr/>
          <p:nvPr/>
        </p:nvSpPr>
        <p:spPr>
          <a:xfrm>
            <a:off x="6294437" y="5173662"/>
            <a:ext cx="598241" cy="369332"/>
          </a:xfrm>
          <a:prstGeom prst="rect">
            <a:avLst/>
          </a:prstGeom>
        </p:spPr>
        <p:txBody>
          <a:bodyPr wrap="none">
            <a:spAutoFit/>
          </a:bodyPr>
          <a:lstStyle/>
          <a:p>
            <a:r>
              <a:rPr lang="en-US" altLang="zh-CN" dirty="0"/>
              <a:t>n=2</a:t>
            </a:r>
            <a:endParaRPr lang="zh-CN" altLang="en-US" dirty="0"/>
          </a:p>
        </p:txBody>
      </p:sp>
      <p:sp>
        <p:nvSpPr>
          <p:cNvPr id="12" name="TextBox 9">
            <a:extLst>
              <a:ext uri="{FF2B5EF4-FFF2-40B4-BE49-F238E27FC236}">
                <a16:creationId xmlns:a16="http://schemas.microsoft.com/office/drawing/2014/main" id="{90212F2B-B055-4D88-9472-1038BFE45BA4}"/>
              </a:ext>
            </a:extLst>
          </p:cNvPr>
          <p:cNvSpPr txBox="1"/>
          <p:nvPr/>
        </p:nvSpPr>
        <p:spPr>
          <a:xfrm>
            <a:off x="633813" y="213084"/>
            <a:ext cx="4648200" cy="2674578"/>
          </a:xfrm>
          <a:prstGeom prst="rect">
            <a:avLst/>
          </a:prstGeom>
          <a:noFill/>
          <a:ln w="19050">
            <a:solidFill>
              <a:schemeClr val="tx1"/>
            </a:solidFill>
          </a:ln>
        </p:spPr>
        <p:txBody>
          <a:bodyPr wrap="square" lIns="182880" tIns="146304" rIns="182880" bIns="146304" rtlCol="0">
            <a:spAutoFit/>
          </a:bodyPr>
          <a:lstStyle/>
          <a:p>
            <a:pPr>
              <a:lnSpc>
                <a:spcPct val="90000"/>
              </a:lnSpc>
              <a:spcAft>
                <a:spcPts val="600"/>
              </a:spcAft>
            </a:pPr>
            <a:r>
              <a:rPr lang="en-US" altLang="zh-CN" sz="2400" dirty="0">
                <a:solidFill>
                  <a:srgbClr val="0078D7"/>
                </a:solidFill>
              </a:rPr>
              <a:t>Assignment error:</a:t>
            </a:r>
          </a:p>
          <a:p>
            <a:pPr>
              <a:lnSpc>
                <a:spcPct val="90000"/>
              </a:lnSpc>
              <a:spcAft>
                <a:spcPts val="600"/>
              </a:spcAft>
            </a:pPr>
            <a:r>
              <a:rPr lang="en-US" altLang="zh-CN" sz="2400" dirty="0">
                <a:solidFill>
                  <a:srgbClr val="FF0000"/>
                </a:solidFill>
              </a:rPr>
              <a:t>	</a:t>
            </a:r>
            <a:r>
              <a:rPr lang="en-US" altLang="zh-CN" sz="2400" dirty="0">
                <a:gradFill>
                  <a:gsLst>
                    <a:gs pos="2917">
                      <a:schemeClr val="tx1"/>
                    </a:gs>
                    <a:gs pos="30000">
                      <a:schemeClr val="tx1"/>
                    </a:gs>
                  </a:gsLst>
                  <a:lin ang="5400000" scaled="0"/>
                </a:gradFill>
              </a:rPr>
              <a:t>e.g.	</a:t>
            </a:r>
            <a:r>
              <a:rPr lang="en-US" altLang="zh-CN" sz="2400" dirty="0" err="1">
                <a:gradFill>
                  <a:gsLst>
                    <a:gs pos="2917">
                      <a:schemeClr val="tx1"/>
                    </a:gs>
                    <a:gs pos="30000">
                      <a:schemeClr val="tx1"/>
                    </a:gs>
                  </a:gsLst>
                  <a:lin ang="5400000" scaled="0"/>
                </a:gradFill>
              </a:rPr>
              <a:t>ch</a:t>
            </a:r>
            <a:r>
              <a:rPr lang="en-US" altLang="zh-CN" sz="2400" dirty="0">
                <a:gradFill>
                  <a:gsLst>
                    <a:gs pos="2917">
                      <a:schemeClr val="tx1"/>
                    </a:gs>
                    <a:gs pos="30000">
                      <a:schemeClr val="tx1"/>
                    </a:gs>
                  </a:gsLst>
                  <a:lin ang="5400000" scaled="0"/>
                </a:gradFill>
              </a:rPr>
              <a:t>-a: </a:t>
            </a:r>
            <a:r>
              <a:rPr lang="en-US" altLang="zh-CN" sz="2400" dirty="0">
                <a:solidFill>
                  <a:schemeClr val="accent2"/>
                </a:solidFill>
              </a:rPr>
              <a:t>how</a:t>
            </a:r>
            <a:r>
              <a:rPr lang="en-US" altLang="zh-CN" sz="2400" dirty="0">
                <a:gradFill>
                  <a:gsLst>
                    <a:gs pos="2917">
                      <a:schemeClr val="tx1"/>
                    </a:gs>
                    <a:gs pos="30000">
                      <a:schemeClr val="tx1"/>
                    </a:gs>
                  </a:gsLst>
                  <a:lin ang="5400000" scaled="0"/>
                </a:gradFill>
              </a:rPr>
              <a:t> oh </a:t>
            </a:r>
            <a:r>
              <a:rPr lang="en-US" altLang="zh-CN" sz="2400" dirty="0">
                <a:solidFill>
                  <a:schemeClr val="accent2"/>
                </a:solidFill>
              </a:rPr>
              <a:t>you</a:t>
            </a:r>
          </a:p>
          <a:p>
            <a:pPr lvl="1">
              <a:lnSpc>
                <a:spcPct val="90000"/>
              </a:lnSpc>
              <a:spcAft>
                <a:spcPts val="600"/>
              </a:spcAft>
            </a:pPr>
            <a:r>
              <a:rPr lang="en-US" altLang="zh-CN" sz="2400" dirty="0">
                <a:gradFill>
                  <a:gsLst>
                    <a:gs pos="2917">
                      <a:schemeClr val="tx1"/>
                    </a:gs>
                    <a:gs pos="30000">
                      <a:schemeClr val="tx1"/>
                    </a:gs>
                  </a:gsLst>
                  <a:lin ang="5400000" scaled="0"/>
                </a:gradFill>
              </a:rPr>
              <a:t>		</a:t>
            </a:r>
            <a:r>
              <a:rPr lang="en-US" altLang="zh-CN" sz="2400" dirty="0" err="1">
                <a:gradFill>
                  <a:gsLst>
                    <a:gs pos="2917">
                      <a:schemeClr val="tx1"/>
                    </a:gs>
                    <a:gs pos="30000">
                      <a:schemeClr val="tx1"/>
                    </a:gs>
                  </a:gsLst>
                  <a:lin ang="5400000" scaled="0"/>
                </a:gradFill>
              </a:rPr>
              <a:t>ch</a:t>
            </a:r>
            <a:r>
              <a:rPr lang="en-US" altLang="zh-CN" sz="2400" dirty="0">
                <a:gradFill>
                  <a:gsLst>
                    <a:gs pos="2917">
                      <a:schemeClr val="tx1"/>
                    </a:gs>
                    <a:gs pos="30000">
                      <a:schemeClr val="tx1"/>
                    </a:gs>
                  </a:gsLst>
                  <a:lin ang="5400000" scaled="0"/>
                </a:gradFill>
              </a:rPr>
              <a:t>-b:        </a:t>
            </a:r>
            <a:r>
              <a:rPr lang="en-US" altLang="zh-CN" sz="2400" dirty="0">
                <a:solidFill>
                  <a:schemeClr val="accent2"/>
                </a:solidFill>
              </a:rPr>
              <a:t>are</a:t>
            </a:r>
            <a:r>
              <a:rPr lang="en-US" altLang="zh-CN" sz="2400" dirty="0">
                <a:gradFill>
                  <a:gsLst>
                    <a:gs pos="2917">
                      <a:schemeClr val="tx1"/>
                    </a:gs>
                    <a:gs pos="30000">
                      <a:schemeClr val="tx1"/>
                    </a:gs>
                  </a:gsLst>
                  <a:lin ang="5400000" scaled="0"/>
                </a:gradFill>
              </a:rPr>
              <a:t> no</a:t>
            </a:r>
          </a:p>
          <a:p>
            <a:pPr>
              <a:lnSpc>
                <a:spcPct val="90000"/>
              </a:lnSpc>
              <a:spcAft>
                <a:spcPts val="600"/>
              </a:spcAft>
            </a:pPr>
            <a:r>
              <a:rPr lang="en-US" altLang="zh-CN" sz="2400" dirty="0">
                <a:solidFill>
                  <a:srgbClr val="0078D7"/>
                </a:solidFill>
              </a:rPr>
              <a:t>Cross talk error:</a:t>
            </a:r>
          </a:p>
          <a:p>
            <a:pPr>
              <a:lnSpc>
                <a:spcPct val="90000"/>
              </a:lnSpc>
              <a:spcAft>
                <a:spcPts val="600"/>
              </a:spcAft>
            </a:pPr>
            <a:r>
              <a:rPr lang="en-US" altLang="zh-CN" sz="2400" dirty="0">
                <a:gradFill>
                  <a:gsLst>
                    <a:gs pos="2917">
                      <a:schemeClr val="tx1"/>
                    </a:gs>
                    <a:gs pos="30000">
                      <a:schemeClr val="tx1"/>
                    </a:gs>
                  </a:gsLst>
                  <a:lin ang="5400000" scaled="0"/>
                </a:gradFill>
              </a:rPr>
              <a:t>	e.g.	</a:t>
            </a:r>
            <a:r>
              <a:rPr lang="en-US" altLang="zh-CN" sz="2400" dirty="0" err="1">
                <a:gradFill>
                  <a:gsLst>
                    <a:gs pos="2917">
                      <a:schemeClr val="tx1"/>
                    </a:gs>
                    <a:gs pos="30000">
                      <a:schemeClr val="tx1"/>
                    </a:gs>
                  </a:gsLst>
                  <a:lin ang="5400000" scaled="0"/>
                </a:gradFill>
              </a:rPr>
              <a:t>ch</a:t>
            </a:r>
            <a:r>
              <a:rPr lang="en-US" altLang="zh-CN" sz="2400" dirty="0">
                <a:gradFill>
                  <a:gsLst>
                    <a:gs pos="2917">
                      <a:schemeClr val="tx1"/>
                    </a:gs>
                    <a:gs pos="30000">
                      <a:schemeClr val="tx1"/>
                    </a:gs>
                  </a:gsLst>
                  <a:lin ang="5400000" scaled="0"/>
                </a:gradFill>
              </a:rPr>
              <a:t>-a: how </a:t>
            </a:r>
            <a:r>
              <a:rPr lang="en-US" altLang="zh-CN" sz="2400" dirty="0">
                <a:solidFill>
                  <a:schemeClr val="accent2"/>
                </a:solidFill>
              </a:rPr>
              <a:t>are</a:t>
            </a:r>
            <a:r>
              <a:rPr lang="en-US" altLang="zh-CN" sz="2400" dirty="0">
                <a:gradFill>
                  <a:gsLst>
                    <a:gs pos="2917">
                      <a:schemeClr val="tx1"/>
                    </a:gs>
                    <a:gs pos="30000">
                      <a:schemeClr val="tx1"/>
                    </a:gs>
                  </a:gsLst>
                  <a:lin ang="5400000" scaled="0"/>
                </a:gradFill>
              </a:rPr>
              <a:t> you</a:t>
            </a:r>
          </a:p>
          <a:p>
            <a:pPr>
              <a:lnSpc>
                <a:spcPct val="90000"/>
              </a:lnSpc>
              <a:spcAft>
                <a:spcPts val="600"/>
              </a:spcAft>
            </a:pPr>
            <a:r>
              <a:rPr lang="en-US" altLang="zh-CN" sz="2400" dirty="0">
                <a:gradFill>
                  <a:gsLst>
                    <a:gs pos="2917">
                      <a:schemeClr val="tx1"/>
                    </a:gs>
                    <a:gs pos="30000">
                      <a:schemeClr val="tx1"/>
                    </a:gs>
                  </a:gsLst>
                  <a:lin ang="5400000" scaled="0"/>
                </a:gradFill>
              </a:rPr>
              <a:t>		</a:t>
            </a:r>
            <a:r>
              <a:rPr lang="en-US" altLang="zh-CN" sz="2400" dirty="0" err="1">
                <a:gradFill>
                  <a:gsLst>
                    <a:gs pos="2917">
                      <a:schemeClr val="tx1"/>
                    </a:gs>
                    <a:gs pos="30000">
                      <a:schemeClr val="tx1"/>
                    </a:gs>
                  </a:gsLst>
                  <a:lin ang="5400000" scaled="0"/>
                </a:gradFill>
              </a:rPr>
              <a:t>ch</a:t>
            </a:r>
            <a:r>
              <a:rPr lang="en-US" altLang="zh-CN" sz="2400" dirty="0">
                <a:gradFill>
                  <a:gsLst>
                    <a:gs pos="2917">
                      <a:schemeClr val="tx1"/>
                    </a:gs>
                    <a:gs pos="30000">
                      <a:schemeClr val="tx1"/>
                    </a:gs>
                  </a:gsLst>
                  <a:lin ang="5400000" scaled="0"/>
                </a:gradFill>
              </a:rPr>
              <a:t>-b:   oh </a:t>
            </a:r>
            <a:r>
              <a:rPr lang="en-US" altLang="zh-CN" sz="2400" dirty="0">
                <a:solidFill>
                  <a:schemeClr val="accent2"/>
                </a:solidFill>
              </a:rPr>
              <a:t>are</a:t>
            </a:r>
            <a:r>
              <a:rPr lang="en-US" altLang="zh-CN" sz="2400" dirty="0">
                <a:gradFill>
                  <a:gsLst>
                    <a:gs pos="2917">
                      <a:schemeClr val="tx1"/>
                    </a:gs>
                    <a:gs pos="30000">
                      <a:schemeClr val="tx1"/>
                    </a:gs>
                  </a:gsLst>
                  <a:lin ang="5400000" scaled="0"/>
                </a:gradFill>
              </a:rPr>
              <a:t>  no</a:t>
            </a:r>
            <a:endParaRPr lang="en-US" sz="2400" dirty="0">
              <a:gradFill>
                <a:gsLst>
                  <a:gs pos="2917">
                    <a:schemeClr val="tx1"/>
                  </a:gs>
                  <a:gs pos="30000">
                    <a:schemeClr val="tx1"/>
                  </a:gs>
                </a:gsLst>
                <a:lin ang="5400000" scaled="0"/>
              </a:gradFill>
            </a:endParaRPr>
          </a:p>
        </p:txBody>
      </p:sp>
      <p:cxnSp>
        <p:nvCxnSpPr>
          <p:cNvPr id="15" name="Straight Arrow Connector 6">
            <a:extLst>
              <a:ext uri="{FF2B5EF4-FFF2-40B4-BE49-F238E27FC236}">
                <a16:creationId xmlns:a16="http://schemas.microsoft.com/office/drawing/2014/main" id="{908DF102-D4D9-430F-A981-CC77C8522545}"/>
              </a:ext>
            </a:extLst>
          </p:cNvPr>
          <p:cNvCxnSpPr>
            <a:cxnSpLocks/>
          </p:cNvCxnSpPr>
          <p:nvPr/>
        </p:nvCxnSpPr>
        <p:spPr>
          <a:xfrm flipH="1">
            <a:off x="5494337" y="2049462"/>
            <a:ext cx="3828619" cy="0"/>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48186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solidFill>
                  <a:srgbClr val="0078D7"/>
                </a:solidFill>
              </a:rPr>
              <a:t>自动语音识别</a:t>
            </a:r>
            <a:endParaRPr lang="en-US" dirty="0">
              <a:solidFill>
                <a:srgbClr val="0078D7"/>
              </a:solidFill>
            </a:endParaRPr>
          </a:p>
        </p:txBody>
      </p:sp>
      <p:pic>
        <p:nvPicPr>
          <p:cNvPr id="6" name="图片 5">
            <a:extLst>
              <a:ext uri="{FF2B5EF4-FFF2-40B4-BE49-F238E27FC236}">
                <a16:creationId xmlns:a16="http://schemas.microsoft.com/office/drawing/2014/main" id="{34217431-44D3-40F0-9385-36F0E901B05B}"/>
              </a:ext>
            </a:extLst>
          </p:cNvPr>
          <p:cNvPicPr>
            <a:picLocks noChangeAspect="1"/>
          </p:cNvPicPr>
          <p:nvPr/>
        </p:nvPicPr>
        <p:blipFill>
          <a:blip r:embed="rId3"/>
          <a:stretch>
            <a:fillRect/>
          </a:stretch>
        </p:blipFill>
        <p:spPr>
          <a:xfrm>
            <a:off x="74892" y="2395553"/>
            <a:ext cx="6324598" cy="3622001"/>
          </a:xfrm>
          <a:prstGeom prst="rect">
            <a:avLst/>
          </a:prstGeom>
        </p:spPr>
      </p:pic>
      <p:grpSp>
        <p:nvGrpSpPr>
          <p:cNvPr id="28" name="组合 27">
            <a:extLst>
              <a:ext uri="{FF2B5EF4-FFF2-40B4-BE49-F238E27FC236}">
                <a16:creationId xmlns:a16="http://schemas.microsoft.com/office/drawing/2014/main" id="{74B43AB6-CF86-46DA-A608-71B2C13CC26E}"/>
              </a:ext>
            </a:extLst>
          </p:cNvPr>
          <p:cNvGrpSpPr/>
          <p:nvPr/>
        </p:nvGrpSpPr>
        <p:grpSpPr>
          <a:xfrm>
            <a:off x="9116409" y="2354262"/>
            <a:ext cx="1996770" cy="3657600"/>
            <a:chOff x="9116409" y="2354262"/>
            <a:chExt cx="1996770" cy="3657600"/>
          </a:xfrm>
        </p:grpSpPr>
        <p:cxnSp>
          <p:nvCxnSpPr>
            <p:cNvPr id="9" name="直接箭头连接符 8">
              <a:extLst>
                <a:ext uri="{FF2B5EF4-FFF2-40B4-BE49-F238E27FC236}">
                  <a16:creationId xmlns:a16="http://schemas.microsoft.com/office/drawing/2014/main" id="{8EC84AA6-44EF-4440-AE8D-412A33FA112D}"/>
                </a:ext>
              </a:extLst>
            </p:cNvPr>
            <p:cNvCxnSpPr>
              <a:cxnSpLocks/>
            </p:cNvCxnSpPr>
            <p:nvPr/>
          </p:nvCxnSpPr>
          <p:spPr>
            <a:xfrm>
              <a:off x="10179511" y="3878262"/>
              <a:ext cx="0" cy="381000"/>
            </a:xfrm>
            <a:prstGeom prst="straightConnector1">
              <a:avLst/>
            </a:prstGeom>
            <a:noFill/>
            <a:ln w="28575" cap="flat" cmpd="sng" algn="ctr">
              <a:solidFill>
                <a:srgbClr val="0078D7"/>
              </a:solidFill>
              <a:prstDash val="solid"/>
              <a:tailEnd type="arrow"/>
            </a:ln>
            <a:effectLst/>
          </p:spPr>
        </p:cxnSp>
        <p:sp>
          <p:nvSpPr>
            <p:cNvPr id="10" name="文本框 9">
              <a:extLst>
                <a:ext uri="{FF2B5EF4-FFF2-40B4-BE49-F238E27FC236}">
                  <a16:creationId xmlns:a16="http://schemas.microsoft.com/office/drawing/2014/main" id="{807BA232-0897-4FF0-9A8E-FD7A35322DCF}"/>
                </a:ext>
              </a:extLst>
            </p:cNvPr>
            <p:cNvSpPr txBox="1"/>
            <p:nvPr/>
          </p:nvSpPr>
          <p:spPr>
            <a:xfrm>
              <a:off x="9646111" y="4410151"/>
              <a:ext cx="1467068"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altLang="zh-CN" sz="1800" b="0" i="0" u="sng" strike="noStrike" kern="0" cap="none" spc="0" normalizeH="0" baseline="0" noProof="0" dirty="0">
                  <a:ln>
                    <a:noFill/>
                  </a:ln>
                  <a:solidFill>
                    <a:srgbClr val="000000"/>
                  </a:solidFill>
                  <a:effectLst/>
                  <a:uLnTx/>
                  <a:uFillTx/>
                  <a:latin typeface="Arial" charset="0"/>
                  <a:ea typeface="宋体" charset="-122"/>
                </a:rPr>
                <a:t>K + AA1 + R</a:t>
              </a:r>
              <a:endParaRPr kumimoji="0" lang="zh-CN" altLang="en-US" sz="1800" b="0" i="0" u="sng" strike="noStrike" kern="0" cap="none" spc="0" normalizeH="0" baseline="0" noProof="0" dirty="0">
                <a:ln>
                  <a:noFill/>
                </a:ln>
                <a:solidFill>
                  <a:srgbClr val="000000"/>
                </a:solidFill>
                <a:effectLst/>
                <a:uLnTx/>
                <a:uFillTx/>
                <a:latin typeface="Arial" charset="0"/>
                <a:ea typeface="宋体" charset="-122"/>
              </a:endParaRPr>
            </a:p>
          </p:txBody>
        </p:sp>
        <p:pic>
          <p:nvPicPr>
            <p:cNvPr id="11" name="图片 10" descr="屏幕剪辑">
              <a:extLst>
                <a:ext uri="{FF2B5EF4-FFF2-40B4-BE49-F238E27FC236}">
                  <a16:creationId xmlns:a16="http://schemas.microsoft.com/office/drawing/2014/main" id="{A3BA08B1-0934-4149-A867-2E737D1C819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78410" y="2354262"/>
              <a:ext cx="602202" cy="1243465"/>
            </a:xfrm>
            <a:prstGeom prst="rect">
              <a:avLst/>
            </a:prstGeom>
          </p:spPr>
        </p:pic>
        <p:sp>
          <p:nvSpPr>
            <p:cNvPr id="12" name="文本框 11">
              <a:extLst>
                <a:ext uri="{FF2B5EF4-FFF2-40B4-BE49-F238E27FC236}">
                  <a16:creationId xmlns:a16="http://schemas.microsoft.com/office/drawing/2014/main" id="{032AFFDC-972D-4BC4-9293-41FF56B0CED1}"/>
                </a:ext>
              </a:extLst>
            </p:cNvPr>
            <p:cNvSpPr txBox="1"/>
            <p:nvPr/>
          </p:nvSpPr>
          <p:spPr>
            <a:xfrm>
              <a:off x="9843521" y="5642530"/>
              <a:ext cx="671979"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altLang="zh-CN" sz="1800" b="0" i="0" u="sng" strike="noStrike" kern="0" cap="none" spc="0" normalizeH="0" baseline="0" noProof="0" dirty="0">
                  <a:ln>
                    <a:noFill/>
                  </a:ln>
                  <a:solidFill>
                    <a:srgbClr val="000000"/>
                  </a:solidFill>
                  <a:effectLst/>
                  <a:uLnTx/>
                  <a:uFillTx/>
                  <a:latin typeface="Arial" charset="0"/>
                  <a:ea typeface="宋体" charset="-122"/>
                </a:rPr>
                <a:t>CAR</a:t>
              </a:r>
              <a:endParaRPr kumimoji="0" lang="zh-CN" altLang="en-US" sz="1800" b="0" i="0" u="sng" strike="noStrike" kern="0" cap="none" spc="0" normalizeH="0" baseline="0" noProof="0" dirty="0">
                <a:ln>
                  <a:noFill/>
                </a:ln>
                <a:solidFill>
                  <a:srgbClr val="000000"/>
                </a:solidFill>
                <a:effectLst/>
                <a:uLnTx/>
                <a:uFillTx/>
                <a:latin typeface="Arial" charset="0"/>
                <a:ea typeface="宋体" charset="-122"/>
              </a:endParaRPr>
            </a:p>
          </p:txBody>
        </p:sp>
        <p:cxnSp>
          <p:nvCxnSpPr>
            <p:cNvPr id="23" name="直接箭头连接符 22">
              <a:extLst>
                <a:ext uri="{FF2B5EF4-FFF2-40B4-BE49-F238E27FC236}">
                  <a16:creationId xmlns:a16="http://schemas.microsoft.com/office/drawing/2014/main" id="{4C85D964-44F6-4A05-9E29-99B08235EB5E}"/>
                </a:ext>
              </a:extLst>
            </p:cNvPr>
            <p:cNvCxnSpPr>
              <a:cxnSpLocks/>
            </p:cNvCxnSpPr>
            <p:nvPr/>
          </p:nvCxnSpPr>
          <p:spPr>
            <a:xfrm>
              <a:off x="10179511" y="5021262"/>
              <a:ext cx="0" cy="381000"/>
            </a:xfrm>
            <a:prstGeom prst="straightConnector1">
              <a:avLst/>
            </a:prstGeom>
            <a:noFill/>
            <a:ln w="28575" cap="flat" cmpd="sng" algn="ctr">
              <a:solidFill>
                <a:srgbClr val="0078D7"/>
              </a:solidFill>
              <a:prstDash val="solid"/>
              <a:tailEnd type="arrow"/>
            </a:ln>
            <a:effectLst/>
          </p:spPr>
        </p:cxnSp>
        <p:sp>
          <p:nvSpPr>
            <p:cNvPr id="24" name="左大括号 23">
              <a:extLst>
                <a:ext uri="{FF2B5EF4-FFF2-40B4-BE49-F238E27FC236}">
                  <a16:creationId xmlns:a16="http://schemas.microsoft.com/office/drawing/2014/main" id="{36C6A492-9D2F-4AB2-A8B1-B198DCC77305}"/>
                </a:ext>
              </a:extLst>
            </p:cNvPr>
            <p:cNvSpPr/>
            <p:nvPr/>
          </p:nvSpPr>
          <p:spPr>
            <a:xfrm>
              <a:off x="9116409" y="2521469"/>
              <a:ext cx="315549" cy="1966393"/>
            </a:xfrm>
            <a:prstGeom prst="leftBrace">
              <a:avLst>
                <a:gd name="adj1" fmla="val 8333"/>
                <a:gd name="adj2" fmla="val 17025"/>
              </a:avLst>
            </a:prstGeom>
            <a:ln w="19050">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25" name="左大括号 24">
              <a:extLst>
                <a:ext uri="{FF2B5EF4-FFF2-40B4-BE49-F238E27FC236}">
                  <a16:creationId xmlns:a16="http://schemas.microsoft.com/office/drawing/2014/main" id="{D2D9CA11-F38C-4CA2-82B3-A826EFA54CCA}"/>
                </a:ext>
              </a:extLst>
            </p:cNvPr>
            <p:cNvSpPr/>
            <p:nvPr/>
          </p:nvSpPr>
          <p:spPr>
            <a:xfrm>
              <a:off x="9124033" y="4640262"/>
              <a:ext cx="315549" cy="1219200"/>
            </a:xfrm>
            <a:prstGeom prst="leftBrace">
              <a:avLst>
                <a:gd name="adj1" fmla="val 8333"/>
                <a:gd name="adj2" fmla="val 79047"/>
              </a:avLst>
            </a:prstGeom>
            <a:ln w="19050">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grpSp>
      <p:sp>
        <p:nvSpPr>
          <p:cNvPr id="13" name="Rectangle 14">
            <a:extLst>
              <a:ext uri="{FF2B5EF4-FFF2-40B4-BE49-F238E27FC236}">
                <a16:creationId xmlns:a16="http://schemas.microsoft.com/office/drawing/2014/main" id="{6B541736-EC40-4989-9C03-396FD9EE24B4}"/>
              </a:ext>
            </a:extLst>
          </p:cNvPr>
          <p:cNvSpPr/>
          <p:nvPr/>
        </p:nvSpPr>
        <p:spPr bwMode="auto">
          <a:xfrm>
            <a:off x="2385850" y="2163249"/>
            <a:ext cx="2155987" cy="1181613"/>
          </a:xfrm>
          <a:prstGeom prst="rect">
            <a:avLst/>
          </a:prstGeom>
          <a:noFill/>
          <a:ln w="19050">
            <a:solidFill>
              <a:srgbClr val="0078D7"/>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4" name="Rectangle 14">
            <a:extLst>
              <a:ext uri="{FF2B5EF4-FFF2-40B4-BE49-F238E27FC236}">
                <a16:creationId xmlns:a16="http://schemas.microsoft.com/office/drawing/2014/main" id="{2D51EA8A-977C-4EDA-8BE3-21C8DCFD6AD9}"/>
              </a:ext>
            </a:extLst>
          </p:cNvPr>
          <p:cNvSpPr/>
          <p:nvPr/>
        </p:nvSpPr>
        <p:spPr bwMode="auto">
          <a:xfrm>
            <a:off x="2387799" y="3615746"/>
            <a:ext cx="2155987" cy="1181613"/>
          </a:xfrm>
          <a:prstGeom prst="rect">
            <a:avLst/>
          </a:prstGeom>
          <a:noFill/>
          <a:ln w="19050">
            <a:solidFill>
              <a:srgbClr val="0078D7"/>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935762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solidFill>
                  <a:srgbClr val="0078D7"/>
                </a:solidFill>
              </a:rPr>
              <a:t>排列不变性训练</a:t>
            </a:r>
            <a:br>
              <a:rPr lang="en-US" altLang="zh-CN" dirty="0">
                <a:solidFill>
                  <a:srgbClr val="0078D7"/>
                </a:solidFill>
              </a:rPr>
            </a:br>
            <a:r>
              <a:rPr lang="zh-CN" altLang="en-US" dirty="0">
                <a:solidFill>
                  <a:srgbClr val="0078D7"/>
                </a:solidFill>
              </a:rPr>
              <a:t>（</a:t>
            </a:r>
            <a:r>
              <a:rPr lang="en-US" altLang="zh-CN" dirty="0">
                <a:solidFill>
                  <a:srgbClr val="0078D7"/>
                </a:solidFill>
              </a:rPr>
              <a:t> Permutation Invariant Training ,</a:t>
            </a:r>
            <a:r>
              <a:rPr lang="zh-CN" altLang="en-US" dirty="0">
                <a:solidFill>
                  <a:srgbClr val="0078D7"/>
                </a:solidFill>
              </a:rPr>
              <a:t> </a:t>
            </a:r>
            <a:r>
              <a:rPr lang="en-US" altLang="zh-CN" dirty="0">
                <a:solidFill>
                  <a:srgbClr val="0078D7"/>
                </a:solidFill>
              </a:rPr>
              <a:t>PIT</a:t>
            </a:r>
            <a:r>
              <a:rPr lang="zh-CN" altLang="en-US" dirty="0">
                <a:solidFill>
                  <a:srgbClr val="0078D7"/>
                </a:solidFill>
              </a:rPr>
              <a:t>）</a:t>
            </a:r>
            <a:endParaRPr lang="en-US" dirty="0">
              <a:solidFill>
                <a:srgbClr val="0078D7"/>
              </a:solidFill>
            </a:endParaRPr>
          </a:p>
        </p:txBody>
      </p:sp>
      <p:pic>
        <p:nvPicPr>
          <p:cNvPr id="5" name="Picture 9">
            <a:extLst>
              <a:ext uri="{FF2B5EF4-FFF2-40B4-BE49-F238E27FC236}">
                <a16:creationId xmlns:a16="http://schemas.microsoft.com/office/drawing/2014/main" id="{D82A1650-A8E4-476D-AF0C-3EF2894C212D}"/>
              </a:ext>
            </a:extLst>
          </p:cNvPr>
          <p:cNvPicPr>
            <a:picLocks noChangeAspect="1"/>
          </p:cNvPicPr>
          <p:nvPr/>
        </p:nvPicPr>
        <p:blipFill>
          <a:blip r:embed="rId3"/>
          <a:stretch>
            <a:fillRect/>
          </a:stretch>
        </p:blipFill>
        <p:spPr>
          <a:xfrm>
            <a:off x="1341437" y="2735262"/>
            <a:ext cx="10024439" cy="2895600"/>
          </a:xfrm>
          <a:prstGeom prst="rect">
            <a:avLst/>
          </a:prstGeom>
        </p:spPr>
      </p:pic>
    </p:spTree>
    <p:extLst>
      <p:ext uri="{BB962C8B-B14F-4D97-AF65-F5344CB8AC3E}">
        <p14:creationId xmlns:p14="http://schemas.microsoft.com/office/powerpoint/2010/main" val="304388363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2566857"/>
          </a:xfrm>
        </p:spPr>
        <p:txBody>
          <a:bodyPr/>
          <a:lstStyle/>
          <a:p>
            <a:r>
              <a:rPr lang="zh-CN" altLang="en-US" dirty="0">
                <a:solidFill>
                  <a:srgbClr val="000000"/>
                </a:solidFill>
                <a:sym typeface="Wingdings" panose="05000000000000000000" pitchFamily="2" charset="2"/>
              </a:rPr>
              <a:t>初衷</a:t>
            </a:r>
            <a:endParaRPr lang="en-US" altLang="zh-CN" dirty="0">
              <a:solidFill>
                <a:srgbClr val="000000"/>
              </a:solidFill>
              <a:sym typeface="Wingdings" panose="05000000000000000000" pitchFamily="2" charset="2"/>
            </a:endParaRPr>
          </a:p>
          <a:p>
            <a:pPr lvl="1"/>
            <a:r>
              <a:rPr lang="zh-CN" altLang="en-US" dirty="0">
                <a:solidFill>
                  <a:srgbClr val="000000"/>
                </a:solidFill>
                <a:sym typeface="Wingdings" panose="05000000000000000000" pitchFamily="2" charset="2"/>
              </a:rPr>
              <a:t>语音识别和语音分离都是</a:t>
            </a:r>
            <a:r>
              <a:rPr lang="zh-CN" altLang="en-US" b="1" dirty="0">
                <a:solidFill>
                  <a:srgbClr val="0078D7"/>
                </a:solidFill>
                <a:sym typeface="Wingdings" panose="05000000000000000000" pitchFamily="2" charset="2"/>
              </a:rPr>
              <a:t>序列</a:t>
            </a:r>
            <a:r>
              <a:rPr lang="zh-CN" altLang="en-US" dirty="0">
                <a:solidFill>
                  <a:srgbClr val="000000"/>
                </a:solidFill>
                <a:sym typeface="Wingdings" panose="05000000000000000000" pitchFamily="2" charset="2"/>
              </a:rPr>
              <a:t>级问题</a:t>
            </a:r>
            <a:endParaRPr lang="en-US" dirty="0">
              <a:solidFill>
                <a:srgbClr val="000000"/>
              </a:solidFill>
              <a:sym typeface="Wingdings" panose="05000000000000000000" pitchFamily="2" charset="2"/>
            </a:endParaRPr>
          </a:p>
          <a:p>
            <a:pPr lvl="1"/>
            <a:r>
              <a:rPr lang="zh-CN" altLang="en-US" dirty="0">
                <a:solidFill>
                  <a:srgbClr val="000000"/>
                </a:solidFill>
                <a:sym typeface="Wingdings" panose="05000000000000000000" pitchFamily="2" charset="2"/>
              </a:rPr>
              <a:t>隐含地将语言模型融合到系统中</a:t>
            </a:r>
            <a:endParaRPr lang="en-US" dirty="0">
              <a:solidFill>
                <a:srgbClr val="000000"/>
              </a:solidFill>
              <a:sym typeface="Wingdings" panose="05000000000000000000" pitchFamily="2" charset="2"/>
            </a:endParaRPr>
          </a:p>
          <a:p>
            <a:r>
              <a:rPr lang="zh-CN" altLang="en-US" dirty="0">
                <a:solidFill>
                  <a:srgbClr val="000000"/>
                </a:solidFill>
                <a:sym typeface="Wingdings" panose="05000000000000000000" pitchFamily="2" charset="2"/>
              </a:rPr>
              <a:t>公式修改</a:t>
            </a:r>
            <a:endParaRPr lang="en-US" dirty="0">
              <a:solidFill>
                <a:srgbClr val="000000"/>
              </a:solidFill>
              <a:sym typeface="Wingdings" panose="05000000000000000000" pitchFamily="2" charset="2"/>
            </a:endParaRPr>
          </a:p>
          <a:p>
            <a:pPr lvl="2"/>
            <a:endParaRPr lang="en-US" dirty="0">
              <a:solidFill>
                <a:srgbClr val="000000"/>
              </a:solidFill>
              <a:sym typeface="Wingdings" panose="05000000000000000000" pitchFamily="2" charset="2"/>
            </a:endParaRPr>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63" y="5688642"/>
            <a:ext cx="7010400" cy="1133132"/>
          </a:xfrm>
          <a:prstGeom prst="rect">
            <a:avLst/>
          </a:prstGeom>
        </p:spPr>
      </p:pic>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292" y="3299840"/>
            <a:ext cx="5899090" cy="850830"/>
          </a:xfrm>
          <a:prstGeom prst="rect">
            <a:avLst/>
          </a:prstGeom>
        </p:spPr>
      </p:pic>
      <p:grpSp>
        <p:nvGrpSpPr>
          <p:cNvPr id="19" name="Group 18"/>
          <p:cNvGrpSpPr/>
          <p:nvPr/>
        </p:nvGrpSpPr>
        <p:grpSpPr>
          <a:xfrm>
            <a:off x="3715183" y="4150671"/>
            <a:ext cx="1119994" cy="2546992"/>
            <a:chOff x="2332036" y="4106862"/>
            <a:chExt cx="3709561" cy="2588764"/>
          </a:xfrm>
        </p:grpSpPr>
        <p:cxnSp>
          <p:nvCxnSpPr>
            <p:cNvPr id="8" name="Straight Arrow Connector 7"/>
            <p:cNvCxnSpPr/>
            <p:nvPr/>
          </p:nvCxnSpPr>
          <p:spPr>
            <a:xfrm>
              <a:off x="4313237" y="4335462"/>
              <a:ext cx="0" cy="1632592"/>
            </a:xfrm>
            <a:prstGeom prst="straightConnector1">
              <a:avLst/>
            </a:prstGeom>
            <a:ln w="38100">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332037" y="4106862"/>
              <a:ext cx="3709560" cy="0"/>
            </a:xfrm>
            <a:prstGeom prst="line">
              <a:avLst/>
            </a:prstGeom>
            <a:ln w="38100">
              <a:solidFill>
                <a:srgbClr val="0078D7"/>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332036" y="6695626"/>
              <a:ext cx="3709561" cy="0"/>
            </a:xfrm>
            <a:prstGeom prst="line">
              <a:avLst/>
            </a:prstGeom>
            <a:ln w="38100">
              <a:solidFill>
                <a:srgbClr val="0078D7"/>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25" name="Title 2">
            <a:extLst>
              <a:ext uri="{FF2B5EF4-FFF2-40B4-BE49-F238E27FC236}">
                <a16:creationId xmlns:a16="http://schemas.microsoft.com/office/drawing/2014/main" id="{0ACF171F-2A66-4D46-9274-09DD23386AA6}"/>
              </a:ext>
            </a:extLst>
          </p:cNvPr>
          <p:cNvSpPr>
            <a:spLocks noGrp="1"/>
          </p:cNvSpPr>
          <p:nvPr>
            <p:ph type="title"/>
          </p:nvPr>
        </p:nvSpPr>
        <p:spPr>
          <a:xfrm>
            <a:off x="274639" y="295274"/>
            <a:ext cx="11889564" cy="917575"/>
          </a:xfrm>
        </p:spPr>
        <p:txBody>
          <a:bodyPr/>
          <a:lstStyle/>
          <a:p>
            <a:r>
              <a:rPr lang="zh-CN" altLang="en-US" dirty="0">
                <a:solidFill>
                  <a:srgbClr val="0078D7"/>
                </a:solidFill>
              </a:rPr>
              <a:t>多输出的鉴别性训练方法</a:t>
            </a:r>
            <a:endParaRPr lang="en-US" dirty="0"/>
          </a:p>
        </p:txBody>
      </p:sp>
      <p:pic>
        <p:nvPicPr>
          <p:cNvPr id="20" name="Picture 9">
            <a:extLst>
              <a:ext uri="{FF2B5EF4-FFF2-40B4-BE49-F238E27FC236}">
                <a16:creationId xmlns:a16="http://schemas.microsoft.com/office/drawing/2014/main" id="{9A0277E4-26C6-4E49-BD0E-DCC8A0DDBFF6}"/>
              </a:ext>
            </a:extLst>
          </p:cNvPr>
          <p:cNvPicPr>
            <a:picLocks noChangeAspect="1"/>
          </p:cNvPicPr>
          <p:nvPr/>
        </p:nvPicPr>
        <p:blipFill>
          <a:blip r:embed="rId5"/>
          <a:stretch>
            <a:fillRect/>
          </a:stretch>
        </p:blipFill>
        <p:spPr>
          <a:xfrm>
            <a:off x="6904037" y="4134725"/>
            <a:ext cx="5443361" cy="1572337"/>
          </a:xfrm>
          <a:prstGeom prst="rect">
            <a:avLst/>
          </a:prstGeom>
        </p:spPr>
      </p:pic>
    </p:spTree>
    <p:extLst>
      <p:ext uri="{BB962C8B-B14F-4D97-AF65-F5344CB8AC3E}">
        <p14:creationId xmlns:p14="http://schemas.microsoft.com/office/powerpoint/2010/main" val="37618049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3176254"/>
          </a:xfrm>
        </p:spPr>
        <p:txBody>
          <a:bodyPr/>
          <a:lstStyle/>
          <a:p>
            <a:r>
              <a:rPr lang="en-US" altLang="zh-CN" dirty="0">
                <a:solidFill>
                  <a:srgbClr val="000000"/>
                </a:solidFill>
                <a:sym typeface="Wingdings" panose="05000000000000000000" pitchFamily="2" charset="2"/>
              </a:rPr>
              <a:t>Hypothesis Modeling</a:t>
            </a:r>
          </a:p>
          <a:p>
            <a:endParaRPr lang="en-US" dirty="0">
              <a:solidFill>
                <a:srgbClr val="000000"/>
              </a:solidFill>
              <a:sym typeface="Wingdings" panose="05000000000000000000" pitchFamily="2" charset="2"/>
            </a:endParaRPr>
          </a:p>
          <a:p>
            <a:endParaRPr lang="en-US" dirty="0">
              <a:solidFill>
                <a:srgbClr val="000000"/>
              </a:solidFill>
              <a:sym typeface="Wingdings" panose="05000000000000000000" pitchFamily="2" charset="2"/>
            </a:endParaRPr>
          </a:p>
          <a:p>
            <a:endParaRPr lang="en-US" dirty="0">
              <a:solidFill>
                <a:srgbClr val="000000"/>
              </a:solidFill>
              <a:sym typeface="Wingdings" panose="05000000000000000000" pitchFamily="2" charset="2"/>
            </a:endParaRPr>
          </a:p>
          <a:p>
            <a:pPr lvl="1"/>
            <a:r>
              <a:rPr lang="en-US" dirty="0">
                <a:solidFill>
                  <a:srgbClr val="000000"/>
                </a:solidFill>
                <a:sym typeface="Wingdings" panose="05000000000000000000" pitchFamily="2" charset="2"/>
              </a:rPr>
              <a:t>Search space modeling</a:t>
            </a:r>
          </a:p>
        </p:txBody>
      </p:sp>
      <p:pic>
        <p:nvPicPr>
          <p:cNvPr id="14" name="Picture 1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37" y="1973262"/>
            <a:ext cx="5971324" cy="1631025"/>
          </a:xfrm>
          <a:prstGeom prst="rect">
            <a:avLst/>
          </a:prstGeom>
        </p:spPr>
      </p:pic>
      <p:sp>
        <p:nvSpPr>
          <p:cNvPr id="4" name="Rectangle 3"/>
          <p:cNvSpPr/>
          <p:nvPr/>
        </p:nvSpPr>
        <p:spPr bwMode="auto">
          <a:xfrm>
            <a:off x="1798637" y="3299487"/>
            <a:ext cx="533400" cy="304800"/>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7" name="Left Brace 6"/>
          <p:cNvSpPr/>
          <p:nvPr/>
        </p:nvSpPr>
        <p:spPr>
          <a:xfrm>
            <a:off x="6274735" y="2320482"/>
            <a:ext cx="381000" cy="3413588"/>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6675437" y="2075973"/>
            <a:ext cx="4648200" cy="3902607"/>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ASR Insertion</a:t>
            </a:r>
          </a:p>
          <a:p>
            <a:pPr>
              <a:lnSpc>
                <a:spcPct val="90000"/>
              </a:lnSpc>
              <a:spcAft>
                <a:spcPts val="600"/>
              </a:spcAft>
            </a:pPr>
            <a:r>
              <a:rPr lang="en-US" sz="2400" dirty="0">
                <a:gradFill>
                  <a:gsLst>
                    <a:gs pos="2917">
                      <a:schemeClr val="tx1"/>
                    </a:gs>
                    <a:gs pos="30000">
                      <a:schemeClr val="tx1"/>
                    </a:gs>
                  </a:gsLst>
                  <a:lin ang="5400000" scaled="0"/>
                </a:gradFill>
              </a:rPr>
              <a:t>ASR Deletion</a:t>
            </a:r>
          </a:p>
          <a:p>
            <a:pPr>
              <a:lnSpc>
                <a:spcPct val="90000"/>
              </a:lnSpc>
              <a:spcAft>
                <a:spcPts val="600"/>
              </a:spcAft>
            </a:pPr>
            <a:r>
              <a:rPr lang="en-US" sz="2400" dirty="0">
                <a:gradFill>
                  <a:gsLst>
                    <a:gs pos="2917">
                      <a:schemeClr val="tx1"/>
                    </a:gs>
                    <a:gs pos="30000">
                      <a:schemeClr val="tx1"/>
                    </a:gs>
                  </a:gsLst>
                  <a:lin ang="5400000" scaled="0"/>
                </a:gradFill>
              </a:rPr>
              <a:t>ASR substitution</a:t>
            </a:r>
          </a:p>
          <a:p>
            <a:pPr>
              <a:lnSpc>
                <a:spcPct val="90000"/>
              </a:lnSpc>
              <a:spcAft>
                <a:spcPts val="600"/>
              </a:spcAft>
            </a:pPr>
            <a:r>
              <a:rPr lang="en-US" sz="2400" dirty="0">
                <a:solidFill>
                  <a:srgbClr val="FF0000"/>
                </a:solidFill>
              </a:rPr>
              <a:t>Assignment error</a:t>
            </a:r>
          </a:p>
          <a:p>
            <a:pPr>
              <a:lnSpc>
                <a:spcPct val="90000"/>
              </a:lnSpc>
              <a:spcAft>
                <a:spcPts val="600"/>
              </a:spcAft>
            </a:pPr>
            <a:r>
              <a:rPr lang="en-US" sz="2400" dirty="0">
                <a:solidFill>
                  <a:srgbClr val="FF0000"/>
                </a:solidFill>
              </a:rPr>
              <a:t>	</a:t>
            </a:r>
            <a:r>
              <a:rPr lang="en-US" sz="2400" dirty="0">
                <a:gradFill>
                  <a:gsLst>
                    <a:gs pos="2917">
                      <a:schemeClr val="tx1"/>
                    </a:gs>
                    <a:gs pos="30000">
                      <a:schemeClr val="tx1"/>
                    </a:gs>
                  </a:gsLst>
                  <a:lin ang="5400000" scaled="0"/>
                </a:gradFill>
              </a:rPr>
              <a:t>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a:t>
            </a:r>
            <a:r>
              <a:rPr lang="en-US" sz="2400" dirty="0">
                <a:solidFill>
                  <a:schemeClr val="accent2"/>
                </a:solidFill>
              </a:rPr>
              <a:t>how</a:t>
            </a:r>
            <a:r>
              <a:rPr lang="en-US" sz="2400" dirty="0">
                <a:gradFill>
                  <a:gsLst>
                    <a:gs pos="2917">
                      <a:schemeClr val="tx1"/>
                    </a:gs>
                    <a:gs pos="30000">
                      <a:schemeClr val="tx1"/>
                    </a:gs>
                  </a:gsLst>
                  <a:lin ang="5400000" scaled="0"/>
                </a:gradFill>
              </a:rPr>
              <a:t> oh </a:t>
            </a:r>
            <a:r>
              <a:rPr lang="en-US" sz="2400" dirty="0">
                <a:solidFill>
                  <a:schemeClr val="accent2"/>
                </a:solidFill>
              </a:rPr>
              <a:t>you</a:t>
            </a:r>
          </a:p>
          <a:p>
            <a:pPr lvl="1">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a:t>
            </a:r>
            <a:r>
              <a:rPr lang="en-US" sz="2400" dirty="0">
                <a:solidFill>
                  <a:schemeClr val="accent2"/>
                </a:solidFill>
              </a:rPr>
              <a:t>are</a:t>
            </a:r>
            <a:r>
              <a:rPr lang="en-US" sz="2400" dirty="0">
                <a:gradFill>
                  <a:gsLst>
                    <a:gs pos="2917">
                      <a:schemeClr val="tx1"/>
                    </a:gs>
                    <a:gs pos="30000">
                      <a:schemeClr val="tx1"/>
                    </a:gs>
                  </a:gsLst>
                  <a:lin ang="5400000" scaled="0"/>
                </a:gradFill>
              </a:rPr>
              <a:t> no</a:t>
            </a:r>
          </a:p>
          <a:p>
            <a:pPr>
              <a:lnSpc>
                <a:spcPct val="90000"/>
              </a:lnSpc>
              <a:spcAft>
                <a:spcPts val="600"/>
              </a:spcAft>
            </a:pPr>
            <a:r>
              <a:rPr lang="en-US" sz="2400" dirty="0">
                <a:solidFill>
                  <a:srgbClr val="FF0000"/>
                </a:solidFill>
              </a:rPr>
              <a:t>Cross talk error</a:t>
            </a:r>
          </a:p>
          <a:p>
            <a:pPr>
              <a:lnSpc>
                <a:spcPct val="90000"/>
              </a:lnSpc>
              <a:spcAft>
                <a:spcPts val="600"/>
              </a:spcAft>
            </a:pPr>
            <a:r>
              <a:rPr lang="en-US" sz="2400" dirty="0">
                <a:gradFill>
                  <a:gsLst>
                    <a:gs pos="2917">
                      <a:schemeClr val="tx1"/>
                    </a:gs>
                    <a:gs pos="30000">
                      <a:schemeClr val="tx1"/>
                    </a:gs>
                  </a:gsLst>
                  <a:lin ang="5400000" scaled="0"/>
                </a:gradFill>
              </a:rPr>
              <a:t>	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how </a:t>
            </a:r>
            <a:r>
              <a:rPr lang="en-US" sz="2400" dirty="0">
                <a:solidFill>
                  <a:schemeClr val="accent2"/>
                </a:solidFill>
              </a:rPr>
              <a:t>are</a:t>
            </a:r>
            <a:r>
              <a:rPr lang="en-US" sz="2400" dirty="0">
                <a:gradFill>
                  <a:gsLst>
                    <a:gs pos="2917">
                      <a:schemeClr val="tx1"/>
                    </a:gs>
                    <a:gs pos="30000">
                      <a:schemeClr val="tx1"/>
                    </a:gs>
                  </a:gsLst>
                  <a:lin ang="5400000" scaled="0"/>
                </a:gradFill>
              </a:rPr>
              <a:t> you</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oh </a:t>
            </a:r>
            <a:r>
              <a:rPr lang="en-US" sz="2400" dirty="0">
                <a:solidFill>
                  <a:schemeClr val="accent2"/>
                </a:solidFill>
              </a:rPr>
              <a:t>are</a:t>
            </a:r>
            <a:r>
              <a:rPr lang="en-US" sz="2400" dirty="0">
                <a:gradFill>
                  <a:gsLst>
                    <a:gs pos="2917">
                      <a:schemeClr val="tx1"/>
                    </a:gs>
                    <a:gs pos="30000">
                      <a:schemeClr val="tx1"/>
                    </a:gs>
                  </a:gsLst>
                  <a:lin ang="5400000" scaled="0"/>
                </a:gradFill>
              </a:rPr>
              <a:t>  no</a:t>
            </a:r>
          </a:p>
        </p:txBody>
      </p:sp>
      <p:sp>
        <p:nvSpPr>
          <p:cNvPr id="13" name="Title 2">
            <a:extLst>
              <a:ext uri="{FF2B5EF4-FFF2-40B4-BE49-F238E27FC236}">
                <a16:creationId xmlns:a16="http://schemas.microsoft.com/office/drawing/2014/main" id="{6BD84832-0232-487C-94B1-A3023B392D43}"/>
              </a:ext>
            </a:extLst>
          </p:cNvPr>
          <p:cNvSpPr>
            <a:spLocks noGrp="1"/>
          </p:cNvSpPr>
          <p:nvPr>
            <p:ph type="title"/>
          </p:nvPr>
        </p:nvSpPr>
        <p:spPr>
          <a:xfrm>
            <a:off x="274639" y="295274"/>
            <a:ext cx="11889564" cy="917575"/>
          </a:xfrm>
        </p:spPr>
        <p:txBody>
          <a:bodyPr/>
          <a:lstStyle/>
          <a:p>
            <a:r>
              <a:rPr lang="zh-CN" altLang="en-US" dirty="0">
                <a:solidFill>
                  <a:srgbClr val="0078D7"/>
                </a:solidFill>
              </a:rPr>
              <a:t>多输出的鉴别性训练方法</a:t>
            </a:r>
            <a:endParaRPr lang="en-US" dirty="0"/>
          </a:p>
        </p:txBody>
      </p:sp>
      <p:pic>
        <p:nvPicPr>
          <p:cNvPr id="10" name="图片 9">
            <a:extLst>
              <a:ext uri="{FF2B5EF4-FFF2-40B4-BE49-F238E27FC236}">
                <a16:creationId xmlns:a16="http://schemas.microsoft.com/office/drawing/2014/main" id="{D6790F52-D285-46D9-BEF5-02F048B9FA69}"/>
              </a:ext>
            </a:extLst>
          </p:cNvPr>
          <p:cNvPicPr>
            <a:picLocks noChangeAspect="1"/>
          </p:cNvPicPr>
          <p:nvPr/>
        </p:nvPicPr>
        <p:blipFill>
          <a:blip r:embed="rId4"/>
          <a:stretch>
            <a:fillRect/>
          </a:stretch>
        </p:blipFill>
        <p:spPr>
          <a:xfrm>
            <a:off x="308514" y="4423305"/>
            <a:ext cx="4682632" cy="2372597"/>
          </a:xfrm>
          <a:prstGeom prst="rect">
            <a:avLst/>
          </a:prstGeom>
          <a:ln>
            <a:noFill/>
          </a:ln>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6735067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9">
                                            <p:txEl>
                                              <p:pRg st="1" end="1"/>
                                            </p:txEl>
                                          </p:spTgt>
                                        </p:tgtEl>
                                        <p:attrNameLst>
                                          <p:attrName>style.visibility</p:attrName>
                                        </p:attrNameLst>
                                      </p:cBhvr>
                                      <p:to>
                                        <p:strVal val="visible"/>
                                      </p:to>
                                    </p:set>
                                    <p:animEffect transition="in" filter="fade">
                                      <p:cBhvr>
                                        <p:cTn id="20" dur="500"/>
                                        <p:tgtEl>
                                          <p:spTgt spid="9">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animEffect transition="in" filter="fade">
                                      <p:cBhvr>
                                        <p:cTn id="23" dur="500"/>
                                        <p:tgtEl>
                                          <p:spTgt spid="9">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xEl>
                                              <p:pRg st="3" end="3"/>
                                            </p:txEl>
                                          </p:spTgt>
                                        </p:tgtEl>
                                        <p:attrNameLst>
                                          <p:attrName>style.visibility</p:attrName>
                                        </p:attrNameLst>
                                      </p:cBhvr>
                                      <p:to>
                                        <p:strVal val="visible"/>
                                      </p:to>
                                    </p:set>
                                    <p:animEffect transition="in" filter="fade">
                                      <p:cBhvr>
                                        <p:cTn id="28" dur="500"/>
                                        <p:tgtEl>
                                          <p:spTgt spid="9">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animEffect transition="in" filter="fade">
                                      <p:cBhvr>
                                        <p:cTn id="31" dur="500"/>
                                        <p:tgtEl>
                                          <p:spTgt spid="9">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9">
                                            <p:txEl>
                                              <p:pRg st="5" end="5"/>
                                            </p:txEl>
                                          </p:spTgt>
                                        </p:tgtEl>
                                        <p:attrNameLst>
                                          <p:attrName>style.visibility</p:attrName>
                                        </p:attrNameLst>
                                      </p:cBhvr>
                                      <p:to>
                                        <p:strVal val="visible"/>
                                      </p:to>
                                    </p:set>
                                    <p:animEffect transition="in" filter="fade">
                                      <p:cBhvr>
                                        <p:cTn id="34" dur="500"/>
                                        <p:tgtEl>
                                          <p:spTgt spid="9">
                                            <p:txEl>
                                              <p:pRg st="5" end="5"/>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9">
                                            <p:txEl>
                                              <p:pRg st="6" end="6"/>
                                            </p:txEl>
                                          </p:spTgt>
                                        </p:tgtEl>
                                        <p:attrNameLst>
                                          <p:attrName>style.visibility</p:attrName>
                                        </p:attrNameLst>
                                      </p:cBhvr>
                                      <p:to>
                                        <p:strVal val="visible"/>
                                      </p:to>
                                    </p:set>
                                    <p:animEffect transition="in" filter="fade">
                                      <p:cBhvr>
                                        <p:cTn id="37" dur="500"/>
                                        <p:tgtEl>
                                          <p:spTgt spid="9">
                                            <p:txEl>
                                              <p:pRg st="6" end="6"/>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9">
                                            <p:txEl>
                                              <p:pRg st="7" end="7"/>
                                            </p:txEl>
                                          </p:spTgt>
                                        </p:tgtEl>
                                        <p:attrNameLst>
                                          <p:attrName>style.visibility</p:attrName>
                                        </p:attrNameLst>
                                      </p:cBhvr>
                                      <p:to>
                                        <p:strVal val="visible"/>
                                      </p:to>
                                    </p:set>
                                    <p:animEffect transition="in" filter="fade">
                                      <p:cBhvr>
                                        <p:cTn id="40" dur="500"/>
                                        <p:tgtEl>
                                          <p:spTgt spid="9">
                                            <p:txEl>
                                              <p:pRg st="7" end="7"/>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9">
                                            <p:txEl>
                                              <p:pRg st="8" end="8"/>
                                            </p:txEl>
                                          </p:spTgt>
                                        </p:tgtEl>
                                        <p:attrNameLst>
                                          <p:attrName>style.visibility</p:attrName>
                                        </p:attrNameLst>
                                      </p:cBhvr>
                                      <p:to>
                                        <p:strVal val="visible"/>
                                      </p:to>
                                    </p:set>
                                    <p:animEffect transition="in" filter="fade">
                                      <p:cBhvr>
                                        <p:cTn id="43"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4361194"/>
          </a:xfrm>
        </p:spPr>
        <p:txBody>
          <a:bodyPr/>
          <a:lstStyle/>
          <a:p>
            <a:r>
              <a:rPr lang="en-US" altLang="zh-CN" dirty="0">
                <a:solidFill>
                  <a:srgbClr val="000000"/>
                </a:solidFill>
                <a:sym typeface="Wingdings" panose="05000000000000000000" pitchFamily="2" charset="2"/>
              </a:rPr>
              <a:t>Hypothesis Modeling</a:t>
            </a:r>
          </a:p>
          <a:p>
            <a:endParaRPr lang="en-US" dirty="0">
              <a:solidFill>
                <a:srgbClr val="000000"/>
              </a:solidFill>
              <a:sym typeface="Wingdings" panose="05000000000000000000" pitchFamily="2" charset="2"/>
            </a:endParaRPr>
          </a:p>
          <a:p>
            <a:endParaRPr lang="en-US" dirty="0">
              <a:solidFill>
                <a:srgbClr val="000000"/>
              </a:solidFill>
              <a:sym typeface="Wingdings" panose="05000000000000000000" pitchFamily="2" charset="2"/>
            </a:endParaRPr>
          </a:p>
          <a:p>
            <a:endParaRPr lang="en-US" dirty="0">
              <a:solidFill>
                <a:srgbClr val="000000"/>
              </a:solidFill>
              <a:sym typeface="Wingdings" panose="05000000000000000000" pitchFamily="2" charset="2"/>
            </a:endParaRPr>
          </a:p>
          <a:p>
            <a:pPr lvl="1"/>
            <a:r>
              <a:rPr lang="en-US" dirty="0">
                <a:solidFill>
                  <a:srgbClr val="000000"/>
                </a:solidFill>
                <a:sym typeface="Wingdings" panose="05000000000000000000" pitchFamily="2" charset="2"/>
              </a:rPr>
              <a:t>Search space modeling</a:t>
            </a:r>
          </a:p>
          <a:p>
            <a:pPr lvl="2"/>
            <a:r>
              <a:rPr lang="en-US" sz="2500" dirty="0">
                <a:solidFill>
                  <a:srgbClr val="000000"/>
                </a:solidFill>
                <a:sym typeface="Wingdings" panose="05000000000000000000" pitchFamily="2" charset="2"/>
              </a:rPr>
              <a:t>Problem: re-generate lattice </a:t>
            </a:r>
          </a:p>
          <a:p>
            <a:pPr lvl="2"/>
            <a:r>
              <a:rPr lang="en-US" sz="2500" dirty="0">
                <a:solidFill>
                  <a:srgbClr val="000000"/>
                </a:solidFill>
                <a:sym typeface="Wingdings" panose="05000000000000000000" pitchFamily="2" charset="2"/>
              </a:rPr>
              <a:t>Method: Lattice-free</a:t>
            </a:r>
            <a:endParaRPr lang="en-US" sz="2500" baseline="30000" dirty="0">
              <a:solidFill>
                <a:srgbClr val="000000"/>
              </a:solidFill>
              <a:sym typeface="Wingdings" panose="05000000000000000000" pitchFamily="2" charset="2"/>
            </a:endParaRPr>
          </a:p>
          <a:p>
            <a:pPr lvl="2"/>
            <a:endParaRPr lang="en-US" dirty="0">
              <a:solidFill>
                <a:srgbClr val="000000"/>
              </a:solidFill>
              <a:sym typeface="Wingdings" panose="05000000000000000000" pitchFamily="2" charset="2"/>
            </a:endParaRPr>
          </a:p>
        </p:txBody>
      </p:sp>
      <p:pic>
        <p:nvPicPr>
          <p:cNvPr id="14" name="Picture 1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37" y="1973262"/>
            <a:ext cx="5971324" cy="1631025"/>
          </a:xfrm>
          <a:prstGeom prst="rect">
            <a:avLst/>
          </a:prstGeom>
        </p:spPr>
      </p:pic>
      <p:sp>
        <p:nvSpPr>
          <p:cNvPr id="4" name="Rectangle 3"/>
          <p:cNvSpPr/>
          <p:nvPr/>
        </p:nvSpPr>
        <p:spPr bwMode="auto">
          <a:xfrm>
            <a:off x="1798637" y="3299487"/>
            <a:ext cx="533400" cy="304800"/>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7" name="Left Brace 6"/>
          <p:cNvSpPr/>
          <p:nvPr/>
        </p:nvSpPr>
        <p:spPr>
          <a:xfrm>
            <a:off x="7095599" y="1286651"/>
            <a:ext cx="381000" cy="3413588"/>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7496301" y="1042142"/>
            <a:ext cx="4648200" cy="3902607"/>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ASR Insertion</a:t>
            </a:r>
          </a:p>
          <a:p>
            <a:pPr>
              <a:lnSpc>
                <a:spcPct val="90000"/>
              </a:lnSpc>
              <a:spcAft>
                <a:spcPts val="600"/>
              </a:spcAft>
            </a:pPr>
            <a:r>
              <a:rPr lang="en-US" sz="2400" dirty="0">
                <a:gradFill>
                  <a:gsLst>
                    <a:gs pos="2917">
                      <a:schemeClr val="tx1"/>
                    </a:gs>
                    <a:gs pos="30000">
                      <a:schemeClr val="tx1"/>
                    </a:gs>
                  </a:gsLst>
                  <a:lin ang="5400000" scaled="0"/>
                </a:gradFill>
              </a:rPr>
              <a:t>ASR Deletion</a:t>
            </a:r>
          </a:p>
          <a:p>
            <a:pPr>
              <a:lnSpc>
                <a:spcPct val="90000"/>
              </a:lnSpc>
              <a:spcAft>
                <a:spcPts val="600"/>
              </a:spcAft>
            </a:pPr>
            <a:r>
              <a:rPr lang="en-US" sz="2400" dirty="0">
                <a:gradFill>
                  <a:gsLst>
                    <a:gs pos="2917">
                      <a:schemeClr val="tx1"/>
                    </a:gs>
                    <a:gs pos="30000">
                      <a:schemeClr val="tx1"/>
                    </a:gs>
                  </a:gsLst>
                  <a:lin ang="5400000" scaled="0"/>
                </a:gradFill>
              </a:rPr>
              <a:t>ASR substitution</a:t>
            </a:r>
          </a:p>
          <a:p>
            <a:pPr>
              <a:lnSpc>
                <a:spcPct val="90000"/>
              </a:lnSpc>
              <a:spcAft>
                <a:spcPts val="600"/>
              </a:spcAft>
            </a:pPr>
            <a:r>
              <a:rPr lang="en-US" sz="2400" dirty="0">
                <a:solidFill>
                  <a:srgbClr val="FF0000"/>
                </a:solidFill>
              </a:rPr>
              <a:t>Assignment error</a:t>
            </a:r>
          </a:p>
          <a:p>
            <a:pPr>
              <a:lnSpc>
                <a:spcPct val="90000"/>
              </a:lnSpc>
              <a:spcAft>
                <a:spcPts val="600"/>
              </a:spcAft>
            </a:pPr>
            <a:r>
              <a:rPr lang="en-US" sz="2400" dirty="0">
                <a:solidFill>
                  <a:srgbClr val="FF0000"/>
                </a:solidFill>
              </a:rPr>
              <a:t>	</a:t>
            </a:r>
            <a:r>
              <a:rPr lang="en-US" sz="2400" dirty="0">
                <a:gradFill>
                  <a:gsLst>
                    <a:gs pos="2917">
                      <a:schemeClr val="tx1"/>
                    </a:gs>
                    <a:gs pos="30000">
                      <a:schemeClr val="tx1"/>
                    </a:gs>
                  </a:gsLst>
                  <a:lin ang="5400000" scaled="0"/>
                </a:gradFill>
              </a:rPr>
              <a:t>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a:t>
            </a:r>
            <a:r>
              <a:rPr lang="en-US" sz="2400" dirty="0">
                <a:solidFill>
                  <a:schemeClr val="accent2"/>
                </a:solidFill>
              </a:rPr>
              <a:t>how</a:t>
            </a:r>
            <a:r>
              <a:rPr lang="en-US" sz="2400" dirty="0">
                <a:gradFill>
                  <a:gsLst>
                    <a:gs pos="2917">
                      <a:schemeClr val="tx1"/>
                    </a:gs>
                    <a:gs pos="30000">
                      <a:schemeClr val="tx1"/>
                    </a:gs>
                  </a:gsLst>
                  <a:lin ang="5400000" scaled="0"/>
                </a:gradFill>
              </a:rPr>
              <a:t> oh </a:t>
            </a:r>
            <a:r>
              <a:rPr lang="en-US" sz="2400" dirty="0">
                <a:solidFill>
                  <a:schemeClr val="accent2"/>
                </a:solidFill>
              </a:rPr>
              <a:t>you</a:t>
            </a:r>
          </a:p>
          <a:p>
            <a:pPr lvl="1">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a:t>
            </a:r>
            <a:r>
              <a:rPr lang="en-US" sz="2400" dirty="0">
                <a:solidFill>
                  <a:schemeClr val="accent2"/>
                </a:solidFill>
              </a:rPr>
              <a:t>are</a:t>
            </a:r>
            <a:r>
              <a:rPr lang="en-US" sz="2400" dirty="0">
                <a:gradFill>
                  <a:gsLst>
                    <a:gs pos="2917">
                      <a:schemeClr val="tx1"/>
                    </a:gs>
                    <a:gs pos="30000">
                      <a:schemeClr val="tx1"/>
                    </a:gs>
                  </a:gsLst>
                  <a:lin ang="5400000" scaled="0"/>
                </a:gradFill>
              </a:rPr>
              <a:t> no</a:t>
            </a:r>
          </a:p>
          <a:p>
            <a:pPr>
              <a:lnSpc>
                <a:spcPct val="90000"/>
              </a:lnSpc>
              <a:spcAft>
                <a:spcPts val="600"/>
              </a:spcAft>
            </a:pPr>
            <a:r>
              <a:rPr lang="en-US" sz="2400" dirty="0">
                <a:solidFill>
                  <a:srgbClr val="FF0000"/>
                </a:solidFill>
              </a:rPr>
              <a:t>Cross talk error</a:t>
            </a:r>
          </a:p>
          <a:p>
            <a:pPr>
              <a:lnSpc>
                <a:spcPct val="90000"/>
              </a:lnSpc>
              <a:spcAft>
                <a:spcPts val="600"/>
              </a:spcAft>
            </a:pPr>
            <a:r>
              <a:rPr lang="en-US" sz="2400" dirty="0">
                <a:gradFill>
                  <a:gsLst>
                    <a:gs pos="2917">
                      <a:schemeClr val="tx1"/>
                    </a:gs>
                    <a:gs pos="30000">
                      <a:schemeClr val="tx1"/>
                    </a:gs>
                  </a:gsLst>
                  <a:lin ang="5400000" scaled="0"/>
                </a:gradFill>
              </a:rPr>
              <a:t>	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how </a:t>
            </a:r>
            <a:r>
              <a:rPr lang="en-US" sz="2400" dirty="0">
                <a:solidFill>
                  <a:schemeClr val="accent2"/>
                </a:solidFill>
              </a:rPr>
              <a:t>are</a:t>
            </a:r>
            <a:r>
              <a:rPr lang="en-US" sz="2400" dirty="0">
                <a:gradFill>
                  <a:gsLst>
                    <a:gs pos="2917">
                      <a:schemeClr val="tx1"/>
                    </a:gs>
                    <a:gs pos="30000">
                      <a:schemeClr val="tx1"/>
                    </a:gs>
                  </a:gsLst>
                  <a:lin ang="5400000" scaled="0"/>
                </a:gradFill>
              </a:rPr>
              <a:t> you</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oh </a:t>
            </a:r>
            <a:r>
              <a:rPr lang="en-US" sz="2400" dirty="0">
                <a:solidFill>
                  <a:schemeClr val="accent2"/>
                </a:solidFill>
              </a:rPr>
              <a:t>are</a:t>
            </a:r>
            <a:r>
              <a:rPr lang="en-US" sz="2400" dirty="0">
                <a:gradFill>
                  <a:gsLst>
                    <a:gs pos="2917">
                      <a:schemeClr val="tx1"/>
                    </a:gs>
                    <a:gs pos="30000">
                      <a:schemeClr val="tx1"/>
                    </a:gs>
                  </a:gsLst>
                  <a:lin ang="5400000" scaled="0"/>
                </a:gradFill>
              </a:rPr>
              <a:t>  no</a:t>
            </a:r>
          </a:p>
        </p:txBody>
      </p:sp>
      <p:sp>
        <p:nvSpPr>
          <p:cNvPr id="13" name="Title 2">
            <a:extLst>
              <a:ext uri="{FF2B5EF4-FFF2-40B4-BE49-F238E27FC236}">
                <a16:creationId xmlns:a16="http://schemas.microsoft.com/office/drawing/2014/main" id="{6BD84832-0232-487C-94B1-A3023B392D43}"/>
              </a:ext>
            </a:extLst>
          </p:cNvPr>
          <p:cNvSpPr>
            <a:spLocks noGrp="1"/>
          </p:cNvSpPr>
          <p:nvPr>
            <p:ph type="title"/>
          </p:nvPr>
        </p:nvSpPr>
        <p:spPr>
          <a:xfrm>
            <a:off x="274639" y="295274"/>
            <a:ext cx="11889564" cy="917575"/>
          </a:xfrm>
        </p:spPr>
        <p:txBody>
          <a:bodyPr/>
          <a:lstStyle/>
          <a:p>
            <a:r>
              <a:rPr lang="zh-CN" altLang="en-US" dirty="0">
                <a:solidFill>
                  <a:srgbClr val="0078D7"/>
                </a:solidFill>
              </a:rPr>
              <a:t>多输出的鉴别性训练方法</a:t>
            </a:r>
            <a:endParaRPr lang="en-US" dirty="0"/>
          </a:p>
        </p:txBody>
      </p:sp>
    </p:spTree>
    <p:extLst>
      <p:ext uri="{BB962C8B-B14F-4D97-AF65-F5344CB8AC3E}">
        <p14:creationId xmlns:p14="http://schemas.microsoft.com/office/powerpoint/2010/main" val="18518722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animEffect transition="in" filter="fade">
                                      <p:cBhvr>
                                        <p:cTn id="7" dur="500"/>
                                        <p:tgtEl>
                                          <p:spTgt spid="2">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6" end="6"/>
                                            </p:txEl>
                                          </p:spTgt>
                                        </p:tgtEl>
                                        <p:attrNameLst>
                                          <p:attrName>style.visibility</p:attrName>
                                        </p:attrNameLst>
                                      </p:cBhvr>
                                      <p:to>
                                        <p:strVal val="visible"/>
                                      </p:to>
                                    </p:set>
                                    <p:animEffect transition="in" filter="fade">
                                      <p:cBhvr>
                                        <p:cTn id="10"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1957459"/>
          </a:xfrm>
        </p:spPr>
        <p:txBody>
          <a:bodyPr/>
          <a:lstStyle/>
          <a:p>
            <a:r>
              <a:rPr lang="en-US" altLang="zh-CN" dirty="0">
                <a:solidFill>
                  <a:srgbClr val="000000"/>
                </a:solidFill>
                <a:sym typeface="Wingdings" panose="05000000000000000000" pitchFamily="2" charset="2"/>
              </a:rPr>
              <a:t>Hypothesis Modeling</a:t>
            </a:r>
          </a:p>
          <a:p>
            <a:pPr lvl="1"/>
            <a:r>
              <a:rPr lang="en-US" dirty="0">
                <a:solidFill>
                  <a:srgbClr val="000000"/>
                </a:solidFill>
                <a:sym typeface="Wingdings" panose="05000000000000000000" pitchFamily="2" charset="2"/>
              </a:rPr>
              <a:t>Search space modeling</a:t>
            </a:r>
          </a:p>
          <a:p>
            <a:pPr lvl="1"/>
            <a:r>
              <a:rPr lang="en-US" dirty="0">
                <a:solidFill>
                  <a:srgbClr val="000000"/>
                </a:solidFill>
                <a:sym typeface="Wingdings" panose="05000000000000000000" pitchFamily="2" charset="2"/>
              </a:rPr>
              <a:t>Swapped word modeling</a:t>
            </a:r>
          </a:p>
          <a:p>
            <a:pPr lvl="2"/>
            <a:endParaRPr lang="en-US" dirty="0">
              <a:solidFill>
                <a:srgbClr val="000000"/>
              </a:solidFill>
              <a:sym typeface="Wingdings" panose="05000000000000000000" pitchFamily="2" charset="2"/>
            </a:endParaRPr>
          </a:p>
        </p:txBody>
      </p:sp>
      <p:sp>
        <p:nvSpPr>
          <p:cNvPr id="7" name="Left Brace 6"/>
          <p:cNvSpPr/>
          <p:nvPr/>
        </p:nvSpPr>
        <p:spPr>
          <a:xfrm>
            <a:off x="7095599" y="1286651"/>
            <a:ext cx="381000" cy="3413588"/>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 name="Straight Arrow Connector 8"/>
          <p:cNvCxnSpPr>
            <a:cxnSpLocks/>
          </p:cNvCxnSpPr>
          <p:nvPr/>
        </p:nvCxnSpPr>
        <p:spPr>
          <a:xfrm flipV="1">
            <a:off x="4618037" y="2582862"/>
            <a:ext cx="2875899" cy="40344"/>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p:cNvCxnSpPr>
          <p:nvPr/>
        </p:nvCxnSpPr>
        <p:spPr>
          <a:xfrm>
            <a:off x="4618037" y="2660916"/>
            <a:ext cx="2971800" cy="1064946"/>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496301" y="1042142"/>
            <a:ext cx="4648200" cy="3902607"/>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ASR Insertion</a:t>
            </a:r>
          </a:p>
          <a:p>
            <a:pPr>
              <a:lnSpc>
                <a:spcPct val="90000"/>
              </a:lnSpc>
              <a:spcAft>
                <a:spcPts val="600"/>
              </a:spcAft>
            </a:pPr>
            <a:r>
              <a:rPr lang="en-US" sz="2400" dirty="0">
                <a:gradFill>
                  <a:gsLst>
                    <a:gs pos="2917">
                      <a:schemeClr val="tx1"/>
                    </a:gs>
                    <a:gs pos="30000">
                      <a:schemeClr val="tx1"/>
                    </a:gs>
                  </a:gsLst>
                  <a:lin ang="5400000" scaled="0"/>
                </a:gradFill>
              </a:rPr>
              <a:t>ASR Deletion</a:t>
            </a:r>
          </a:p>
          <a:p>
            <a:pPr>
              <a:lnSpc>
                <a:spcPct val="90000"/>
              </a:lnSpc>
              <a:spcAft>
                <a:spcPts val="600"/>
              </a:spcAft>
            </a:pPr>
            <a:r>
              <a:rPr lang="en-US" sz="2400" dirty="0">
                <a:gradFill>
                  <a:gsLst>
                    <a:gs pos="2917">
                      <a:schemeClr val="tx1"/>
                    </a:gs>
                    <a:gs pos="30000">
                      <a:schemeClr val="tx1"/>
                    </a:gs>
                  </a:gsLst>
                  <a:lin ang="5400000" scaled="0"/>
                </a:gradFill>
              </a:rPr>
              <a:t>ASR substitution</a:t>
            </a:r>
          </a:p>
          <a:p>
            <a:pPr>
              <a:lnSpc>
                <a:spcPct val="90000"/>
              </a:lnSpc>
              <a:spcAft>
                <a:spcPts val="600"/>
              </a:spcAft>
            </a:pPr>
            <a:r>
              <a:rPr lang="en-US" sz="2400" dirty="0">
                <a:solidFill>
                  <a:srgbClr val="FF0000"/>
                </a:solidFill>
              </a:rPr>
              <a:t>Assignment error</a:t>
            </a:r>
          </a:p>
          <a:p>
            <a:pPr>
              <a:lnSpc>
                <a:spcPct val="90000"/>
              </a:lnSpc>
              <a:spcAft>
                <a:spcPts val="600"/>
              </a:spcAft>
            </a:pPr>
            <a:r>
              <a:rPr lang="en-US" sz="2400" dirty="0">
                <a:solidFill>
                  <a:srgbClr val="FF0000"/>
                </a:solidFill>
              </a:rPr>
              <a:t>	</a:t>
            </a:r>
            <a:r>
              <a:rPr lang="en-US" sz="2400" dirty="0">
                <a:gradFill>
                  <a:gsLst>
                    <a:gs pos="2917">
                      <a:schemeClr val="tx1"/>
                    </a:gs>
                    <a:gs pos="30000">
                      <a:schemeClr val="tx1"/>
                    </a:gs>
                  </a:gsLst>
                  <a:lin ang="5400000" scaled="0"/>
                </a:gradFill>
              </a:rPr>
              <a:t>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a:t>
            </a:r>
            <a:r>
              <a:rPr lang="en-US" sz="2400" dirty="0">
                <a:solidFill>
                  <a:schemeClr val="accent2"/>
                </a:solidFill>
              </a:rPr>
              <a:t>how</a:t>
            </a:r>
            <a:r>
              <a:rPr lang="en-US" sz="2400" dirty="0">
                <a:gradFill>
                  <a:gsLst>
                    <a:gs pos="2917">
                      <a:schemeClr val="tx1"/>
                    </a:gs>
                    <a:gs pos="30000">
                      <a:schemeClr val="tx1"/>
                    </a:gs>
                  </a:gsLst>
                  <a:lin ang="5400000" scaled="0"/>
                </a:gradFill>
              </a:rPr>
              <a:t> oh </a:t>
            </a:r>
            <a:r>
              <a:rPr lang="en-US" sz="2400" dirty="0">
                <a:solidFill>
                  <a:schemeClr val="accent2"/>
                </a:solidFill>
              </a:rPr>
              <a:t>you</a:t>
            </a:r>
          </a:p>
          <a:p>
            <a:pPr lvl="1">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a:t>
            </a:r>
            <a:r>
              <a:rPr lang="en-US" sz="2400" dirty="0">
                <a:solidFill>
                  <a:schemeClr val="accent2"/>
                </a:solidFill>
              </a:rPr>
              <a:t>are</a:t>
            </a:r>
            <a:r>
              <a:rPr lang="en-US" sz="2400" dirty="0">
                <a:gradFill>
                  <a:gsLst>
                    <a:gs pos="2917">
                      <a:schemeClr val="tx1"/>
                    </a:gs>
                    <a:gs pos="30000">
                      <a:schemeClr val="tx1"/>
                    </a:gs>
                  </a:gsLst>
                  <a:lin ang="5400000" scaled="0"/>
                </a:gradFill>
              </a:rPr>
              <a:t> no</a:t>
            </a:r>
          </a:p>
          <a:p>
            <a:pPr>
              <a:lnSpc>
                <a:spcPct val="90000"/>
              </a:lnSpc>
              <a:spcAft>
                <a:spcPts val="600"/>
              </a:spcAft>
            </a:pPr>
            <a:r>
              <a:rPr lang="en-US" sz="2400" dirty="0">
                <a:solidFill>
                  <a:srgbClr val="FF0000"/>
                </a:solidFill>
              </a:rPr>
              <a:t>Cross talk error</a:t>
            </a:r>
          </a:p>
          <a:p>
            <a:pPr>
              <a:lnSpc>
                <a:spcPct val="90000"/>
              </a:lnSpc>
              <a:spcAft>
                <a:spcPts val="600"/>
              </a:spcAft>
            </a:pPr>
            <a:r>
              <a:rPr lang="en-US" sz="2400" dirty="0">
                <a:gradFill>
                  <a:gsLst>
                    <a:gs pos="2917">
                      <a:schemeClr val="tx1"/>
                    </a:gs>
                    <a:gs pos="30000">
                      <a:schemeClr val="tx1"/>
                    </a:gs>
                  </a:gsLst>
                  <a:lin ang="5400000" scaled="0"/>
                </a:gradFill>
              </a:rPr>
              <a:t>	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how </a:t>
            </a:r>
            <a:r>
              <a:rPr lang="en-US" sz="2400" dirty="0">
                <a:solidFill>
                  <a:schemeClr val="accent2"/>
                </a:solidFill>
              </a:rPr>
              <a:t>are</a:t>
            </a:r>
            <a:r>
              <a:rPr lang="en-US" sz="2400" dirty="0">
                <a:gradFill>
                  <a:gsLst>
                    <a:gs pos="2917">
                      <a:schemeClr val="tx1"/>
                    </a:gs>
                    <a:gs pos="30000">
                      <a:schemeClr val="tx1"/>
                    </a:gs>
                  </a:gsLst>
                  <a:lin ang="5400000" scaled="0"/>
                </a:gradFill>
              </a:rPr>
              <a:t> you</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oh </a:t>
            </a:r>
            <a:r>
              <a:rPr lang="en-US" sz="2400" dirty="0">
                <a:solidFill>
                  <a:schemeClr val="accent2"/>
                </a:solidFill>
              </a:rPr>
              <a:t>are</a:t>
            </a:r>
            <a:r>
              <a:rPr lang="en-US" sz="2400" dirty="0">
                <a:gradFill>
                  <a:gsLst>
                    <a:gs pos="2917">
                      <a:schemeClr val="tx1"/>
                    </a:gs>
                    <a:gs pos="30000">
                      <a:schemeClr val="tx1"/>
                    </a:gs>
                  </a:gsLst>
                  <a:lin ang="5400000" scaled="0"/>
                </a:gradFill>
              </a:rPr>
              <a:t>  no</a:t>
            </a:r>
          </a:p>
        </p:txBody>
      </p:sp>
      <p:sp>
        <p:nvSpPr>
          <p:cNvPr id="11" name="Title 2">
            <a:extLst>
              <a:ext uri="{FF2B5EF4-FFF2-40B4-BE49-F238E27FC236}">
                <a16:creationId xmlns:a16="http://schemas.microsoft.com/office/drawing/2014/main" id="{E7249E27-A5A8-4DA3-B1DF-F0DDC231E029}"/>
              </a:ext>
            </a:extLst>
          </p:cNvPr>
          <p:cNvSpPr>
            <a:spLocks noGrp="1"/>
          </p:cNvSpPr>
          <p:nvPr>
            <p:ph type="title"/>
          </p:nvPr>
        </p:nvSpPr>
        <p:spPr>
          <a:xfrm>
            <a:off x="274639" y="295274"/>
            <a:ext cx="11889564" cy="917575"/>
          </a:xfrm>
        </p:spPr>
        <p:txBody>
          <a:bodyPr/>
          <a:lstStyle/>
          <a:p>
            <a:r>
              <a:rPr lang="zh-CN" altLang="en-US" dirty="0">
                <a:solidFill>
                  <a:srgbClr val="0078D7"/>
                </a:solidFill>
              </a:rPr>
              <a:t>多输出的鉴别性训练方法</a:t>
            </a:r>
            <a:endParaRPr lang="en-US" dirty="0"/>
          </a:p>
        </p:txBody>
      </p:sp>
    </p:spTree>
    <p:extLst>
      <p:ext uri="{BB962C8B-B14F-4D97-AF65-F5344CB8AC3E}">
        <p14:creationId xmlns:p14="http://schemas.microsoft.com/office/powerpoint/2010/main" val="94111633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2228302"/>
          </a:xfrm>
        </p:spPr>
        <p:txBody>
          <a:bodyPr/>
          <a:lstStyle/>
          <a:p>
            <a:r>
              <a:rPr lang="en-US" altLang="zh-CN" dirty="0">
                <a:solidFill>
                  <a:srgbClr val="000000"/>
                </a:solidFill>
                <a:sym typeface="Wingdings" panose="05000000000000000000" pitchFamily="2" charset="2"/>
              </a:rPr>
              <a:t>Hypothesis Modeling</a:t>
            </a:r>
          </a:p>
          <a:p>
            <a:pPr lvl="1"/>
            <a:r>
              <a:rPr lang="en-US" dirty="0">
                <a:solidFill>
                  <a:srgbClr val="000000"/>
                </a:solidFill>
                <a:sym typeface="Wingdings" panose="05000000000000000000" pitchFamily="2" charset="2"/>
              </a:rPr>
              <a:t>Search space modeling</a:t>
            </a:r>
          </a:p>
          <a:p>
            <a:pPr lvl="1"/>
            <a:r>
              <a:rPr lang="en-US" dirty="0">
                <a:solidFill>
                  <a:srgbClr val="000000"/>
                </a:solidFill>
                <a:sym typeface="Wingdings" panose="05000000000000000000" pitchFamily="2" charset="2"/>
              </a:rPr>
              <a:t>Swapped word modeling</a:t>
            </a:r>
          </a:p>
          <a:p>
            <a:pPr lvl="2"/>
            <a:r>
              <a:rPr lang="en-US" altLang="zh-CN" dirty="0">
                <a:solidFill>
                  <a:srgbClr val="000000"/>
                </a:solidFill>
                <a:sym typeface="Wingdings" panose="05000000000000000000" pitchFamily="2" charset="2"/>
              </a:rPr>
              <a:t>Problem:            doesn’t contain swapped words</a:t>
            </a:r>
          </a:p>
          <a:p>
            <a:pPr lvl="2"/>
            <a:endParaRPr lang="en-US" dirty="0">
              <a:solidFill>
                <a:srgbClr val="000000"/>
              </a:solidFill>
              <a:sym typeface="Wingdings" panose="05000000000000000000" pitchFamily="2" charset="2"/>
            </a:endParaRPr>
          </a:p>
        </p:txBody>
      </p:sp>
      <p:sp>
        <p:nvSpPr>
          <p:cNvPr id="7" name="Left Brace 6"/>
          <p:cNvSpPr/>
          <p:nvPr/>
        </p:nvSpPr>
        <p:spPr>
          <a:xfrm>
            <a:off x="7095599" y="1286651"/>
            <a:ext cx="381000" cy="3413588"/>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457" y="3227957"/>
            <a:ext cx="5971324" cy="1631025"/>
          </a:xfrm>
          <a:prstGeom prst="rect">
            <a:avLst/>
          </a:prstGeom>
        </p:spPr>
      </p:pic>
      <p:pic>
        <p:nvPicPr>
          <p:cNvPr id="4" name="Picture 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3037" y="2667325"/>
            <a:ext cx="228917" cy="258141"/>
          </a:xfrm>
          <a:prstGeom prst="rect">
            <a:avLst/>
          </a:prstGeom>
        </p:spPr>
      </p:pic>
      <p:cxnSp>
        <p:nvCxnSpPr>
          <p:cNvPr id="11" name="Straight Arrow Connector 10"/>
          <p:cNvCxnSpPr/>
          <p:nvPr/>
        </p:nvCxnSpPr>
        <p:spPr>
          <a:xfrm>
            <a:off x="2332037" y="4434464"/>
            <a:ext cx="16852" cy="424518"/>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5288307" y="3881245"/>
            <a:ext cx="24322" cy="840850"/>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496301" y="1042142"/>
            <a:ext cx="4648200" cy="3902607"/>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ASR Insertion</a:t>
            </a:r>
          </a:p>
          <a:p>
            <a:pPr>
              <a:lnSpc>
                <a:spcPct val="90000"/>
              </a:lnSpc>
              <a:spcAft>
                <a:spcPts val="600"/>
              </a:spcAft>
            </a:pPr>
            <a:r>
              <a:rPr lang="en-US" sz="2400" dirty="0">
                <a:gradFill>
                  <a:gsLst>
                    <a:gs pos="2917">
                      <a:schemeClr val="tx1"/>
                    </a:gs>
                    <a:gs pos="30000">
                      <a:schemeClr val="tx1"/>
                    </a:gs>
                  </a:gsLst>
                  <a:lin ang="5400000" scaled="0"/>
                </a:gradFill>
              </a:rPr>
              <a:t>ASR Deletion</a:t>
            </a:r>
          </a:p>
          <a:p>
            <a:pPr>
              <a:lnSpc>
                <a:spcPct val="90000"/>
              </a:lnSpc>
              <a:spcAft>
                <a:spcPts val="600"/>
              </a:spcAft>
            </a:pPr>
            <a:r>
              <a:rPr lang="en-US" sz="2400" dirty="0">
                <a:gradFill>
                  <a:gsLst>
                    <a:gs pos="2917">
                      <a:schemeClr val="tx1"/>
                    </a:gs>
                    <a:gs pos="30000">
                      <a:schemeClr val="tx1"/>
                    </a:gs>
                  </a:gsLst>
                  <a:lin ang="5400000" scaled="0"/>
                </a:gradFill>
              </a:rPr>
              <a:t>ASR substitution</a:t>
            </a:r>
          </a:p>
          <a:p>
            <a:pPr>
              <a:lnSpc>
                <a:spcPct val="90000"/>
              </a:lnSpc>
              <a:spcAft>
                <a:spcPts val="600"/>
              </a:spcAft>
            </a:pPr>
            <a:r>
              <a:rPr lang="en-US" sz="2400" dirty="0">
                <a:solidFill>
                  <a:srgbClr val="FF0000"/>
                </a:solidFill>
              </a:rPr>
              <a:t>Assignment error</a:t>
            </a:r>
          </a:p>
          <a:p>
            <a:pPr>
              <a:lnSpc>
                <a:spcPct val="90000"/>
              </a:lnSpc>
              <a:spcAft>
                <a:spcPts val="600"/>
              </a:spcAft>
            </a:pPr>
            <a:r>
              <a:rPr lang="en-US" sz="2400" dirty="0">
                <a:solidFill>
                  <a:srgbClr val="FF0000"/>
                </a:solidFill>
              </a:rPr>
              <a:t>	</a:t>
            </a:r>
            <a:r>
              <a:rPr lang="en-US" sz="2400" dirty="0">
                <a:gradFill>
                  <a:gsLst>
                    <a:gs pos="2917">
                      <a:schemeClr val="tx1"/>
                    </a:gs>
                    <a:gs pos="30000">
                      <a:schemeClr val="tx1"/>
                    </a:gs>
                  </a:gsLst>
                  <a:lin ang="5400000" scaled="0"/>
                </a:gradFill>
              </a:rPr>
              <a:t>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a:t>
            </a:r>
            <a:r>
              <a:rPr lang="en-US" sz="2400" dirty="0">
                <a:solidFill>
                  <a:schemeClr val="accent2"/>
                </a:solidFill>
              </a:rPr>
              <a:t>how</a:t>
            </a:r>
            <a:r>
              <a:rPr lang="en-US" sz="2400" dirty="0">
                <a:gradFill>
                  <a:gsLst>
                    <a:gs pos="2917">
                      <a:schemeClr val="tx1"/>
                    </a:gs>
                    <a:gs pos="30000">
                      <a:schemeClr val="tx1"/>
                    </a:gs>
                  </a:gsLst>
                  <a:lin ang="5400000" scaled="0"/>
                </a:gradFill>
              </a:rPr>
              <a:t> oh </a:t>
            </a:r>
            <a:r>
              <a:rPr lang="en-US" sz="2400" dirty="0">
                <a:solidFill>
                  <a:schemeClr val="accent2"/>
                </a:solidFill>
              </a:rPr>
              <a:t>you</a:t>
            </a:r>
          </a:p>
          <a:p>
            <a:pPr lvl="1">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a:t>
            </a:r>
            <a:r>
              <a:rPr lang="en-US" sz="2400" dirty="0">
                <a:solidFill>
                  <a:schemeClr val="accent2"/>
                </a:solidFill>
              </a:rPr>
              <a:t>are</a:t>
            </a:r>
            <a:r>
              <a:rPr lang="en-US" sz="2400" dirty="0">
                <a:gradFill>
                  <a:gsLst>
                    <a:gs pos="2917">
                      <a:schemeClr val="tx1"/>
                    </a:gs>
                    <a:gs pos="30000">
                      <a:schemeClr val="tx1"/>
                    </a:gs>
                  </a:gsLst>
                  <a:lin ang="5400000" scaled="0"/>
                </a:gradFill>
              </a:rPr>
              <a:t> no</a:t>
            </a:r>
          </a:p>
          <a:p>
            <a:pPr>
              <a:lnSpc>
                <a:spcPct val="90000"/>
              </a:lnSpc>
              <a:spcAft>
                <a:spcPts val="600"/>
              </a:spcAft>
            </a:pPr>
            <a:r>
              <a:rPr lang="en-US" sz="2400" dirty="0">
                <a:solidFill>
                  <a:srgbClr val="FF0000"/>
                </a:solidFill>
              </a:rPr>
              <a:t>Cross talk error</a:t>
            </a:r>
          </a:p>
          <a:p>
            <a:pPr>
              <a:lnSpc>
                <a:spcPct val="90000"/>
              </a:lnSpc>
              <a:spcAft>
                <a:spcPts val="600"/>
              </a:spcAft>
            </a:pPr>
            <a:r>
              <a:rPr lang="en-US" sz="2400" dirty="0">
                <a:gradFill>
                  <a:gsLst>
                    <a:gs pos="2917">
                      <a:schemeClr val="tx1"/>
                    </a:gs>
                    <a:gs pos="30000">
                      <a:schemeClr val="tx1"/>
                    </a:gs>
                  </a:gsLst>
                  <a:lin ang="5400000" scaled="0"/>
                </a:gradFill>
              </a:rPr>
              <a:t>	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how </a:t>
            </a:r>
            <a:r>
              <a:rPr lang="en-US" sz="2400" dirty="0">
                <a:solidFill>
                  <a:schemeClr val="accent2"/>
                </a:solidFill>
              </a:rPr>
              <a:t>are</a:t>
            </a:r>
            <a:r>
              <a:rPr lang="en-US" sz="2400" dirty="0">
                <a:gradFill>
                  <a:gsLst>
                    <a:gs pos="2917">
                      <a:schemeClr val="tx1"/>
                    </a:gs>
                    <a:gs pos="30000">
                      <a:schemeClr val="tx1"/>
                    </a:gs>
                  </a:gsLst>
                  <a:lin ang="5400000" scaled="0"/>
                </a:gradFill>
              </a:rPr>
              <a:t> you</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oh </a:t>
            </a:r>
            <a:r>
              <a:rPr lang="en-US" sz="2400" dirty="0">
                <a:solidFill>
                  <a:schemeClr val="accent2"/>
                </a:solidFill>
              </a:rPr>
              <a:t>are</a:t>
            </a:r>
            <a:r>
              <a:rPr lang="en-US" sz="2400" dirty="0">
                <a:gradFill>
                  <a:gsLst>
                    <a:gs pos="2917">
                      <a:schemeClr val="tx1"/>
                    </a:gs>
                    <a:gs pos="30000">
                      <a:schemeClr val="tx1"/>
                    </a:gs>
                  </a:gsLst>
                  <a:lin ang="5400000" scaled="0"/>
                </a:gradFill>
              </a:rPr>
              <a:t>  no</a:t>
            </a:r>
          </a:p>
        </p:txBody>
      </p:sp>
      <p:sp>
        <p:nvSpPr>
          <p:cNvPr id="15" name="Title 2">
            <a:extLst>
              <a:ext uri="{FF2B5EF4-FFF2-40B4-BE49-F238E27FC236}">
                <a16:creationId xmlns:a16="http://schemas.microsoft.com/office/drawing/2014/main" id="{3A57D038-B56A-47DD-BD05-E531260A83CD}"/>
              </a:ext>
            </a:extLst>
          </p:cNvPr>
          <p:cNvSpPr>
            <a:spLocks noGrp="1"/>
          </p:cNvSpPr>
          <p:nvPr>
            <p:ph type="title"/>
          </p:nvPr>
        </p:nvSpPr>
        <p:spPr>
          <a:xfrm>
            <a:off x="274639" y="295274"/>
            <a:ext cx="11889564" cy="917575"/>
          </a:xfrm>
        </p:spPr>
        <p:txBody>
          <a:bodyPr/>
          <a:lstStyle/>
          <a:p>
            <a:r>
              <a:rPr lang="zh-CN" altLang="en-US" dirty="0">
                <a:solidFill>
                  <a:srgbClr val="0078D7"/>
                </a:solidFill>
              </a:rPr>
              <a:t>多输出的鉴别性训练方法</a:t>
            </a:r>
            <a:endParaRPr lang="en-US" dirty="0"/>
          </a:p>
        </p:txBody>
      </p:sp>
    </p:spTree>
    <p:extLst>
      <p:ext uri="{BB962C8B-B14F-4D97-AF65-F5344CB8AC3E}">
        <p14:creationId xmlns:p14="http://schemas.microsoft.com/office/powerpoint/2010/main" val="242633711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2228302"/>
          </a:xfrm>
        </p:spPr>
        <p:txBody>
          <a:bodyPr/>
          <a:lstStyle/>
          <a:p>
            <a:r>
              <a:rPr lang="en-US" altLang="zh-CN" dirty="0">
                <a:solidFill>
                  <a:srgbClr val="000000"/>
                </a:solidFill>
                <a:sym typeface="Wingdings" panose="05000000000000000000" pitchFamily="2" charset="2"/>
              </a:rPr>
              <a:t>Hypothesis Modeling</a:t>
            </a:r>
          </a:p>
          <a:p>
            <a:pPr lvl="1"/>
            <a:r>
              <a:rPr lang="en-US" dirty="0">
                <a:solidFill>
                  <a:srgbClr val="000000"/>
                </a:solidFill>
                <a:sym typeface="Wingdings" panose="05000000000000000000" pitchFamily="2" charset="2"/>
              </a:rPr>
              <a:t>Search space modeling</a:t>
            </a:r>
          </a:p>
          <a:p>
            <a:pPr lvl="1"/>
            <a:r>
              <a:rPr lang="en-US" dirty="0">
                <a:solidFill>
                  <a:srgbClr val="000000"/>
                </a:solidFill>
                <a:sym typeface="Wingdings" panose="05000000000000000000" pitchFamily="2" charset="2"/>
              </a:rPr>
              <a:t>Swapped word modeling</a:t>
            </a:r>
          </a:p>
          <a:p>
            <a:pPr lvl="2"/>
            <a:r>
              <a:rPr lang="en-US" altLang="zh-CN" dirty="0">
                <a:solidFill>
                  <a:srgbClr val="000000"/>
                </a:solidFill>
                <a:sym typeface="Wingdings" panose="05000000000000000000" pitchFamily="2" charset="2"/>
              </a:rPr>
              <a:t>Problem:            doesn’t contain swapped words</a:t>
            </a:r>
          </a:p>
          <a:p>
            <a:pPr lvl="2"/>
            <a:r>
              <a:rPr lang="en-US" altLang="zh-CN" dirty="0">
                <a:solidFill>
                  <a:srgbClr val="000000"/>
                </a:solidFill>
                <a:sym typeface="Wingdings" panose="05000000000000000000" pitchFamily="2" charset="2"/>
              </a:rPr>
              <a:t>Method 1: add artificial swapped words in</a:t>
            </a:r>
          </a:p>
        </p:txBody>
      </p:sp>
      <p:sp>
        <p:nvSpPr>
          <p:cNvPr id="7" name="Left Brace 6"/>
          <p:cNvSpPr/>
          <p:nvPr/>
        </p:nvSpPr>
        <p:spPr>
          <a:xfrm>
            <a:off x="7095599" y="1286651"/>
            <a:ext cx="381000" cy="3413588"/>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3037" y="2667325"/>
            <a:ext cx="228917" cy="258141"/>
          </a:xfrm>
          <a:prstGeom prst="rect">
            <a:avLst/>
          </a:prstGeom>
        </p:spPr>
      </p:pic>
      <p:sp>
        <p:nvSpPr>
          <p:cNvPr id="14" name="TextBox 13"/>
          <p:cNvSpPr txBox="1"/>
          <p:nvPr/>
        </p:nvSpPr>
        <p:spPr>
          <a:xfrm>
            <a:off x="7496301" y="1042142"/>
            <a:ext cx="4648200" cy="3902607"/>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ASR Insertion</a:t>
            </a:r>
          </a:p>
          <a:p>
            <a:pPr>
              <a:lnSpc>
                <a:spcPct val="90000"/>
              </a:lnSpc>
              <a:spcAft>
                <a:spcPts val="600"/>
              </a:spcAft>
            </a:pPr>
            <a:r>
              <a:rPr lang="en-US" sz="2400" dirty="0">
                <a:gradFill>
                  <a:gsLst>
                    <a:gs pos="2917">
                      <a:schemeClr val="tx1"/>
                    </a:gs>
                    <a:gs pos="30000">
                      <a:schemeClr val="tx1"/>
                    </a:gs>
                  </a:gsLst>
                  <a:lin ang="5400000" scaled="0"/>
                </a:gradFill>
              </a:rPr>
              <a:t>ASR Deletion</a:t>
            </a:r>
          </a:p>
          <a:p>
            <a:pPr>
              <a:lnSpc>
                <a:spcPct val="90000"/>
              </a:lnSpc>
              <a:spcAft>
                <a:spcPts val="600"/>
              </a:spcAft>
            </a:pPr>
            <a:r>
              <a:rPr lang="en-US" sz="2400" dirty="0">
                <a:gradFill>
                  <a:gsLst>
                    <a:gs pos="2917">
                      <a:schemeClr val="tx1"/>
                    </a:gs>
                    <a:gs pos="30000">
                      <a:schemeClr val="tx1"/>
                    </a:gs>
                  </a:gsLst>
                  <a:lin ang="5400000" scaled="0"/>
                </a:gradFill>
              </a:rPr>
              <a:t>ASR substitution</a:t>
            </a:r>
          </a:p>
          <a:p>
            <a:pPr>
              <a:lnSpc>
                <a:spcPct val="90000"/>
              </a:lnSpc>
              <a:spcAft>
                <a:spcPts val="600"/>
              </a:spcAft>
            </a:pPr>
            <a:r>
              <a:rPr lang="en-US" sz="2400" dirty="0">
                <a:solidFill>
                  <a:srgbClr val="FF0000"/>
                </a:solidFill>
              </a:rPr>
              <a:t>Assignment error</a:t>
            </a:r>
          </a:p>
          <a:p>
            <a:pPr>
              <a:lnSpc>
                <a:spcPct val="90000"/>
              </a:lnSpc>
              <a:spcAft>
                <a:spcPts val="600"/>
              </a:spcAft>
            </a:pPr>
            <a:r>
              <a:rPr lang="en-US" sz="2400" dirty="0">
                <a:solidFill>
                  <a:srgbClr val="FF0000"/>
                </a:solidFill>
              </a:rPr>
              <a:t>	</a:t>
            </a:r>
            <a:r>
              <a:rPr lang="en-US" sz="2400" dirty="0">
                <a:gradFill>
                  <a:gsLst>
                    <a:gs pos="2917">
                      <a:schemeClr val="tx1"/>
                    </a:gs>
                    <a:gs pos="30000">
                      <a:schemeClr val="tx1"/>
                    </a:gs>
                  </a:gsLst>
                  <a:lin ang="5400000" scaled="0"/>
                </a:gradFill>
              </a:rPr>
              <a:t>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a:t>
            </a:r>
            <a:r>
              <a:rPr lang="en-US" sz="2400" dirty="0">
                <a:solidFill>
                  <a:schemeClr val="accent2"/>
                </a:solidFill>
              </a:rPr>
              <a:t>how</a:t>
            </a:r>
            <a:r>
              <a:rPr lang="en-US" sz="2400" dirty="0">
                <a:gradFill>
                  <a:gsLst>
                    <a:gs pos="2917">
                      <a:schemeClr val="tx1"/>
                    </a:gs>
                    <a:gs pos="30000">
                      <a:schemeClr val="tx1"/>
                    </a:gs>
                  </a:gsLst>
                  <a:lin ang="5400000" scaled="0"/>
                </a:gradFill>
              </a:rPr>
              <a:t> oh </a:t>
            </a:r>
            <a:r>
              <a:rPr lang="en-US" sz="2400" dirty="0">
                <a:solidFill>
                  <a:schemeClr val="accent2"/>
                </a:solidFill>
              </a:rPr>
              <a:t>you</a:t>
            </a:r>
          </a:p>
          <a:p>
            <a:pPr lvl="1">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a:t>
            </a:r>
            <a:r>
              <a:rPr lang="en-US" sz="2400" dirty="0">
                <a:solidFill>
                  <a:schemeClr val="accent2"/>
                </a:solidFill>
              </a:rPr>
              <a:t>are</a:t>
            </a:r>
            <a:r>
              <a:rPr lang="en-US" sz="2400" dirty="0">
                <a:gradFill>
                  <a:gsLst>
                    <a:gs pos="2917">
                      <a:schemeClr val="tx1"/>
                    </a:gs>
                    <a:gs pos="30000">
                      <a:schemeClr val="tx1"/>
                    </a:gs>
                  </a:gsLst>
                  <a:lin ang="5400000" scaled="0"/>
                </a:gradFill>
              </a:rPr>
              <a:t> no</a:t>
            </a:r>
          </a:p>
          <a:p>
            <a:pPr>
              <a:lnSpc>
                <a:spcPct val="90000"/>
              </a:lnSpc>
              <a:spcAft>
                <a:spcPts val="600"/>
              </a:spcAft>
            </a:pPr>
            <a:r>
              <a:rPr lang="en-US" sz="2400" dirty="0">
                <a:solidFill>
                  <a:srgbClr val="FF0000"/>
                </a:solidFill>
              </a:rPr>
              <a:t>Cross talk error</a:t>
            </a:r>
          </a:p>
          <a:p>
            <a:pPr>
              <a:lnSpc>
                <a:spcPct val="90000"/>
              </a:lnSpc>
              <a:spcAft>
                <a:spcPts val="600"/>
              </a:spcAft>
            </a:pPr>
            <a:r>
              <a:rPr lang="en-US" sz="2400" dirty="0">
                <a:gradFill>
                  <a:gsLst>
                    <a:gs pos="2917">
                      <a:schemeClr val="tx1"/>
                    </a:gs>
                    <a:gs pos="30000">
                      <a:schemeClr val="tx1"/>
                    </a:gs>
                  </a:gsLst>
                  <a:lin ang="5400000" scaled="0"/>
                </a:gradFill>
              </a:rPr>
              <a:t>	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how </a:t>
            </a:r>
            <a:r>
              <a:rPr lang="en-US" sz="2400" dirty="0">
                <a:solidFill>
                  <a:schemeClr val="accent2"/>
                </a:solidFill>
              </a:rPr>
              <a:t>are</a:t>
            </a:r>
            <a:r>
              <a:rPr lang="en-US" sz="2400" dirty="0">
                <a:gradFill>
                  <a:gsLst>
                    <a:gs pos="2917">
                      <a:schemeClr val="tx1"/>
                    </a:gs>
                    <a:gs pos="30000">
                      <a:schemeClr val="tx1"/>
                    </a:gs>
                  </a:gsLst>
                  <a:lin ang="5400000" scaled="0"/>
                </a:gradFill>
              </a:rPr>
              <a:t> you</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oh </a:t>
            </a:r>
            <a:r>
              <a:rPr lang="en-US" sz="2400" dirty="0">
                <a:solidFill>
                  <a:schemeClr val="accent2"/>
                </a:solidFill>
              </a:rPr>
              <a:t>are</a:t>
            </a:r>
            <a:r>
              <a:rPr lang="en-US" sz="2400" dirty="0">
                <a:gradFill>
                  <a:gsLst>
                    <a:gs pos="2917">
                      <a:schemeClr val="tx1"/>
                    </a:gs>
                    <a:gs pos="30000">
                      <a:schemeClr val="tx1"/>
                    </a:gs>
                  </a:gsLst>
                  <a:lin ang="5400000" scaled="0"/>
                </a:gradFill>
              </a:rPr>
              <a:t>  no</a:t>
            </a:r>
          </a:p>
        </p:txBody>
      </p:sp>
      <p:sp>
        <p:nvSpPr>
          <p:cNvPr id="12" name="Title 2">
            <a:extLst>
              <a:ext uri="{FF2B5EF4-FFF2-40B4-BE49-F238E27FC236}">
                <a16:creationId xmlns:a16="http://schemas.microsoft.com/office/drawing/2014/main" id="{1A2B5468-143F-4DAD-BAE6-FBAA8E0DC2F1}"/>
              </a:ext>
            </a:extLst>
          </p:cNvPr>
          <p:cNvSpPr>
            <a:spLocks noGrp="1"/>
          </p:cNvSpPr>
          <p:nvPr>
            <p:ph type="title"/>
          </p:nvPr>
        </p:nvSpPr>
        <p:spPr>
          <a:xfrm>
            <a:off x="274639" y="295274"/>
            <a:ext cx="11889564" cy="917575"/>
          </a:xfrm>
        </p:spPr>
        <p:txBody>
          <a:bodyPr/>
          <a:lstStyle/>
          <a:p>
            <a:r>
              <a:rPr lang="zh-CN" altLang="en-US" dirty="0">
                <a:solidFill>
                  <a:srgbClr val="0078D7"/>
                </a:solidFill>
              </a:rPr>
              <a:t>多输出的鉴别性训练方法</a:t>
            </a:r>
            <a:endParaRPr lang="en-US" dirty="0"/>
          </a:p>
        </p:txBody>
      </p:sp>
      <p:cxnSp>
        <p:nvCxnSpPr>
          <p:cNvPr id="13" name="Straight Arrow Connector 8">
            <a:extLst>
              <a:ext uri="{FF2B5EF4-FFF2-40B4-BE49-F238E27FC236}">
                <a16:creationId xmlns:a16="http://schemas.microsoft.com/office/drawing/2014/main" id="{13DD39F4-7C7B-4C21-A238-C5B7605561A8}"/>
              </a:ext>
            </a:extLst>
          </p:cNvPr>
          <p:cNvCxnSpPr>
            <a:cxnSpLocks/>
          </p:cNvCxnSpPr>
          <p:nvPr/>
        </p:nvCxnSpPr>
        <p:spPr>
          <a:xfrm flipV="1">
            <a:off x="6142037" y="2582862"/>
            <a:ext cx="1351899" cy="609600"/>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1">
            <a:extLst>
              <a:ext uri="{FF2B5EF4-FFF2-40B4-BE49-F238E27FC236}">
                <a16:creationId xmlns:a16="http://schemas.microsoft.com/office/drawing/2014/main" id="{C86E55FE-DEE1-4B4D-9697-BB1F873C3192}"/>
              </a:ext>
            </a:extLst>
          </p:cNvPr>
          <p:cNvCxnSpPr>
            <a:cxnSpLocks/>
          </p:cNvCxnSpPr>
          <p:nvPr/>
        </p:nvCxnSpPr>
        <p:spPr>
          <a:xfrm>
            <a:off x="6142037" y="3192462"/>
            <a:ext cx="1447800" cy="533400"/>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9" name="Picture 3" descr="Screen Clipping">
            <a:extLst>
              <a:ext uri="{FF2B5EF4-FFF2-40B4-BE49-F238E27FC236}">
                <a16:creationId xmlns:a16="http://schemas.microsoft.com/office/drawing/2014/main" id="{FEAB9DB0-CD67-409A-A426-4845FB13F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4734" y="2993445"/>
            <a:ext cx="228917" cy="258141"/>
          </a:xfrm>
          <a:prstGeom prst="rect">
            <a:avLst/>
          </a:prstGeom>
        </p:spPr>
      </p:pic>
    </p:spTree>
    <p:extLst>
      <p:ext uri="{BB962C8B-B14F-4D97-AF65-F5344CB8AC3E}">
        <p14:creationId xmlns:p14="http://schemas.microsoft.com/office/powerpoint/2010/main" val="400865982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2905411"/>
          </a:xfrm>
        </p:spPr>
        <p:txBody>
          <a:bodyPr/>
          <a:lstStyle/>
          <a:p>
            <a:r>
              <a:rPr lang="en-US" altLang="zh-CN" dirty="0">
                <a:solidFill>
                  <a:srgbClr val="000000"/>
                </a:solidFill>
                <a:sym typeface="Wingdings" panose="05000000000000000000" pitchFamily="2" charset="2"/>
              </a:rPr>
              <a:t>Hypothesis Modeling</a:t>
            </a:r>
          </a:p>
          <a:p>
            <a:pPr lvl="1"/>
            <a:r>
              <a:rPr lang="en-US" dirty="0">
                <a:solidFill>
                  <a:srgbClr val="000000"/>
                </a:solidFill>
                <a:sym typeface="Wingdings" panose="05000000000000000000" pitchFamily="2" charset="2"/>
              </a:rPr>
              <a:t>Search space modeling</a:t>
            </a:r>
          </a:p>
          <a:p>
            <a:pPr lvl="1"/>
            <a:r>
              <a:rPr lang="en-US" dirty="0">
                <a:solidFill>
                  <a:srgbClr val="000000"/>
                </a:solidFill>
                <a:sym typeface="Wingdings" panose="05000000000000000000" pitchFamily="2" charset="2"/>
              </a:rPr>
              <a:t>Swapped word modeling</a:t>
            </a:r>
          </a:p>
          <a:p>
            <a:pPr lvl="2"/>
            <a:r>
              <a:rPr lang="en-US" altLang="zh-CN" dirty="0">
                <a:solidFill>
                  <a:srgbClr val="000000"/>
                </a:solidFill>
                <a:sym typeface="Wingdings" panose="05000000000000000000" pitchFamily="2" charset="2"/>
              </a:rPr>
              <a:t>Problem:            doesn’t contain swapped words</a:t>
            </a:r>
          </a:p>
          <a:p>
            <a:pPr lvl="2"/>
            <a:r>
              <a:rPr lang="en-US" altLang="zh-CN" dirty="0">
                <a:solidFill>
                  <a:srgbClr val="000000"/>
                </a:solidFill>
                <a:sym typeface="Wingdings" panose="05000000000000000000" pitchFamily="2" charset="2"/>
              </a:rPr>
              <a:t>Method 1: add artificial swapped words in</a:t>
            </a:r>
          </a:p>
          <a:p>
            <a:pPr lvl="2"/>
            <a:r>
              <a:rPr lang="en-US" altLang="zh-CN" dirty="0">
                <a:solidFill>
                  <a:srgbClr val="000000"/>
                </a:solidFill>
                <a:sym typeface="Wingdings" panose="05000000000000000000" pitchFamily="2" charset="2"/>
              </a:rPr>
              <a:t>Method 2: add        into  </a:t>
            </a:r>
          </a:p>
          <a:p>
            <a:pPr lvl="2"/>
            <a:endParaRPr lang="en-US" dirty="0">
              <a:solidFill>
                <a:srgbClr val="000000"/>
              </a:solidFill>
              <a:sym typeface="Wingdings" panose="05000000000000000000" pitchFamily="2" charset="2"/>
            </a:endParaRPr>
          </a:p>
        </p:txBody>
      </p:sp>
      <p:sp>
        <p:nvSpPr>
          <p:cNvPr id="7" name="Left Brace 6"/>
          <p:cNvSpPr/>
          <p:nvPr/>
        </p:nvSpPr>
        <p:spPr>
          <a:xfrm>
            <a:off x="7095599" y="1286651"/>
            <a:ext cx="381000" cy="3413588"/>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3037" y="2667325"/>
            <a:ext cx="228917" cy="258141"/>
          </a:xfrm>
          <a:prstGeom prst="rect">
            <a:avLst/>
          </a:prstGeom>
        </p:spPr>
      </p:pic>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7837" y="3344862"/>
            <a:ext cx="333040" cy="295337"/>
          </a:xfrm>
          <a:prstGeom prst="rect">
            <a:avLst/>
          </a:prstGeom>
        </p:spPr>
      </p:pic>
      <p:pic>
        <p:nvPicPr>
          <p:cNvPr id="6" name="Picture 5"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8437" y="3330582"/>
            <a:ext cx="257211" cy="323895"/>
          </a:xfrm>
          <a:prstGeom prst="rect">
            <a:avLst/>
          </a:prstGeom>
        </p:spPr>
      </p:pic>
      <p:pic>
        <p:nvPicPr>
          <p:cNvPr id="9" name="Picture 8"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9729" y="4049375"/>
            <a:ext cx="6550779" cy="1722835"/>
          </a:xfrm>
          <a:prstGeom prst="rect">
            <a:avLst/>
          </a:prstGeom>
        </p:spPr>
      </p:pic>
      <p:sp>
        <p:nvSpPr>
          <p:cNvPr id="14" name="TextBox 13"/>
          <p:cNvSpPr txBox="1"/>
          <p:nvPr/>
        </p:nvSpPr>
        <p:spPr>
          <a:xfrm>
            <a:off x="7496301" y="1042142"/>
            <a:ext cx="4648200" cy="3902607"/>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ASR Insertion</a:t>
            </a:r>
          </a:p>
          <a:p>
            <a:pPr>
              <a:lnSpc>
                <a:spcPct val="90000"/>
              </a:lnSpc>
              <a:spcAft>
                <a:spcPts val="600"/>
              </a:spcAft>
            </a:pPr>
            <a:r>
              <a:rPr lang="en-US" sz="2400" dirty="0">
                <a:gradFill>
                  <a:gsLst>
                    <a:gs pos="2917">
                      <a:schemeClr val="tx1"/>
                    </a:gs>
                    <a:gs pos="30000">
                      <a:schemeClr val="tx1"/>
                    </a:gs>
                  </a:gsLst>
                  <a:lin ang="5400000" scaled="0"/>
                </a:gradFill>
              </a:rPr>
              <a:t>ASR Deletion</a:t>
            </a:r>
          </a:p>
          <a:p>
            <a:pPr>
              <a:lnSpc>
                <a:spcPct val="90000"/>
              </a:lnSpc>
              <a:spcAft>
                <a:spcPts val="600"/>
              </a:spcAft>
            </a:pPr>
            <a:r>
              <a:rPr lang="en-US" sz="2400" dirty="0">
                <a:gradFill>
                  <a:gsLst>
                    <a:gs pos="2917">
                      <a:schemeClr val="tx1"/>
                    </a:gs>
                    <a:gs pos="30000">
                      <a:schemeClr val="tx1"/>
                    </a:gs>
                  </a:gsLst>
                  <a:lin ang="5400000" scaled="0"/>
                </a:gradFill>
              </a:rPr>
              <a:t>ASR substitution</a:t>
            </a:r>
          </a:p>
          <a:p>
            <a:pPr>
              <a:lnSpc>
                <a:spcPct val="90000"/>
              </a:lnSpc>
              <a:spcAft>
                <a:spcPts val="600"/>
              </a:spcAft>
            </a:pPr>
            <a:r>
              <a:rPr lang="en-US" sz="2400" dirty="0">
                <a:solidFill>
                  <a:srgbClr val="FF0000"/>
                </a:solidFill>
              </a:rPr>
              <a:t>Assignment error</a:t>
            </a:r>
          </a:p>
          <a:p>
            <a:pPr>
              <a:lnSpc>
                <a:spcPct val="90000"/>
              </a:lnSpc>
              <a:spcAft>
                <a:spcPts val="600"/>
              </a:spcAft>
            </a:pPr>
            <a:r>
              <a:rPr lang="en-US" sz="2400" dirty="0">
                <a:solidFill>
                  <a:srgbClr val="FF0000"/>
                </a:solidFill>
              </a:rPr>
              <a:t>	</a:t>
            </a:r>
            <a:r>
              <a:rPr lang="en-US" sz="2400" dirty="0">
                <a:gradFill>
                  <a:gsLst>
                    <a:gs pos="2917">
                      <a:schemeClr val="tx1"/>
                    </a:gs>
                    <a:gs pos="30000">
                      <a:schemeClr val="tx1"/>
                    </a:gs>
                  </a:gsLst>
                  <a:lin ang="5400000" scaled="0"/>
                </a:gradFill>
              </a:rPr>
              <a:t>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a:t>
            </a:r>
            <a:r>
              <a:rPr lang="en-US" sz="2400" dirty="0">
                <a:solidFill>
                  <a:schemeClr val="accent2"/>
                </a:solidFill>
              </a:rPr>
              <a:t>how</a:t>
            </a:r>
            <a:r>
              <a:rPr lang="en-US" sz="2400" dirty="0">
                <a:gradFill>
                  <a:gsLst>
                    <a:gs pos="2917">
                      <a:schemeClr val="tx1"/>
                    </a:gs>
                    <a:gs pos="30000">
                      <a:schemeClr val="tx1"/>
                    </a:gs>
                  </a:gsLst>
                  <a:lin ang="5400000" scaled="0"/>
                </a:gradFill>
              </a:rPr>
              <a:t> oh </a:t>
            </a:r>
            <a:r>
              <a:rPr lang="en-US" sz="2400" dirty="0">
                <a:solidFill>
                  <a:schemeClr val="accent2"/>
                </a:solidFill>
              </a:rPr>
              <a:t>you</a:t>
            </a:r>
          </a:p>
          <a:p>
            <a:pPr lvl="1">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a:t>
            </a:r>
            <a:r>
              <a:rPr lang="en-US" sz="2400" dirty="0">
                <a:solidFill>
                  <a:schemeClr val="accent2"/>
                </a:solidFill>
              </a:rPr>
              <a:t>are</a:t>
            </a:r>
            <a:r>
              <a:rPr lang="en-US" sz="2400" dirty="0">
                <a:gradFill>
                  <a:gsLst>
                    <a:gs pos="2917">
                      <a:schemeClr val="tx1"/>
                    </a:gs>
                    <a:gs pos="30000">
                      <a:schemeClr val="tx1"/>
                    </a:gs>
                  </a:gsLst>
                  <a:lin ang="5400000" scaled="0"/>
                </a:gradFill>
              </a:rPr>
              <a:t> no</a:t>
            </a:r>
          </a:p>
          <a:p>
            <a:pPr>
              <a:lnSpc>
                <a:spcPct val="90000"/>
              </a:lnSpc>
              <a:spcAft>
                <a:spcPts val="600"/>
              </a:spcAft>
            </a:pPr>
            <a:r>
              <a:rPr lang="en-US" sz="2400" dirty="0">
                <a:solidFill>
                  <a:srgbClr val="FF0000"/>
                </a:solidFill>
              </a:rPr>
              <a:t>Cross talk error</a:t>
            </a:r>
          </a:p>
          <a:p>
            <a:pPr>
              <a:lnSpc>
                <a:spcPct val="90000"/>
              </a:lnSpc>
              <a:spcAft>
                <a:spcPts val="600"/>
              </a:spcAft>
            </a:pPr>
            <a:r>
              <a:rPr lang="en-US" sz="2400" dirty="0">
                <a:gradFill>
                  <a:gsLst>
                    <a:gs pos="2917">
                      <a:schemeClr val="tx1"/>
                    </a:gs>
                    <a:gs pos="30000">
                      <a:schemeClr val="tx1"/>
                    </a:gs>
                  </a:gsLst>
                  <a:lin ang="5400000" scaled="0"/>
                </a:gradFill>
              </a:rPr>
              <a:t>	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how </a:t>
            </a:r>
            <a:r>
              <a:rPr lang="en-US" sz="2400" dirty="0">
                <a:solidFill>
                  <a:schemeClr val="accent2"/>
                </a:solidFill>
              </a:rPr>
              <a:t>are</a:t>
            </a:r>
            <a:r>
              <a:rPr lang="en-US" sz="2400" dirty="0">
                <a:gradFill>
                  <a:gsLst>
                    <a:gs pos="2917">
                      <a:schemeClr val="tx1"/>
                    </a:gs>
                    <a:gs pos="30000">
                      <a:schemeClr val="tx1"/>
                    </a:gs>
                  </a:gsLst>
                  <a:lin ang="5400000" scaled="0"/>
                </a:gradFill>
              </a:rPr>
              <a:t> you</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oh </a:t>
            </a:r>
            <a:r>
              <a:rPr lang="en-US" sz="2400" dirty="0">
                <a:solidFill>
                  <a:schemeClr val="accent2"/>
                </a:solidFill>
              </a:rPr>
              <a:t>are</a:t>
            </a:r>
            <a:r>
              <a:rPr lang="en-US" sz="2400" dirty="0">
                <a:gradFill>
                  <a:gsLst>
                    <a:gs pos="2917">
                      <a:schemeClr val="tx1"/>
                    </a:gs>
                    <a:gs pos="30000">
                      <a:schemeClr val="tx1"/>
                    </a:gs>
                  </a:gsLst>
                  <a:lin ang="5400000" scaled="0"/>
                </a:gradFill>
              </a:rPr>
              <a:t>  no</a:t>
            </a:r>
          </a:p>
        </p:txBody>
      </p:sp>
      <p:pic>
        <p:nvPicPr>
          <p:cNvPr id="10" name="Picture 9"/>
          <p:cNvPicPr>
            <a:picLocks noChangeAspect="1"/>
          </p:cNvPicPr>
          <p:nvPr/>
        </p:nvPicPr>
        <p:blipFill>
          <a:blip r:embed="rId7"/>
          <a:stretch>
            <a:fillRect/>
          </a:stretch>
        </p:blipFill>
        <p:spPr>
          <a:xfrm>
            <a:off x="6870876" y="5201525"/>
            <a:ext cx="5443361" cy="1572337"/>
          </a:xfrm>
          <a:prstGeom prst="rect">
            <a:avLst/>
          </a:prstGeom>
        </p:spPr>
      </p:pic>
      <p:sp>
        <p:nvSpPr>
          <p:cNvPr id="11" name="Rectangle 10"/>
          <p:cNvSpPr/>
          <p:nvPr/>
        </p:nvSpPr>
        <p:spPr bwMode="auto">
          <a:xfrm>
            <a:off x="3151718" y="4306307"/>
            <a:ext cx="399519" cy="304800"/>
          </a:xfrm>
          <a:prstGeom prst="rect">
            <a:avLst/>
          </a:prstGeom>
          <a:noFill/>
          <a:ln w="28575">
            <a:solidFill>
              <a:srgbClr val="0078D7"/>
            </a:solidFill>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2" name="Rectangle 11"/>
          <p:cNvSpPr/>
          <p:nvPr/>
        </p:nvSpPr>
        <p:spPr bwMode="auto">
          <a:xfrm>
            <a:off x="6927250" y="5326062"/>
            <a:ext cx="399519" cy="304800"/>
          </a:xfrm>
          <a:prstGeom prst="rect">
            <a:avLst/>
          </a:prstGeom>
          <a:noFill/>
          <a:ln w="28575">
            <a:solidFill>
              <a:srgbClr val="0078D7"/>
            </a:solidFill>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3" name="Rectangle 12"/>
          <p:cNvSpPr/>
          <p:nvPr/>
        </p:nvSpPr>
        <p:spPr bwMode="auto">
          <a:xfrm>
            <a:off x="6960508" y="6539736"/>
            <a:ext cx="399519" cy="304800"/>
          </a:xfrm>
          <a:prstGeom prst="rect">
            <a:avLst/>
          </a:prstGeom>
          <a:noFill/>
          <a:ln w="28575">
            <a:solidFill>
              <a:srgbClr val="0078D7"/>
            </a:solidFill>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5" name="Rectangle 14"/>
          <p:cNvSpPr/>
          <p:nvPr/>
        </p:nvSpPr>
        <p:spPr bwMode="auto">
          <a:xfrm>
            <a:off x="3145762" y="5467410"/>
            <a:ext cx="399519" cy="304800"/>
          </a:xfrm>
          <a:prstGeom prst="rect">
            <a:avLst/>
          </a:prstGeom>
          <a:noFill/>
          <a:ln w="28575">
            <a:solidFill>
              <a:srgbClr val="0078D7"/>
            </a:solidFill>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cxnSp>
        <p:nvCxnSpPr>
          <p:cNvPr id="16" name="Straight Arrow Connector 15"/>
          <p:cNvCxnSpPr/>
          <p:nvPr/>
        </p:nvCxnSpPr>
        <p:spPr>
          <a:xfrm>
            <a:off x="3545281" y="4611108"/>
            <a:ext cx="3325595" cy="791154"/>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545281" y="5775539"/>
            <a:ext cx="3325595" cy="791154"/>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Title 2">
            <a:extLst>
              <a:ext uri="{FF2B5EF4-FFF2-40B4-BE49-F238E27FC236}">
                <a16:creationId xmlns:a16="http://schemas.microsoft.com/office/drawing/2014/main" id="{7B5CD8DE-9814-4480-AC6D-BDA8FE02613C}"/>
              </a:ext>
            </a:extLst>
          </p:cNvPr>
          <p:cNvSpPr>
            <a:spLocks noGrp="1"/>
          </p:cNvSpPr>
          <p:nvPr>
            <p:ph type="title"/>
          </p:nvPr>
        </p:nvSpPr>
        <p:spPr>
          <a:xfrm>
            <a:off x="274639" y="295274"/>
            <a:ext cx="11889564" cy="917575"/>
          </a:xfrm>
        </p:spPr>
        <p:txBody>
          <a:bodyPr/>
          <a:lstStyle/>
          <a:p>
            <a:r>
              <a:rPr lang="zh-CN" altLang="en-US" dirty="0">
                <a:solidFill>
                  <a:srgbClr val="0078D7"/>
                </a:solidFill>
              </a:rPr>
              <a:t>多输出的鉴别性训练方法</a:t>
            </a:r>
            <a:endParaRPr lang="en-US" dirty="0"/>
          </a:p>
        </p:txBody>
      </p:sp>
      <p:pic>
        <p:nvPicPr>
          <p:cNvPr id="17" name="Picture 3" descr="Screen Clipping">
            <a:extLst>
              <a:ext uri="{FF2B5EF4-FFF2-40B4-BE49-F238E27FC236}">
                <a16:creationId xmlns:a16="http://schemas.microsoft.com/office/drawing/2014/main" id="{74C68298-459E-4C5A-B18E-D5D3D1E8B1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4734" y="2993445"/>
            <a:ext cx="228917" cy="258141"/>
          </a:xfrm>
          <a:prstGeom prst="rect">
            <a:avLst/>
          </a:prstGeom>
        </p:spPr>
      </p:pic>
    </p:spTree>
    <p:extLst>
      <p:ext uri="{BB962C8B-B14F-4D97-AF65-F5344CB8AC3E}">
        <p14:creationId xmlns:p14="http://schemas.microsoft.com/office/powerpoint/2010/main" val="81632932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2905411"/>
          </a:xfrm>
        </p:spPr>
        <p:txBody>
          <a:bodyPr/>
          <a:lstStyle/>
          <a:p>
            <a:r>
              <a:rPr lang="en-US" altLang="zh-CN" dirty="0">
                <a:solidFill>
                  <a:srgbClr val="000000"/>
                </a:solidFill>
                <a:sym typeface="Wingdings" panose="05000000000000000000" pitchFamily="2" charset="2"/>
              </a:rPr>
              <a:t>Hypothesis Modeling</a:t>
            </a:r>
          </a:p>
          <a:p>
            <a:pPr lvl="1"/>
            <a:r>
              <a:rPr lang="en-US" dirty="0">
                <a:solidFill>
                  <a:srgbClr val="000000"/>
                </a:solidFill>
                <a:sym typeface="Wingdings" panose="05000000000000000000" pitchFamily="2" charset="2"/>
              </a:rPr>
              <a:t>Search space modeling</a:t>
            </a:r>
          </a:p>
          <a:p>
            <a:pPr lvl="1"/>
            <a:r>
              <a:rPr lang="en-US" dirty="0">
                <a:solidFill>
                  <a:srgbClr val="000000"/>
                </a:solidFill>
                <a:sym typeface="Wingdings" panose="05000000000000000000" pitchFamily="2" charset="2"/>
              </a:rPr>
              <a:t>Swapped word modeling</a:t>
            </a:r>
          </a:p>
          <a:p>
            <a:pPr lvl="2"/>
            <a:r>
              <a:rPr lang="en-US" altLang="zh-CN" dirty="0">
                <a:solidFill>
                  <a:srgbClr val="000000"/>
                </a:solidFill>
                <a:sym typeface="Wingdings" panose="05000000000000000000" pitchFamily="2" charset="2"/>
              </a:rPr>
              <a:t>Problem:            doesn’t contain swapped words</a:t>
            </a:r>
          </a:p>
          <a:p>
            <a:pPr lvl="2"/>
            <a:r>
              <a:rPr lang="en-US" altLang="zh-CN" dirty="0">
                <a:solidFill>
                  <a:srgbClr val="000000"/>
                </a:solidFill>
                <a:sym typeface="Wingdings" panose="05000000000000000000" pitchFamily="2" charset="2"/>
              </a:rPr>
              <a:t>Method 1: add artificial swapped words in</a:t>
            </a:r>
          </a:p>
          <a:p>
            <a:pPr lvl="2"/>
            <a:r>
              <a:rPr lang="en-US" altLang="zh-CN" dirty="0">
                <a:solidFill>
                  <a:srgbClr val="000000"/>
                </a:solidFill>
                <a:sym typeface="Wingdings" panose="05000000000000000000" pitchFamily="2" charset="2"/>
              </a:rPr>
              <a:t>Method 2: add        into  </a:t>
            </a:r>
          </a:p>
          <a:p>
            <a:pPr lvl="2"/>
            <a:endParaRPr lang="en-US" dirty="0">
              <a:solidFill>
                <a:srgbClr val="000000"/>
              </a:solidFill>
              <a:sym typeface="Wingdings" panose="05000000000000000000" pitchFamily="2" charset="2"/>
            </a:endParaRPr>
          </a:p>
        </p:txBody>
      </p:sp>
      <p:sp>
        <p:nvSpPr>
          <p:cNvPr id="7" name="Left Brace 6"/>
          <p:cNvSpPr/>
          <p:nvPr/>
        </p:nvSpPr>
        <p:spPr>
          <a:xfrm>
            <a:off x="7095599" y="1286651"/>
            <a:ext cx="381000" cy="3413588"/>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3037" y="2667325"/>
            <a:ext cx="228917" cy="258141"/>
          </a:xfrm>
          <a:prstGeom prst="rect">
            <a:avLst/>
          </a:prstGeom>
        </p:spPr>
      </p:pic>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7837" y="3344862"/>
            <a:ext cx="333040" cy="295337"/>
          </a:xfrm>
          <a:prstGeom prst="rect">
            <a:avLst/>
          </a:prstGeom>
        </p:spPr>
      </p:pic>
      <p:pic>
        <p:nvPicPr>
          <p:cNvPr id="6" name="Picture 5"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8437" y="3330582"/>
            <a:ext cx="257211" cy="323895"/>
          </a:xfrm>
          <a:prstGeom prst="rect">
            <a:avLst/>
          </a:prstGeom>
        </p:spPr>
      </p:pic>
      <p:pic>
        <p:nvPicPr>
          <p:cNvPr id="9" name="Picture 8"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9729" y="4049375"/>
            <a:ext cx="6550779" cy="1722835"/>
          </a:xfrm>
          <a:prstGeom prst="rect">
            <a:avLst/>
          </a:prstGeom>
        </p:spPr>
      </p:pic>
      <p:sp>
        <p:nvSpPr>
          <p:cNvPr id="14" name="TextBox 13"/>
          <p:cNvSpPr txBox="1"/>
          <p:nvPr/>
        </p:nvSpPr>
        <p:spPr>
          <a:xfrm>
            <a:off x="7496301" y="1042142"/>
            <a:ext cx="4648200" cy="3902607"/>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ASR Insertion</a:t>
            </a:r>
          </a:p>
          <a:p>
            <a:pPr>
              <a:lnSpc>
                <a:spcPct val="90000"/>
              </a:lnSpc>
              <a:spcAft>
                <a:spcPts val="600"/>
              </a:spcAft>
            </a:pPr>
            <a:r>
              <a:rPr lang="en-US" sz="2400" dirty="0">
                <a:gradFill>
                  <a:gsLst>
                    <a:gs pos="2917">
                      <a:schemeClr val="tx1"/>
                    </a:gs>
                    <a:gs pos="30000">
                      <a:schemeClr val="tx1"/>
                    </a:gs>
                  </a:gsLst>
                  <a:lin ang="5400000" scaled="0"/>
                </a:gradFill>
              </a:rPr>
              <a:t>ASR Deletion</a:t>
            </a:r>
          </a:p>
          <a:p>
            <a:pPr>
              <a:lnSpc>
                <a:spcPct val="90000"/>
              </a:lnSpc>
              <a:spcAft>
                <a:spcPts val="600"/>
              </a:spcAft>
            </a:pPr>
            <a:r>
              <a:rPr lang="en-US" sz="2400" dirty="0">
                <a:gradFill>
                  <a:gsLst>
                    <a:gs pos="2917">
                      <a:schemeClr val="tx1"/>
                    </a:gs>
                    <a:gs pos="30000">
                      <a:schemeClr val="tx1"/>
                    </a:gs>
                  </a:gsLst>
                  <a:lin ang="5400000" scaled="0"/>
                </a:gradFill>
              </a:rPr>
              <a:t>ASR substitution</a:t>
            </a:r>
          </a:p>
          <a:p>
            <a:pPr>
              <a:lnSpc>
                <a:spcPct val="90000"/>
              </a:lnSpc>
              <a:spcAft>
                <a:spcPts val="600"/>
              </a:spcAft>
            </a:pPr>
            <a:r>
              <a:rPr lang="en-US" sz="2400" dirty="0">
                <a:solidFill>
                  <a:srgbClr val="FF0000"/>
                </a:solidFill>
              </a:rPr>
              <a:t>Assignment error</a:t>
            </a:r>
          </a:p>
          <a:p>
            <a:pPr>
              <a:lnSpc>
                <a:spcPct val="90000"/>
              </a:lnSpc>
              <a:spcAft>
                <a:spcPts val="600"/>
              </a:spcAft>
            </a:pPr>
            <a:r>
              <a:rPr lang="en-US" sz="2400" dirty="0">
                <a:solidFill>
                  <a:srgbClr val="FF0000"/>
                </a:solidFill>
              </a:rPr>
              <a:t>	</a:t>
            </a:r>
            <a:r>
              <a:rPr lang="en-US" sz="2400" dirty="0">
                <a:gradFill>
                  <a:gsLst>
                    <a:gs pos="2917">
                      <a:schemeClr val="tx1"/>
                    </a:gs>
                    <a:gs pos="30000">
                      <a:schemeClr val="tx1"/>
                    </a:gs>
                  </a:gsLst>
                  <a:lin ang="5400000" scaled="0"/>
                </a:gradFill>
              </a:rPr>
              <a:t>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a:t>
            </a:r>
            <a:r>
              <a:rPr lang="en-US" sz="2400" dirty="0">
                <a:solidFill>
                  <a:schemeClr val="accent2"/>
                </a:solidFill>
              </a:rPr>
              <a:t>how</a:t>
            </a:r>
            <a:r>
              <a:rPr lang="en-US" sz="2400" dirty="0">
                <a:gradFill>
                  <a:gsLst>
                    <a:gs pos="2917">
                      <a:schemeClr val="tx1"/>
                    </a:gs>
                    <a:gs pos="30000">
                      <a:schemeClr val="tx1"/>
                    </a:gs>
                  </a:gsLst>
                  <a:lin ang="5400000" scaled="0"/>
                </a:gradFill>
              </a:rPr>
              <a:t> oh </a:t>
            </a:r>
            <a:r>
              <a:rPr lang="en-US" sz="2400" dirty="0">
                <a:solidFill>
                  <a:schemeClr val="accent2"/>
                </a:solidFill>
              </a:rPr>
              <a:t>you</a:t>
            </a:r>
          </a:p>
          <a:p>
            <a:pPr lvl="1">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a:t>
            </a:r>
            <a:r>
              <a:rPr lang="en-US" sz="2400" dirty="0">
                <a:solidFill>
                  <a:schemeClr val="accent2"/>
                </a:solidFill>
              </a:rPr>
              <a:t>are</a:t>
            </a:r>
            <a:r>
              <a:rPr lang="en-US" sz="2400" dirty="0">
                <a:gradFill>
                  <a:gsLst>
                    <a:gs pos="2917">
                      <a:schemeClr val="tx1"/>
                    </a:gs>
                    <a:gs pos="30000">
                      <a:schemeClr val="tx1"/>
                    </a:gs>
                  </a:gsLst>
                  <a:lin ang="5400000" scaled="0"/>
                </a:gradFill>
              </a:rPr>
              <a:t> no</a:t>
            </a:r>
          </a:p>
          <a:p>
            <a:pPr>
              <a:lnSpc>
                <a:spcPct val="90000"/>
              </a:lnSpc>
              <a:spcAft>
                <a:spcPts val="600"/>
              </a:spcAft>
            </a:pPr>
            <a:r>
              <a:rPr lang="en-US" sz="2400" dirty="0">
                <a:solidFill>
                  <a:srgbClr val="FF0000"/>
                </a:solidFill>
              </a:rPr>
              <a:t>Cross talk error</a:t>
            </a:r>
          </a:p>
          <a:p>
            <a:pPr>
              <a:lnSpc>
                <a:spcPct val="90000"/>
              </a:lnSpc>
              <a:spcAft>
                <a:spcPts val="600"/>
              </a:spcAft>
            </a:pPr>
            <a:r>
              <a:rPr lang="en-US" sz="2400" dirty="0">
                <a:gradFill>
                  <a:gsLst>
                    <a:gs pos="2917">
                      <a:schemeClr val="tx1"/>
                    </a:gs>
                    <a:gs pos="30000">
                      <a:schemeClr val="tx1"/>
                    </a:gs>
                  </a:gsLst>
                  <a:lin ang="5400000" scaled="0"/>
                </a:gradFill>
              </a:rPr>
              <a:t>	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how </a:t>
            </a:r>
            <a:r>
              <a:rPr lang="en-US" sz="2400" dirty="0">
                <a:solidFill>
                  <a:schemeClr val="accent2"/>
                </a:solidFill>
              </a:rPr>
              <a:t>are</a:t>
            </a:r>
            <a:r>
              <a:rPr lang="en-US" sz="2400" dirty="0">
                <a:gradFill>
                  <a:gsLst>
                    <a:gs pos="2917">
                      <a:schemeClr val="tx1"/>
                    </a:gs>
                    <a:gs pos="30000">
                      <a:schemeClr val="tx1"/>
                    </a:gs>
                  </a:gsLst>
                  <a:lin ang="5400000" scaled="0"/>
                </a:gradFill>
              </a:rPr>
              <a:t> you</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oh </a:t>
            </a:r>
            <a:r>
              <a:rPr lang="en-US" sz="2400" dirty="0">
                <a:solidFill>
                  <a:schemeClr val="accent2"/>
                </a:solidFill>
              </a:rPr>
              <a:t>are</a:t>
            </a:r>
            <a:r>
              <a:rPr lang="en-US" sz="2400" dirty="0">
                <a:gradFill>
                  <a:gsLst>
                    <a:gs pos="2917">
                      <a:schemeClr val="tx1"/>
                    </a:gs>
                    <a:gs pos="30000">
                      <a:schemeClr val="tx1"/>
                    </a:gs>
                  </a:gsLst>
                  <a:lin ang="5400000" scaled="0"/>
                </a:gradFill>
              </a:rPr>
              <a:t>  no</a:t>
            </a:r>
          </a:p>
        </p:txBody>
      </p:sp>
      <p:sp>
        <p:nvSpPr>
          <p:cNvPr id="15" name="Rectangle 14"/>
          <p:cNvSpPr/>
          <p:nvPr/>
        </p:nvSpPr>
        <p:spPr bwMode="auto">
          <a:xfrm>
            <a:off x="2560638" y="4944749"/>
            <a:ext cx="3581400" cy="827461"/>
          </a:xfrm>
          <a:prstGeom prst="rect">
            <a:avLst/>
          </a:prstGeom>
          <a:noFill/>
          <a:ln w="19050">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6" name="Title 2">
            <a:extLst>
              <a:ext uri="{FF2B5EF4-FFF2-40B4-BE49-F238E27FC236}">
                <a16:creationId xmlns:a16="http://schemas.microsoft.com/office/drawing/2014/main" id="{6114EA3B-6E2E-43F4-A20D-1581EAD6A9E4}"/>
              </a:ext>
            </a:extLst>
          </p:cNvPr>
          <p:cNvSpPr>
            <a:spLocks noGrp="1"/>
          </p:cNvSpPr>
          <p:nvPr>
            <p:ph type="title"/>
          </p:nvPr>
        </p:nvSpPr>
        <p:spPr>
          <a:xfrm>
            <a:off x="274639" y="295274"/>
            <a:ext cx="11889564" cy="917575"/>
          </a:xfrm>
        </p:spPr>
        <p:txBody>
          <a:bodyPr/>
          <a:lstStyle/>
          <a:p>
            <a:r>
              <a:rPr lang="zh-CN" altLang="en-US" dirty="0">
                <a:solidFill>
                  <a:srgbClr val="0078D7"/>
                </a:solidFill>
              </a:rPr>
              <a:t>多输出的鉴别性训练方法</a:t>
            </a:r>
            <a:endParaRPr lang="en-US" dirty="0"/>
          </a:p>
        </p:txBody>
      </p:sp>
      <p:pic>
        <p:nvPicPr>
          <p:cNvPr id="12" name="Picture 3" descr="Screen Clipping">
            <a:extLst>
              <a:ext uri="{FF2B5EF4-FFF2-40B4-BE49-F238E27FC236}">
                <a16:creationId xmlns:a16="http://schemas.microsoft.com/office/drawing/2014/main" id="{657B8DDE-1828-44B2-93C3-DF5561189B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4734" y="2993445"/>
            <a:ext cx="228917" cy="258141"/>
          </a:xfrm>
          <a:prstGeom prst="rect">
            <a:avLst/>
          </a:prstGeom>
        </p:spPr>
      </p:pic>
    </p:spTree>
    <p:extLst>
      <p:ext uri="{BB962C8B-B14F-4D97-AF65-F5344CB8AC3E}">
        <p14:creationId xmlns:p14="http://schemas.microsoft.com/office/powerpoint/2010/main" val="321264254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3243965"/>
          </a:xfrm>
        </p:spPr>
        <p:txBody>
          <a:bodyPr/>
          <a:lstStyle/>
          <a:p>
            <a:r>
              <a:rPr lang="en-US" altLang="zh-CN" dirty="0">
                <a:solidFill>
                  <a:srgbClr val="000000"/>
                </a:solidFill>
                <a:sym typeface="Wingdings" panose="05000000000000000000" pitchFamily="2" charset="2"/>
              </a:rPr>
              <a:t>Hypothesis Modeling</a:t>
            </a:r>
          </a:p>
          <a:p>
            <a:pPr lvl="1"/>
            <a:r>
              <a:rPr lang="en-US" dirty="0">
                <a:solidFill>
                  <a:srgbClr val="000000"/>
                </a:solidFill>
                <a:sym typeface="Wingdings" panose="05000000000000000000" pitchFamily="2" charset="2"/>
              </a:rPr>
              <a:t>Search space modeling</a:t>
            </a:r>
          </a:p>
          <a:p>
            <a:pPr lvl="1"/>
            <a:r>
              <a:rPr lang="en-US" dirty="0">
                <a:solidFill>
                  <a:srgbClr val="000000"/>
                </a:solidFill>
                <a:sym typeface="Wingdings" panose="05000000000000000000" pitchFamily="2" charset="2"/>
              </a:rPr>
              <a:t>Swapped word modeling</a:t>
            </a:r>
          </a:p>
          <a:p>
            <a:pPr lvl="2"/>
            <a:r>
              <a:rPr lang="en-US" altLang="zh-CN" dirty="0">
                <a:solidFill>
                  <a:srgbClr val="000000"/>
                </a:solidFill>
                <a:sym typeface="Wingdings" panose="05000000000000000000" pitchFamily="2" charset="2"/>
              </a:rPr>
              <a:t>Problem:            doesn’t contain swapped words</a:t>
            </a:r>
          </a:p>
          <a:p>
            <a:pPr lvl="2"/>
            <a:r>
              <a:rPr lang="en-US" altLang="zh-CN" dirty="0">
                <a:solidFill>
                  <a:srgbClr val="000000"/>
                </a:solidFill>
                <a:sym typeface="Wingdings" panose="05000000000000000000" pitchFamily="2" charset="2"/>
              </a:rPr>
              <a:t>Method 1: add artificial swapped words in</a:t>
            </a:r>
          </a:p>
          <a:p>
            <a:pPr lvl="2"/>
            <a:r>
              <a:rPr lang="en-US" altLang="zh-CN" dirty="0">
                <a:solidFill>
                  <a:srgbClr val="000000"/>
                </a:solidFill>
                <a:sym typeface="Wingdings" panose="05000000000000000000" pitchFamily="2" charset="2"/>
              </a:rPr>
              <a:t>Method 2: add        into  </a:t>
            </a:r>
          </a:p>
          <a:p>
            <a:pPr lvl="2"/>
            <a:r>
              <a:rPr lang="en-US" altLang="zh-CN" dirty="0">
                <a:solidFill>
                  <a:srgbClr val="000000"/>
                </a:solidFill>
                <a:sym typeface="Wingdings" panose="05000000000000000000" pitchFamily="2" charset="2"/>
              </a:rPr>
              <a:t>Method 3: boost errors of       (</a:t>
            </a:r>
            <a:r>
              <a:rPr lang="en-US" altLang="zh-CN" dirty="0" err="1">
                <a:solidFill>
                  <a:srgbClr val="000000"/>
                </a:solidFill>
                <a:sym typeface="Wingdings" panose="05000000000000000000" pitchFamily="2" charset="2"/>
              </a:rPr>
              <a:t>bMMI</a:t>
            </a:r>
            <a:r>
              <a:rPr lang="en-US" altLang="zh-CN" dirty="0">
                <a:solidFill>
                  <a:srgbClr val="000000"/>
                </a:solidFill>
                <a:sym typeface="Wingdings" panose="05000000000000000000" pitchFamily="2" charset="2"/>
              </a:rPr>
              <a:t>)</a:t>
            </a:r>
          </a:p>
          <a:p>
            <a:pPr lvl="2"/>
            <a:endParaRPr lang="en-US" dirty="0">
              <a:solidFill>
                <a:srgbClr val="000000"/>
              </a:solidFill>
              <a:sym typeface="Wingdings" panose="05000000000000000000" pitchFamily="2" charset="2"/>
            </a:endParaRPr>
          </a:p>
        </p:txBody>
      </p:sp>
      <p:sp>
        <p:nvSpPr>
          <p:cNvPr id="7" name="Left Brace 6"/>
          <p:cNvSpPr/>
          <p:nvPr/>
        </p:nvSpPr>
        <p:spPr>
          <a:xfrm>
            <a:off x="7095599" y="1286651"/>
            <a:ext cx="381000" cy="3413588"/>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3037" y="2667325"/>
            <a:ext cx="228917" cy="258141"/>
          </a:xfrm>
          <a:prstGeom prst="rect">
            <a:avLst/>
          </a:prstGeom>
        </p:spPr>
      </p:pic>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7837" y="3344862"/>
            <a:ext cx="333040" cy="295337"/>
          </a:xfrm>
          <a:prstGeom prst="rect">
            <a:avLst/>
          </a:prstGeom>
        </p:spPr>
      </p:pic>
      <p:pic>
        <p:nvPicPr>
          <p:cNvPr id="6" name="Picture 5"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8437" y="3330582"/>
            <a:ext cx="257211" cy="323895"/>
          </a:xfrm>
          <a:prstGeom prst="rect">
            <a:avLst/>
          </a:prstGeom>
        </p:spPr>
      </p:pic>
      <p:pic>
        <p:nvPicPr>
          <p:cNvPr id="12" name="Picture 11"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0837" y="3659125"/>
            <a:ext cx="333040" cy="295337"/>
          </a:xfrm>
          <a:prstGeom prst="rect">
            <a:avLst/>
          </a:prstGeom>
        </p:spPr>
      </p:pic>
      <p:sp>
        <p:nvSpPr>
          <p:cNvPr id="14" name="TextBox 13"/>
          <p:cNvSpPr txBox="1"/>
          <p:nvPr/>
        </p:nvSpPr>
        <p:spPr>
          <a:xfrm>
            <a:off x="7496301" y="1042142"/>
            <a:ext cx="4648200" cy="3902607"/>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ASR Insertion</a:t>
            </a:r>
          </a:p>
          <a:p>
            <a:pPr>
              <a:lnSpc>
                <a:spcPct val="90000"/>
              </a:lnSpc>
              <a:spcAft>
                <a:spcPts val="600"/>
              </a:spcAft>
            </a:pPr>
            <a:r>
              <a:rPr lang="en-US" sz="2400" dirty="0">
                <a:gradFill>
                  <a:gsLst>
                    <a:gs pos="2917">
                      <a:schemeClr val="tx1"/>
                    </a:gs>
                    <a:gs pos="30000">
                      <a:schemeClr val="tx1"/>
                    </a:gs>
                  </a:gsLst>
                  <a:lin ang="5400000" scaled="0"/>
                </a:gradFill>
              </a:rPr>
              <a:t>ASR Deletion</a:t>
            </a:r>
          </a:p>
          <a:p>
            <a:pPr>
              <a:lnSpc>
                <a:spcPct val="90000"/>
              </a:lnSpc>
              <a:spcAft>
                <a:spcPts val="600"/>
              </a:spcAft>
            </a:pPr>
            <a:r>
              <a:rPr lang="en-US" sz="2400" dirty="0">
                <a:gradFill>
                  <a:gsLst>
                    <a:gs pos="2917">
                      <a:schemeClr val="tx1"/>
                    </a:gs>
                    <a:gs pos="30000">
                      <a:schemeClr val="tx1"/>
                    </a:gs>
                  </a:gsLst>
                  <a:lin ang="5400000" scaled="0"/>
                </a:gradFill>
              </a:rPr>
              <a:t>ASR substitution</a:t>
            </a:r>
          </a:p>
          <a:p>
            <a:pPr>
              <a:lnSpc>
                <a:spcPct val="90000"/>
              </a:lnSpc>
              <a:spcAft>
                <a:spcPts val="600"/>
              </a:spcAft>
            </a:pPr>
            <a:r>
              <a:rPr lang="en-US" sz="2400" dirty="0">
                <a:solidFill>
                  <a:srgbClr val="FF0000"/>
                </a:solidFill>
              </a:rPr>
              <a:t>Assignment error</a:t>
            </a:r>
          </a:p>
          <a:p>
            <a:pPr>
              <a:lnSpc>
                <a:spcPct val="90000"/>
              </a:lnSpc>
              <a:spcAft>
                <a:spcPts val="600"/>
              </a:spcAft>
            </a:pPr>
            <a:r>
              <a:rPr lang="en-US" sz="2400" dirty="0">
                <a:solidFill>
                  <a:srgbClr val="FF0000"/>
                </a:solidFill>
              </a:rPr>
              <a:t>	</a:t>
            </a:r>
            <a:r>
              <a:rPr lang="en-US" sz="2400" dirty="0">
                <a:gradFill>
                  <a:gsLst>
                    <a:gs pos="2917">
                      <a:schemeClr val="tx1"/>
                    </a:gs>
                    <a:gs pos="30000">
                      <a:schemeClr val="tx1"/>
                    </a:gs>
                  </a:gsLst>
                  <a:lin ang="5400000" scaled="0"/>
                </a:gradFill>
              </a:rPr>
              <a:t>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a:t>
            </a:r>
            <a:r>
              <a:rPr lang="en-US" sz="2400" dirty="0">
                <a:solidFill>
                  <a:schemeClr val="accent2"/>
                </a:solidFill>
              </a:rPr>
              <a:t>how</a:t>
            </a:r>
            <a:r>
              <a:rPr lang="en-US" sz="2400" dirty="0">
                <a:gradFill>
                  <a:gsLst>
                    <a:gs pos="2917">
                      <a:schemeClr val="tx1"/>
                    </a:gs>
                    <a:gs pos="30000">
                      <a:schemeClr val="tx1"/>
                    </a:gs>
                  </a:gsLst>
                  <a:lin ang="5400000" scaled="0"/>
                </a:gradFill>
              </a:rPr>
              <a:t> oh </a:t>
            </a:r>
            <a:r>
              <a:rPr lang="en-US" sz="2400" dirty="0">
                <a:solidFill>
                  <a:schemeClr val="accent2"/>
                </a:solidFill>
              </a:rPr>
              <a:t>you</a:t>
            </a:r>
          </a:p>
          <a:p>
            <a:pPr lvl="1">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a:t>
            </a:r>
            <a:r>
              <a:rPr lang="en-US" sz="2400" dirty="0">
                <a:solidFill>
                  <a:schemeClr val="accent2"/>
                </a:solidFill>
              </a:rPr>
              <a:t>are</a:t>
            </a:r>
            <a:r>
              <a:rPr lang="en-US" sz="2400" dirty="0">
                <a:gradFill>
                  <a:gsLst>
                    <a:gs pos="2917">
                      <a:schemeClr val="tx1"/>
                    </a:gs>
                    <a:gs pos="30000">
                      <a:schemeClr val="tx1"/>
                    </a:gs>
                  </a:gsLst>
                  <a:lin ang="5400000" scaled="0"/>
                </a:gradFill>
              </a:rPr>
              <a:t> no</a:t>
            </a:r>
          </a:p>
          <a:p>
            <a:pPr>
              <a:lnSpc>
                <a:spcPct val="90000"/>
              </a:lnSpc>
              <a:spcAft>
                <a:spcPts val="600"/>
              </a:spcAft>
            </a:pPr>
            <a:r>
              <a:rPr lang="en-US" sz="2400" dirty="0">
                <a:solidFill>
                  <a:srgbClr val="FF0000"/>
                </a:solidFill>
              </a:rPr>
              <a:t>Cross talk error</a:t>
            </a:r>
          </a:p>
          <a:p>
            <a:pPr>
              <a:lnSpc>
                <a:spcPct val="90000"/>
              </a:lnSpc>
              <a:spcAft>
                <a:spcPts val="600"/>
              </a:spcAft>
            </a:pPr>
            <a:r>
              <a:rPr lang="en-US" sz="2400" dirty="0">
                <a:gradFill>
                  <a:gsLst>
                    <a:gs pos="2917">
                      <a:schemeClr val="tx1"/>
                    </a:gs>
                    <a:gs pos="30000">
                      <a:schemeClr val="tx1"/>
                    </a:gs>
                  </a:gsLst>
                  <a:lin ang="5400000" scaled="0"/>
                </a:gradFill>
              </a:rPr>
              <a:t>	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how </a:t>
            </a:r>
            <a:r>
              <a:rPr lang="en-US" sz="2400" dirty="0">
                <a:solidFill>
                  <a:schemeClr val="accent2"/>
                </a:solidFill>
              </a:rPr>
              <a:t>are</a:t>
            </a:r>
            <a:r>
              <a:rPr lang="en-US" sz="2400" dirty="0">
                <a:gradFill>
                  <a:gsLst>
                    <a:gs pos="2917">
                      <a:schemeClr val="tx1"/>
                    </a:gs>
                    <a:gs pos="30000">
                      <a:schemeClr val="tx1"/>
                    </a:gs>
                  </a:gsLst>
                  <a:lin ang="5400000" scaled="0"/>
                </a:gradFill>
              </a:rPr>
              <a:t> you</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oh </a:t>
            </a:r>
            <a:r>
              <a:rPr lang="en-US" sz="2400" dirty="0">
                <a:solidFill>
                  <a:schemeClr val="accent2"/>
                </a:solidFill>
              </a:rPr>
              <a:t>are</a:t>
            </a:r>
            <a:r>
              <a:rPr lang="en-US" sz="2400" dirty="0">
                <a:gradFill>
                  <a:gsLst>
                    <a:gs pos="2917">
                      <a:schemeClr val="tx1"/>
                    </a:gs>
                    <a:gs pos="30000">
                      <a:schemeClr val="tx1"/>
                    </a:gs>
                  </a:gsLst>
                  <a:lin ang="5400000" scaled="0"/>
                </a:gradFill>
              </a:rPr>
              <a:t>  no</a:t>
            </a:r>
          </a:p>
        </p:txBody>
      </p:sp>
      <p:sp>
        <p:nvSpPr>
          <p:cNvPr id="17" name="Title 2">
            <a:extLst>
              <a:ext uri="{FF2B5EF4-FFF2-40B4-BE49-F238E27FC236}">
                <a16:creationId xmlns:a16="http://schemas.microsoft.com/office/drawing/2014/main" id="{D4193A6A-D6C7-42E1-8231-991916089C0F}"/>
              </a:ext>
            </a:extLst>
          </p:cNvPr>
          <p:cNvSpPr>
            <a:spLocks noGrp="1"/>
          </p:cNvSpPr>
          <p:nvPr>
            <p:ph type="title"/>
          </p:nvPr>
        </p:nvSpPr>
        <p:spPr>
          <a:xfrm>
            <a:off x="274639" y="295274"/>
            <a:ext cx="11889564" cy="917575"/>
          </a:xfrm>
        </p:spPr>
        <p:txBody>
          <a:bodyPr/>
          <a:lstStyle/>
          <a:p>
            <a:r>
              <a:rPr lang="zh-CN" altLang="en-US" dirty="0">
                <a:solidFill>
                  <a:srgbClr val="0078D7"/>
                </a:solidFill>
              </a:rPr>
              <a:t>多输出的鉴别性训练方法</a:t>
            </a:r>
            <a:endParaRPr lang="en-US" dirty="0"/>
          </a:p>
        </p:txBody>
      </p:sp>
      <p:pic>
        <p:nvPicPr>
          <p:cNvPr id="10" name="Picture 12" descr="Screen Clipping">
            <a:extLst>
              <a:ext uri="{FF2B5EF4-FFF2-40B4-BE49-F238E27FC236}">
                <a16:creationId xmlns:a16="http://schemas.microsoft.com/office/drawing/2014/main" id="{95FC5816-3FBE-490D-AC9E-4B4E54F13E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162" y="4708078"/>
            <a:ext cx="6863455" cy="1826298"/>
          </a:xfrm>
          <a:prstGeom prst="rect">
            <a:avLst/>
          </a:prstGeom>
        </p:spPr>
      </p:pic>
      <p:sp>
        <p:nvSpPr>
          <p:cNvPr id="11" name="Rectangle 14">
            <a:extLst>
              <a:ext uri="{FF2B5EF4-FFF2-40B4-BE49-F238E27FC236}">
                <a16:creationId xmlns:a16="http://schemas.microsoft.com/office/drawing/2014/main" id="{F3607360-1CA3-4A92-9D0D-F028BD63FCBD}"/>
              </a:ext>
            </a:extLst>
          </p:cNvPr>
          <p:cNvSpPr/>
          <p:nvPr/>
        </p:nvSpPr>
        <p:spPr bwMode="auto">
          <a:xfrm>
            <a:off x="4504903" y="5691617"/>
            <a:ext cx="2246734" cy="396445"/>
          </a:xfrm>
          <a:prstGeom prst="rect">
            <a:avLst/>
          </a:prstGeom>
          <a:noFill/>
          <a:ln w="19050">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pic>
        <p:nvPicPr>
          <p:cNvPr id="13" name="Picture 3" descr="Screen Clipping">
            <a:extLst>
              <a:ext uri="{FF2B5EF4-FFF2-40B4-BE49-F238E27FC236}">
                <a16:creationId xmlns:a16="http://schemas.microsoft.com/office/drawing/2014/main" id="{6EC3A35A-5779-4D6D-A0C8-B6AFBEEFA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4734" y="2993445"/>
            <a:ext cx="228917" cy="258141"/>
          </a:xfrm>
          <a:prstGeom prst="rect">
            <a:avLst/>
          </a:prstGeom>
        </p:spPr>
      </p:pic>
    </p:spTree>
    <p:extLst>
      <p:ext uri="{BB962C8B-B14F-4D97-AF65-F5344CB8AC3E}">
        <p14:creationId xmlns:p14="http://schemas.microsoft.com/office/powerpoint/2010/main" val="342773144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1034674"/>
            <a:ext cx="11887200" cy="5129225"/>
          </a:xfrm>
        </p:spPr>
        <p:txBody>
          <a:bodyPr/>
          <a:lstStyle/>
          <a:p>
            <a:pPr>
              <a:lnSpc>
                <a:spcPct val="125000"/>
              </a:lnSpc>
            </a:pPr>
            <a:r>
              <a:rPr lang="zh-CN" altLang="en-US" sz="3000" b="1" dirty="0">
                <a:solidFill>
                  <a:schemeClr val="tx1"/>
                </a:solidFill>
              </a:rPr>
              <a:t>课题背景</a:t>
            </a:r>
            <a:endParaRPr lang="en-US" altLang="zh-CN" sz="3000" b="1" dirty="0">
              <a:solidFill>
                <a:schemeClr val="tx1"/>
              </a:solidFill>
            </a:endParaRPr>
          </a:p>
          <a:p>
            <a:pPr lvl="1">
              <a:lnSpc>
                <a:spcPct val="125000"/>
              </a:lnSpc>
            </a:pPr>
            <a:r>
              <a:rPr lang="zh-CN" altLang="en-US" sz="3000" dirty="0">
                <a:solidFill>
                  <a:schemeClr val="tx1"/>
                </a:solidFill>
              </a:rPr>
              <a:t>语音识别中的序列建模</a:t>
            </a:r>
            <a:endParaRPr lang="en-US" altLang="zh-CN" sz="3000" dirty="0">
              <a:solidFill>
                <a:schemeClr val="tx1"/>
              </a:solidFill>
            </a:endParaRPr>
          </a:p>
          <a:p>
            <a:pPr lvl="1">
              <a:lnSpc>
                <a:spcPct val="125000"/>
              </a:lnSpc>
            </a:pPr>
            <a:r>
              <a:rPr lang="zh-CN" altLang="en-US" sz="3000" dirty="0">
                <a:solidFill>
                  <a:schemeClr val="tx1"/>
                </a:solidFill>
              </a:rPr>
              <a:t>语音识别中的搜索解码</a:t>
            </a:r>
          </a:p>
          <a:p>
            <a:pPr>
              <a:lnSpc>
                <a:spcPct val="125000"/>
              </a:lnSpc>
            </a:pPr>
            <a:r>
              <a:rPr lang="zh-CN" altLang="en-US" sz="3000" b="1" dirty="0">
                <a:solidFill>
                  <a:schemeClr val="tx1"/>
                </a:solidFill>
              </a:rPr>
              <a:t>无词图的序列鉴别性训练</a:t>
            </a:r>
            <a:endParaRPr lang="zh-CN" altLang="en-US" sz="3000" dirty="0">
              <a:solidFill>
                <a:schemeClr val="tx1"/>
              </a:solidFill>
            </a:endParaRPr>
          </a:p>
          <a:p>
            <a:pPr>
              <a:lnSpc>
                <a:spcPct val="125000"/>
              </a:lnSpc>
            </a:pPr>
            <a:r>
              <a:rPr lang="zh-CN" altLang="en-US" sz="3000" b="1" dirty="0">
                <a:solidFill>
                  <a:schemeClr val="tx1"/>
                </a:solidFill>
              </a:rPr>
              <a:t>并行化的搜索解码算法</a:t>
            </a:r>
            <a:endParaRPr lang="en-US" altLang="zh-CN" sz="3000" b="1" dirty="0">
              <a:solidFill>
                <a:schemeClr val="tx1"/>
              </a:solidFill>
            </a:endParaRPr>
          </a:p>
          <a:p>
            <a:pPr>
              <a:lnSpc>
                <a:spcPct val="125000"/>
              </a:lnSpc>
            </a:pPr>
            <a:r>
              <a:rPr lang="zh-CN" altLang="en-US" sz="3000" b="1" dirty="0">
                <a:solidFill>
                  <a:schemeClr val="tx1"/>
                </a:solidFill>
              </a:rPr>
              <a:t>标签同步的搜索解码算法</a:t>
            </a:r>
          </a:p>
          <a:p>
            <a:pPr>
              <a:lnSpc>
                <a:spcPct val="125000"/>
              </a:lnSpc>
            </a:pPr>
            <a:endParaRPr lang="zh-CN" altLang="en-US" sz="5000" b="1" dirty="0">
              <a:solidFill>
                <a:schemeClr val="tx1"/>
              </a:solidFill>
            </a:endParaRPr>
          </a:p>
        </p:txBody>
      </p:sp>
      <p:sp>
        <p:nvSpPr>
          <p:cNvPr id="4" name="Title 3"/>
          <p:cNvSpPr>
            <a:spLocks noGrp="1"/>
          </p:cNvSpPr>
          <p:nvPr>
            <p:ph type="title"/>
          </p:nvPr>
        </p:nvSpPr>
        <p:spPr/>
        <p:txBody>
          <a:bodyPr/>
          <a:lstStyle/>
          <a:p>
            <a:r>
              <a:rPr lang="zh-CN" altLang="en-US" dirty="0">
                <a:solidFill>
                  <a:srgbClr val="0078D7"/>
                </a:solidFill>
              </a:rPr>
              <a:t>提纲</a:t>
            </a:r>
            <a:endParaRPr lang="en-US" dirty="0">
              <a:solidFill>
                <a:srgbClr val="0078D7"/>
              </a:solidFill>
            </a:endParaRPr>
          </a:p>
        </p:txBody>
      </p:sp>
      <p:pic>
        <p:nvPicPr>
          <p:cNvPr id="5" name="图片 4">
            <a:extLst>
              <a:ext uri="{FF2B5EF4-FFF2-40B4-BE49-F238E27FC236}">
                <a16:creationId xmlns:a16="http://schemas.microsoft.com/office/drawing/2014/main" id="{74ACA4C8-9562-4BBD-970E-30CE6384A711}"/>
              </a:ext>
            </a:extLst>
          </p:cNvPr>
          <p:cNvPicPr>
            <a:picLocks noChangeAspect="1"/>
          </p:cNvPicPr>
          <p:nvPr/>
        </p:nvPicPr>
        <p:blipFill>
          <a:blip r:embed="rId3"/>
          <a:stretch>
            <a:fillRect/>
          </a:stretch>
        </p:blipFill>
        <p:spPr>
          <a:xfrm>
            <a:off x="5684837" y="2395553"/>
            <a:ext cx="6324598" cy="3622001"/>
          </a:xfrm>
          <a:prstGeom prst="rect">
            <a:avLst/>
          </a:prstGeom>
        </p:spPr>
      </p:pic>
      <p:sp>
        <p:nvSpPr>
          <p:cNvPr id="7" name="Rectangle 14">
            <a:extLst>
              <a:ext uri="{FF2B5EF4-FFF2-40B4-BE49-F238E27FC236}">
                <a16:creationId xmlns:a16="http://schemas.microsoft.com/office/drawing/2014/main" id="{F3CA546E-DBE6-4112-AB29-1F1F5F15BA64}"/>
              </a:ext>
            </a:extLst>
          </p:cNvPr>
          <p:cNvSpPr/>
          <p:nvPr/>
        </p:nvSpPr>
        <p:spPr bwMode="auto">
          <a:xfrm>
            <a:off x="7995795" y="2163249"/>
            <a:ext cx="2155987" cy="1181613"/>
          </a:xfrm>
          <a:prstGeom prst="rect">
            <a:avLst/>
          </a:prstGeom>
          <a:noFill/>
          <a:ln w="19050">
            <a:solidFill>
              <a:srgbClr val="0078D7"/>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8" name="Rectangle 14">
            <a:extLst>
              <a:ext uri="{FF2B5EF4-FFF2-40B4-BE49-F238E27FC236}">
                <a16:creationId xmlns:a16="http://schemas.microsoft.com/office/drawing/2014/main" id="{FB020D66-D203-402C-A9F0-7ABB8E964A93}"/>
              </a:ext>
            </a:extLst>
          </p:cNvPr>
          <p:cNvSpPr/>
          <p:nvPr/>
        </p:nvSpPr>
        <p:spPr bwMode="auto">
          <a:xfrm>
            <a:off x="7997744" y="3615746"/>
            <a:ext cx="2155987" cy="1181613"/>
          </a:xfrm>
          <a:prstGeom prst="rect">
            <a:avLst/>
          </a:prstGeom>
          <a:noFill/>
          <a:ln w="19050">
            <a:solidFill>
              <a:srgbClr val="0078D7"/>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218403064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7" y="1158398"/>
            <a:ext cx="12115799" cy="3040832"/>
          </a:xfrm>
        </p:spPr>
        <p:txBody>
          <a:bodyPr/>
          <a:lstStyle/>
          <a:p>
            <a:r>
              <a:rPr lang="zh-CN" altLang="en-US" dirty="0">
                <a:solidFill>
                  <a:srgbClr val="000000"/>
                </a:solidFill>
                <a:sym typeface="Wingdings" panose="05000000000000000000" pitchFamily="2" charset="2"/>
              </a:rPr>
              <a:t>实验配置</a:t>
            </a:r>
            <a:endParaRPr lang="en-US" altLang="zh-CN" dirty="0">
              <a:solidFill>
                <a:srgbClr val="000000"/>
              </a:solidFill>
              <a:sym typeface="Wingdings" panose="05000000000000000000" pitchFamily="2" charset="2"/>
            </a:endParaRPr>
          </a:p>
          <a:p>
            <a:pPr lvl="1"/>
            <a:r>
              <a:rPr lang="zh-CN" altLang="en-US" dirty="0">
                <a:solidFill>
                  <a:srgbClr val="000000"/>
                </a:solidFill>
                <a:sym typeface="Wingdings" panose="05000000000000000000" pitchFamily="2" charset="2"/>
              </a:rPr>
              <a:t>人工重叠的</a:t>
            </a:r>
            <a:r>
              <a:rPr lang="en-US" altLang="zh-CN" dirty="0">
                <a:solidFill>
                  <a:srgbClr val="000000"/>
                </a:solidFill>
                <a:sym typeface="Wingdings" panose="05000000000000000000" pitchFamily="2" charset="2"/>
              </a:rPr>
              <a:t>Switchboard</a:t>
            </a:r>
            <a:r>
              <a:rPr lang="zh-CN" altLang="en-US" dirty="0">
                <a:solidFill>
                  <a:srgbClr val="000000"/>
                </a:solidFill>
                <a:sym typeface="Wingdings" panose="05000000000000000000" pitchFamily="2" charset="2"/>
              </a:rPr>
              <a:t>数据集</a:t>
            </a:r>
            <a:endParaRPr lang="en-US" altLang="zh-CN" dirty="0">
              <a:solidFill>
                <a:srgbClr val="000000"/>
              </a:solidFill>
              <a:sym typeface="Wingdings" panose="05000000000000000000" pitchFamily="2" charset="2"/>
            </a:endParaRPr>
          </a:p>
          <a:p>
            <a:pPr lvl="2"/>
            <a:r>
              <a:rPr lang="en-US" altLang="zh-CN" dirty="0">
                <a:solidFill>
                  <a:srgbClr val="000000"/>
                </a:solidFill>
                <a:sym typeface="Wingdings" panose="05000000000000000000" pitchFamily="2" charset="2"/>
              </a:rPr>
              <a:t>300</a:t>
            </a:r>
            <a:r>
              <a:rPr lang="zh-CN" altLang="en-US" dirty="0">
                <a:solidFill>
                  <a:srgbClr val="000000"/>
                </a:solidFill>
                <a:sym typeface="Wingdings" panose="05000000000000000000" pitchFamily="2" charset="2"/>
              </a:rPr>
              <a:t>小时</a:t>
            </a:r>
            <a:r>
              <a:rPr lang="en-US" altLang="zh-CN" dirty="0">
                <a:solidFill>
                  <a:srgbClr val="000000"/>
                </a:solidFill>
                <a:sym typeface="Wingdings" panose="05000000000000000000" pitchFamily="2" charset="2"/>
              </a:rPr>
              <a:t>150</a:t>
            </a:r>
            <a:r>
              <a:rPr lang="zh-CN" altLang="en-US" dirty="0">
                <a:solidFill>
                  <a:srgbClr val="000000"/>
                </a:solidFill>
                <a:sym typeface="Wingdings" panose="05000000000000000000" pitchFamily="2" charset="2"/>
              </a:rPr>
              <a:t>小时</a:t>
            </a:r>
            <a:r>
              <a:rPr lang="en-US" altLang="zh-CN" dirty="0">
                <a:solidFill>
                  <a:srgbClr val="000000"/>
                </a:solidFill>
                <a:sym typeface="Wingdings" panose="05000000000000000000" pitchFamily="2" charset="2"/>
              </a:rPr>
              <a:t>; hub5e-swb 1831  915</a:t>
            </a:r>
            <a:r>
              <a:rPr lang="zh-CN" altLang="en-US" dirty="0">
                <a:solidFill>
                  <a:srgbClr val="000000"/>
                </a:solidFill>
                <a:sym typeface="Wingdings" panose="05000000000000000000" pitchFamily="2" charset="2"/>
              </a:rPr>
              <a:t>句</a:t>
            </a:r>
            <a:endParaRPr lang="en-US" altLang="zh-CN" dirty="0">
              <a:solidFill>
                <a:srgbClr val="000000"/>
              </a:solidFill>
              <a:sym typeface="Wingdings" panose="05000000000000000000" pitchFamily="2" charset="2"/>
            </a:endParaRPr>
          </a:p>
          <a:p>
            <a:pPr lvl="1"/>
            <a:r>
              <a:rPr lang="en-US" altLang="zh-CN" dirty="0">
                <a:solidFill>
                  <a:srgbClr val="000000"/>
                </a:solidFill>
                <a:sym typeface="Wingdings" panose="05000000000000000000" pitchFamily="2" charset="2"/>
              </a:rPr>
              <a:t>9000 </a:t>
            </a:r>
            <a:r>
              <a:rPr lang="en-US" altLang="zh-CN" dirty="0" err="1">
                <a:solidFill>
                  <a:srgbClr val="000000"/>
                </a:solidFill>
                <a:sym typeface="Wingdings" panose="05000000000000000000" pitchFamily="2" charset="2"/>
              </a:rPr>
              <a:t>senones</a:t>
            </a:r>
            <a:r>
              <a:rPr lang="en-US" altLang="zh-CN" dirty="0">
                <a:solidFill>
                  <a:srgbClr val="000000"/>
                </a:solidFill>
                <a:sym typeface="Wingdings" panose="05000000000000000000" pitchFamily="2" charset="2"/>
              </a:rPr>
              <a:t>; clean speech alignment; </a:t>
            </a:r>
          </a:p>
          <a:p>
            <a:pPr lvl="1"/>
            <a:r>
              <a:rPr lang="zh-CN" altLang="en-US" dirty="0">
                <a:solidFill>
                  <a:srgbClr val="000000"/>
                </a:solidFill>
                <a:sym typeface="Wingdings" panose="05000000000000000000" pitchFamily="2" charset="2"/>
              </a:rPr>
              <a:t>基线</a:t>
            </a:r>
            <a:r>
              <a:rPr lang="en-US" altLang="zh-CN" dirty="0">
                <a:solidFill>
                  <a:srgbClr val="000000"/>
                </a:solidFill>
                <a:sym typeface="Wingdings" panose="05000000000000000000" pitchFamily="2" charset="2"/>
              </a:rPr>
              <a:t>: 10L 768 cells BLSTM PIT-ASR </a:t>
            </a:r>
            <a:r>
              <a:rPr lang="zh-CN" altLang="en-US" dirty="0">
                <a:solidFill>
                  <a:srgbClr val="000000"/>
                </a:solidFill>
                <a:sym typeface="Wingdings" panose="05000000000000000000" pitchFamily="2" charset="2"/>
              </a:rPr>
              <a:t>模型</a:t>
            </a:r>
            <a:endParaRPr lang="en-US" altLang="zh-CN" dirty="0">
              <a:solidFill>
                <a:srgbClr val="000000"/>
              </a:solidFill>
              <a:sym typeface="Wingdings" panose="05000000000000000000" pitchFamily="2" charset="2"/>
            </a:endParaRPr>
          </a:p>
          <a:p>
            <a:pPr lvl="1"/>
            <a:endParaRPr lang="en-US" dirty="0">
              <a:solidFill>
                <a:srgbClr val="000000"/>
              </a:solidFill>
              <a:sym typeface="Wingdings" panose="05000000000000000000" pitchFamily="2" charset="2"/>
            </a:endParaRPr>
          </a:p>
          <a:p>
            <a:pPr lvl="2"/>
            <a:endParaRPr lang="en-US" dirty="0">
              <a:solidFill>
                <a:srgbClr val="000000"/>
              </a:solidFill>
              <a:sym typeface="Wingdings" panose="05000000000000000000" pitchFamily="2" charset="2"/>
            </a:endParaRPr>
          </a:p>
        </p:txBody>
      </p:sp>
      <p:sp>
        <p:nvSpPr>
          <p:cNvPr id="3" name="Title 2"/>
          <p:cNvSpPr>
            <a:spLocks noGrp="1"/>
          </p:cNvSpPr>
          <p:nvPr>
            <p:ph type="title"/>
          </p:nvPr>
        </p:nvSpPr>
        <p:spPr/>
        <p:txBody>
          <a:bodyPr/>
          <a:lstStyle/>
          <a:p>
            <a:r>
              <a:rPr lang="zh-CN" altLang="en-US" dirty="0">
                <a:solidFill>
                  <a:srgbClr val="0078D7"/>
                </a:solidFill>
              </a:rPr>
              <a:t>实验结果</a:t>
            </a:r>
            <a:endParaRPr lang="en-US" dirty="0"/>
          </a:p>
        </p:txBody>
      </p:sp>
    </p:spTree>
    <p:extLst>
      <p:ext uri="{BB962C8B-B14F-4D97-AF65-F5344CB8AC3E}">
        <p14:creationId xmlns:p14="http://schemas.microsoft.com/office/powerpoint/2010/main" val="40338887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solidFill>
                  <a:srgbClr val="0078D7"/>
                </a:solidFill>
              </a:rPr>
              <a:t>系统介绍</a:t>
            </a:r>
            <a:endParaRPr lang="en-US" dirty="0">
              <a:solidFill>
                <a:srgbClr val="0078D7"/>
              </a:solidFill>
            </a:endParaRPr>
          </a:p>
        </p:txBody>
      </p:sp>
      <p:sp>
        <p:nvSpPr>
          <p:cNvPr id="6" name="Text Placeholder 5"/>
          <p:cNvSpPr>
            <a:spLocks noGrp="1"/>
          </p:cNvSpPr>
          <p:nvPr>
            <p:ph type="body" sz="quarter" idx="10"/>
          </p:nvPr>
        </p:nvSpPr>
        <p:spPr>
          <a:xfrm>
            <a:off x="274639" y="1212849"/>
            <a:ext cx="7162798" cy="4004173"/>
          </a:xfrm>
        </p:spPr>
        <p:txBody>
          <a:bodyPr/>
          <a:lstStyle/>
          <a:p>
            <a:r>
              <a:rPr lang="zh-CN" altLang="en-US" sz="3500" dirty="0">
                <a:solidFill>
                  <a:schemeClr val="tx1"/>
                </a:solidFill>
              </a:rPr>
              <a:t>声学改进</a:t>
            </a:r>
            <a:endParaRPr lang="en-US" sz="3500" dirty="0">
              <a:solidFill>
                <a:schemeClr val="tx1"/>
              </a:solidFill>
            </a:endParaRPr>
          </a:p>
          <a:p>
            <a:pPr lvl="1"/>
            <a:r>
              <a:rPr lang="en-US" dirty="0">
                <a:solidFill>
                  <a:schemeClr val="tx1"/>
                </a:solidFill>
              </a:rPr>
              <a:t>Modular Initialization </a:t>
            </a:r>
            <a:r>
              <a:rPr lang="en-US" altLang="zh-CN" dirty="0">
                <a:solidFill>
                  <a:schemeClr val="tx1"/>
                </a:solidFill>
              </a:rPr>
              <a:t>+ C</a:t>
            </a:r>
            <a:r>
              <a:rPr lang="en-US" dirty="0">
                <a:solidFill>
                  <a:schemeClr val="tx1"/>
                </a:solidFill>
              </a:rPr>
              <a:t>NN </a:t>
            </a:r>
          </a:p>
          <a:p>
            <a:pPr lvl="1"/>
            <a:r>
              <a:rPr lang="en-US" dirty="0">
                <a:solidFill>
                  <a:schemeClr val="tx1"/>
                </a:solidFill>
              </a:rPr>
              <a:t>Transfer Learning Based Joint Training </a:t>
            </a:r>
          </a:p>
          <a:p>
            <a:pPr lvl="1"/>
            <a:r>
              <a:rPr lang="en-US" altLang="zh-CN" dirty="0">
                <a:solidFill>
                  <a:schemeClr val="tx1"/>
                </a:solidFill>
              </a:rPr>
              <a:t>Temporal Correlation Modeling </a:t>
            </a:r>
            <a:endParaRPr lang="en-US" dirty="0">
              <a:solidFill>
                <a:schemeClr val="tx1"/>
              </a:solidFill>
            </a:endParaRPr>
          </a:p>
          <a:p>
            <a:r>
              <a:rPr lang="zh-CN" altLang="en-US" sz="3500" dirty="0">
                <a:solidFill>
                  <a:schemeClr val="tx1"/>
                </a:solidFill>
              </a:rPr>
              <a:t>语言学改进</a:t>
            </a:r>
            <a:endParaRPr lang="en-US" sz="3500" dirty="0">
              <a:solidFill>
                <a:schemeClr val="tx1"/>
              </a:solidFill>
            </a:endParaRPr>
          </a:p>
          <a:p>
            <a:pPr lvl="1"/>
            <a:r>
              <a:rPr lang="en-US" b="1" dirty="0">
                <a:solidFill>
                  <a:srgbClr val="0078D7"/>
                </a:solidFill>
              </a:rPr>
              <a:t>Multi-outputs Sequence Discriminative Training </a:t>
            </a:r>
            <a:endParaRPr lang="en-US" dirty="0">
              <a:solidFill>
                <a:srgbClr val="FF0000"/>
              </a:solidFill>
            </a:endParaRPr>
          </a:p>
          <a:p>
            <a:pPr lvl="1"/>
            <a:r>
              <a:rPr lang="en-US" dirty="0">
                <a:solidFill>
                  <a:schemeClr val="tx1"/>
                </a:solidFill>
              </a:rPr>
              <a:t>Integrating Language Model in Assignment Decision </a:t>
            </a:r>
            <a:endParaRPr lang="en-US" dirty="0">
              <a:solidFill>
                <a:srgbClr val="FF0000"/>
              </a:solidFill>
            </a:endParaRPr>
          </a:p>
        </p:txBody>
      </p:sp>
      <p:sp>
        <p:nvSpPr>
          <p:cNvPr id="2" name="Text Placeholder 1"/>
          <p:cNvSpPr>
            <a:spLocks noGrp="1"/>
          </p:cNvSpPr>
          <p:nvPr>
            <p:ph type="body" sz="quarter" idx="11"/>
          </p:nvPr>
        </p:nvSpPr>
        <p:spPr/>
        <p:txBody>
          <a:bodyPr/>
          <a:lstStyle/>
          <a:p>
            <a:endParaRPr lang="en-US" dirty="0"/>
          </a:p>
        </p:txBody>
      </p:sp>
      <p:sp>
        <p:nvSpPr>
          <p:cNvPr id="9" name="Rectangle 1">
            <a:extLst>
              <a:ext uri="{FF2B5EF4-FFF2-40B4-BE49-F238E27FC236}">
                <a16:creationId xmlns:a16="http://schemas.microsoft.com/office/drawing/2014/main" id="{65384117-E122-4F70-9093-7E49CAF1ED33}"/>
              </a:ext>
            </a:extLst>
          </p:cNvPr>
          <p:cNvSpPr>
            <a:spLocks noChangeArrowheads="1"/>
          </p:cNvSpPr>
          <p:nvPr/>
        </p:nvSpPr>
        <p:spPr bwMode="auto">
          <a:xfrm>
            <a:off x="0" y="5859462"/>
            <a:ext cx="12436475" cy="1102674"/>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defTabSz="914400" eaLnBrk="0" fontAlgn="base" hangingPunct="0">
              <a:lnSpc>
                <a:spcPct val="120000"/>
              </a:lnSpc>
              <a:spcBef>
                <a:spcPct val="0"/>
              </a:spcBef>
              <a:spcAft>
                <a:spcPct val="0"/>
              </a:spcAft>
              <a:buFontTx/>
              <a:buChar char="•"/>
            </a:pPr>
            <a:r>
              <a:rPr lang="zh-CN" altLang="zh-CN" sz="1400" b="1" dirty="0">
                <a:solidFill>
                  <a:srgbClr val="333333"/>
                </a:solidFill>
                <a:latin typeface="Arial" panose="020B0604020202020204" pitchFamily="34" charset="0"/>
                <a:ea typeface="Helvetica Neue"/>
              </a:rPr>
              <a:t>Zhehuai Chen</a:t>
            </a:r>
            <a:r>
              <a:rPr lang="zh-CN" altLang="zh-CN" sz="1400" dirty="0">
                <a:solidFill>
                  <a:srgbClr val="333333"/>
                </a:solidFill>
                <a:latin typeface="Arial" panose="020B0604020202020204" pitchFamily="34" charset="0"/>
                <a:ea typeface="Helvetica Neue"/>
              </a:rPr>
              <a:t>, Jasha Droppo, Jinyu Li, Wayne Xiong, Progressive Joint Modeling in Unsupervised Single-channel Overlapped Speech Recognition. IEEE/ACM Transactions on Audio, Speech, and Language Processing, vol. 26, no. 1, pp. 184-196, Jan. 2018. doi: 10.1109/TASLP.2017.2765834.</a:t>
            </a:r>
          </a:p>
          <a:p>
            <a:pPr marL="0" marR="0" lvl="0" indent="0" algn="l" defTabSz="914400" rtl="0" eaLnBrk="0" fontAlgn="base" latinLnBrk="0" hangingPunct="0">
              <a:lnSpc>
                <a:spcPct val="120000"/>
              </a:lnSpc>
              <a:spcBef>
                <a:spcPct val="0"/>
              </a:spcBef>
              <a:spcAft>
                <a:spcPct val="0"/>
              </a:spcAft>
              <a:buClrTx/>
              <a:buSzTx/>
              <a:buFontTx/>
              <a:buChar char="•"/>
              <a:tabLst/>
            </a:pPr>
            <a:r>
              <a:rPr kumimoji="0" lang="zh-CN" altLang="zh-CN" sz="1400" b="1" i="0" u="none" strike="noStrike" cap="none" normalizeH="0" baseline="0" dirty="0">
                <a:ln>
                  <a:noFill/>
                </a:ln>
                <a:solidFill>
                  <a:srgbClr val="333333"/>
                </a:solidFill>
                <a:effectLst/>
                <a:latin typeface="Arial" panose="020B0604020202020204" pitchFamily="34" charset="0"/>
                <a:ea typeface="Helvetica Neue"/>
              </a:rPr>
              <a:t>Zhehuai Chen</a:t>
            </a:r>
            <a:r>
              <a:rPr kumimoji="0" lang="zh-CN" altLang="zh-CN" sz="1400" b="0" i="0" u="none" strike="noStrike" cap="none" normalizeH="0" baseline="0" dirty="0">
                <a:ln>
                  <a:noFill/>
                </a:ln>
                <a:solidFill>
                  <a:srgbClr val="333333"/>
                </a:solidFill>
                <a:effectLst/>
                <a:latin typeface="Arial" panose="020B0604020202020204" pitchFamily="34" charset="0"/>
                <a:ea typeface="Helvetica Neue"/>
              </a:rPr>
              <a:t>, Jasha Droppo, Sequence Modeling in Unsupervised Single-channel Overlapped Speech Recognition, IEEE International Conference on Acoustics, Speech and Signal Processing(ICASSP), Calgary, Canada, 2018. </a:t>
            </a:r>
            <a:endParaRPr kumimoji="0" lang="en-US" altLang="zh-CN" sz="1400" b="0" i="0" u="none" strike="noStrike" cap="none" normalizeH="0" baseline="0" dirty="0">
              <a:ln>
                <a:noFill/>
              </a:ln>
              <a:solidFill>
                <a:srgbClr val="333333"/>
              </a:solidFill>
              <a:effectLst/>
              <a:latin typeface="Arial" panose="020B0604020202020204" pitchFamily="34" charset="0"/>
              <a:ea typeface="Helvetica Neue"/>
            </a:endParaRPr>
          </a:p>
        </p:txBody>
      </p:sp>
      <p:cxnSp>
        <p:nvCxnSpPr>
          <p:cNvPr id="10" name="直接连接符 9">
            <a:extLst>
              <a:ext uri="{FF2B5EF4-FFF2-40B4-BE49-F238E27FC236}">
                <a16:creationId xmlns:a16="http://schemas.microsoft.com/office/drawing/2014/main" id="{6A73BE44-E353-45FE-9CB6-E5FD559B9C95}"/>
              </a:ext>
            </a:extLst>
          </p:cNvPr>
          <p:cNvCxnSpPr/>
          <p:nvPr/>
        </p:nvCxnSpPr>
        <p:spPr>
          <a:xfrm>
            <a:off x="274639" y="5783262"/>
            <a:ext cx="11506198"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6185544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67353"/>
            <a:ext cx="12436475" cy="4935109"/>
          </a:xfrm>
          <a:prstGeom prst="rect">
            <a:avLst/>
          </a:prstGeom>
        </p:spPr>
      </p:pic>
      <p:sp>
        <p:nvSpPr>
          <p:cNvPr id="3" name="Title 2"/>
          <p:cNvSpPr>
            <a:spLocks noGrp="1"/>
          </p:cNvSpPr>
          <p:nvPr>
            <p:ph type="title"/>
          </p:nvPr>
        </p:nvSpPr>
        <p:spPr/>
        <p:txBody>
          <a:bodyPr/>
          <a:lstStyle/>
          <a:p>
            <a:r>
              <a:rPr lang="zh-CN" altLang="en-US" dirty="0">
                <a:solidFill>
                  <a:srgbClr val="0078D7"/>
                </a:solidFill>
              </a:rPr>
              <a:t>实验结果</a:t>
            </a:r>
            <a:endParaRPr lang="en-US" dirty="0"/>
          </a:p>
        </p:txBody>
      </p:sp>
      <p:sp>
        <p:nvSpPr>
          <p:cNvPr id="2" name="Text Placeholder 1"/>
          <p:cNvSpPr>
            <a:spLocks noGrp="1"/>
          </p:cNvSpPr>
          <p:nvPr>
            <p:ph type="body" sz="quarter" idx="10"/>
          </p:nvPr>
        </p:nvSpPr>
        <p:spPr>
          <a:xfrm>
            <a:off x="274639" y="1212849"/>
            <a:ext cx="5486399" cy="627864"/>
          </a:xfrm>
        </p:spPr>
        <p:txBody>
          <a:bodyPr/>
          <a:lstStyle/>
          <a:p>
            <a:endParaRPr lang="en-US" dirty="0">
              <a:solidFill>
                <a:srgbClr val="000000"/>
              </a:solidFill>
              <a:sym typeface="Wingdings" panose="05000000000000000000" pitchFamily="2" charset="2"/>
            </a:endParaRPr>
          </a:p>
        </p:txBody>
      </p:sp>
      <p:sp>
        <p:nvSpPr>
          <p:cNvPr id="7" name="Text Placeholder 6"/>
          <p:cNvSpPr>
            <a:spLocks noGrp="1"/>
          </p:cNvSpPr>
          <p:nvPr>
            <p:ph type="body" sz="quarter" idx="11"/>
          </p:nvPr>
        </p:nvSpPr>
        <p:spPr/>
        <p:txBody>
          <a:bodyPr/>
          <a:lstStyle/>
          <a:p>
            <a:endParaRPr lang="en-US"/>
          </a:p>
        </p:txBody>
      </p:sp>
      <p:sp>
        <p:nvSpPr>
          <p:cNvPr id="11" name="Rectangle 10"/>
          <p:cNvSpPr/>
          <p:nvPr/>
        </p:nvSpPr>
        <p:spPr bwMode="auto">
          <a:xfrm>
            <a:off x="8657095" y="4444841"/>
            <a:ext cx="3657853" cy="990600"/>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2" name="Line Callout 2 11"/>
          <p:cNvSpPr/>
          <p:nvPr/>
        </p:nvSpPr>
        <p:spPr bwMode="auto">
          <a:xfrm>
            <a:off x="884237" y="1120485"/>
            <a:ext cx="4572000" cy="852777"/>
          </a:xfrm>
          <a:prstGeom prst="borderCallout2">
            <a:avLst>
              <a:gd name="adj1" fmla="val 20859"/>
              <a:gd name="adj2" fmla="val 100364"/>
              <a:gd name="adj3" fmla="val 21931"/>
              <a:gd name="adj4" fmla="val 124280"/>
              <a:gd name="adj5" fmla="val 401719"/>
              <a:gd name="adj6" fmla="val 181940"/>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2500" b="1" dirty="0">
                <a:ln w="0"/>
                <a:solidFill>
                  <a:schemeClr val="tx1"/>
                </a:solidFill>
                <a:effectLst>
                  <a:outerShdw blurRad="38100" dist="19050" dir="2700000" algn="tl" rotWithShape="0">
                    <a:schemeClr val="dk1">
                      <a:alpha val="40000"/>
                    </a:schemeClr>
                  </a:outerShdw>
                </a:effectLst>
              </a:rPr>
              <a:t>在一个很强的基线系统上</a:t>
            </a:r>
            <a:endParaRPr lang="en-US" altLang="zh-CN" sz="2500" b="1" dirty="0">
              <a:ln w="0"/>
              <a:solidFill>
                <a:schemeClr val="tx1"/>
              </a:solidFill>
              <a:effectLst>
                <a:outerShdw blurRad="38100" dist="19050" dir="2700000" algn="tl" rotWithShape="0">
                  <a:schemeClr val="dk1">
                    <a:alpha val="40000"/>
                  </a:schemeClr>
                </a:outerShdw>
              </a:effectLst>
            </a:endParaRPr>
          </a:p>
          <a:p>
            <a:pPr algn="ctr" defTabSz="932472" fontAlgn="base">
              <a:spcBef>
                <a:spcPct val="0"/>
              </a:spcBef>
              <a:spcAft>
                <a:spcPct val="0"/>
              </a:spcAft>
            </a:pPr>
            <a:r>
              <a:rPr lang="zh-CN" altLang="en-US" sz="2500" b="1" dirty="0">
                <a:ln w="0"/>
                <a:solidFill>
                  <a:schemeClr val="tx1"/>
                </a:solidFill>
                <a:effectLst>
                  <a:outerShdw blurRad="38100" dist="19050" dir="2700000" algn="tl" rotWithShape="0">
                    <a:schemeClr val="dk1">
                      <a:alpha val="40000"/>
                    </a:schemeClr>
                  </a:outerShdw>
                </a:effectLst>
              </a:rPr>
              <a:t>取得 </a:t>
            </a:r>
            <a:r>
              <a:rPr lang="en-US" sz="2500" b="1" dirty="0">
                <a:ln w="0"/>
                <a:solidFill>
                  <a:srgbClr val="0078D7"/>
                </a:solidFill>
                <a:effectLst>
                  <a:outerShdw blurRad="38100" dist="19050" dir="2700000" algn="tl" rotWithShape="0">
                    <a:schemeClr val="dk1">
                      <a:alpha val="40000"/>
                    </a:schemeClr>
                  </a:outerShdw>
                </a:effectLst>
              </a:rPr>
              <a:t>6.1%</a:t>
            </a:r>
            <a:r>
              <a:rPr lang="en-US" sz="2500" b="1" dirty="0">
                <a:ln w="0"/>
                <a:solidFill>
                  <a:schemeClr val="tx1"/>
                </a:solidFill>
                <a:effectLst>
                  <a:outerShdw blurRad="38100" dist="19050" dir="2700000" algn="tl" rotWithShape="0">
                    <a:schemeClr val="dk1">
                      <a:alpha val="40000"/>
                    </a:schemeClr>
                  </a:outerShdw>
                </a:effectLst>
              </a:rPr>
              <a:t>&amp;</a:t>
            </a:r>
            <a:r>
              <a:rPr lang="en-US" sz="2500" b="1" dirty="0">
                <a:ln w="0"/>
                <a:solidFill>
                  <a:srgbClr val="0078D7"/>
                </a:solidFill>
                <a:effectLst>
                  <a:outerShdw blurRad="38100" dist="19050" dir="2700000" algn="tl" rotWithShape="0">
                    <a:schemeClr val="dk1">
                      <a:alpha val="40000"/>
                    </a:schemeClr>
                  </a:outerShdw>
                </a:effectLst>
              </a:rPr>
              <a:t>7.9%</a:t>
            </a:r>
            <a:r>
              <a:rPr lang="en-US" sz="2500" b="1" dirty="0">
                <a:ln w="0"/>
                <a:solidFill>
                  <a:schemeClr val="tx1"/>
                </a:solidFill>
                <a:effectLst>
                  <a:outerShdw blurRad="38100" dist="19050" dir="2700000" algn="tl" rotWithShape="0">
                    <a:schemeClr val="dk1">
                      <a:alpha val="40000"/>
                    </a:schemeClr>
                  </a:outerShdw>
                </a:effectLst>
              </a:rPr>
              <a:t> </a:t>
            </a:r>
            <a:r>
              <a:rPr lang="zh-CN" altLang="en-US" sz="2500" b="1" dirty="0">
                <a:ln w="0"/>
                <a:solidFill>
                  <a:schemeClr val="tx1"/>
                </a:solidFill>
                <a:effectLst>
                  <a:outerShdw blurRad="38100" dist="19050" dir="2700000" algn="tl" rotWithShape="0">
                    <a:schemeClr val="dk1">
                      <a:alpha val="40000"/>
                    </a:schemeClr>
                  </a:outerShdw>
                </a:effectLst>
              </a:rPr>
              <a:t>相对改善</a:t>
            </a:r>
            <a:endParaRPr lang="en-US" sz="2500" b="1" dirty="0">
              <a:ln w="0"/>
              <a:solidFill>
                <a:schemeClr val="tx1"/>
              </a:solidFill>
              <a:effectLst>
                <a:outerShdw blurRad="38100" dist="19050" dir="2700000" algn="tl" rotWithShape="0">
                  <a:schemeClr val="dk1">
                    <a:alpha val="40000"/>
                  </a:schemeClr>
                </a:outerShdw>
              </a:effectLst>
            </a:endParaRPr>
          </a:p>
        </p:txBody>
      </p:sp>
      <p:sp>
        <p:nvSpPr>
          <p:cNvPr id="13" name="Rectangle 12"/>
          <p:cNvSpPr/>
          <p:nvPr/>
        </p:nvSpPr>
        <p:spPr bwMode="auto">
          <a:xfrm>
            <a:off x="8657096" y="5794645"/>
            <a:ext cx="3657853" cy="990600"/>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94926875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solidFill>
                  <a:srgbClr val="0078D7"/>
                </a:solidFill>
              </a:rPr>
              <a:t>例子（</a:t>
            </a:r>
            <a:r>
              <a:rPr lang="en-US" altLang="zh-CN" dirty="0">
                <a:solidFill>
                  <a:srgbClr val="0078D7"/>
                </a:solidFill>
              </a:rPr>
              <a:t> 50</a:t>
            </a:r>
            <a:r>
              <a:rPr lang="zh-CN" altLang="en-US" dirty="0">
                <a:solidFill>
                  <a:srgbClr val="0078D7"/>
                </a:solidFill>
              </a:rPr>
              <a:t>小时 女声</a:t>
            </a:r>
            <a:r>
              <a:rPr lang="en-US" altLang="zh-CN" dirty="0">
                <a:solidFill>
                  <a:srgbClr val="0078D7"/>
                </a:solidFill>
              </a:rPr>
              <a:t>-</a:t>
            </a:r>
            <a:r>
              <a:rPr lang="zh-CN" altLang="en-US" dirty="0">
                <a:solidFill>
                  <a:srgbClr val="0078D7"/>
                </a:solidFill>
              </a:rPr>
              <a:t>女声）</a:t>
            </a:r>
            <a:endParaRPr lang="en-US" dirty="0"/>
          </a:p>
        </p:txBody>
      </p:sp>
      <p:sp>
        <p:nvSpPr>
          <p:cNvPr id="2" name="Text Placeholder 1"/>
          <p:cNvSpPr>
            <a:spLocks noGrp="1"/>
          </p:cNvSpPr>
          <p:nvPr>
            <p:ph type="body" sz="quarter" idx="10"/>
          </p:nvPr>
        </p:nvSpPr>
        <p:spPr>
          <a:xfrm>
            <a:off x="274639" y="1212849"/>
            <a:ext cx="5486399" cy="3908762"/>
          </a:xfrm>
        </p:spPr>
        <p:txBody>
          <a:bodyPr/>
          <a:lstStyle/>
          <a:p>
            <a:r>
              <a:rPr lang="en-US" sz="2000" dirty="0">
                <a:solidFill>
                  <a:srgbClr val="000000"/>
                </a:solidFill>
                <a:sym typeface="Wingdings" panose="05000000000000000000" pitchFamily="2" charset="2"/>
              </a:rPr>
              <a:t>Clean ASR (90+WER)</a:t>
            </a:r>
          </a:p>
          <a:p>
            <a:r>
              <a:rPr lang="en-US" sz="2000" dirty="0">
                <a:solidFill>
                  <a:srgbClr val="000000"/>
                </a:solidFill>
                <a:sym typeface="Wingdings" panose="05000000000000000000" pitchFamily="2" charset="2"/>
              </a:rPr>
              <a:t>1 PIT-CE</a:t>
            </a:r>
          </a:p>
          <a:p>
            <a:r>
              <a:rPr lang="en-US" sz="2000" dirty="0">
                <a:solidFill>
                  <a:srgbClr val="000000"/>
                </a:solidFill>
                <a:sym typeface="Wingdings" panose="05000000000000000000" pitchFamily="2" charset="2"/>
              </a:rPr>
              <a:t>2 Transf.</a:t>
            </a:r>
          </a:p>
          <a:p>
            <a:r>
              <a:rPr lang="en-US" sz="2000" dirty="0">
                <a:solidFill>
                  <a:srgbClr val="000000"/>
                </a:solidFill>
                <a:sym typeface="Wingdings" panose="05000000000000000000" pitchFamily="2" charset="2"/>
              </a:rPr>
              <a:t>3    +MMI teacher</a:t>
            </a:r>
          </a:p>
          <a:p>
            <a:r>
              <a:rPr lang="en-US" sz="2000" dirty="0">
                <a:solidFill>
                  <a:srgbClr val="000000"/>
                </a:solidFill>
                <a:sym typeface="Wingdings" panose="05000000000000000000" pitchFamily="2" charset="2"/>
              </a:rPr>
              <a:t>4       +seq. disc. tr.</a:t>
            </a:r>
          </a:p>
          <a:p>
            <a:endParaRPr lang="en-US" sz="2000" dirty="0">
              <a:solidFill>
                <a:srgbClr val="000000"/>
              </a:solidFill>
              <a:sym typeface="Wingdings" panose="05000000000000000000" pitchFamily="2" charset="2"/>
            </a:endParaRPr>
          </a:p>
          <a:p>
            <a:endParaRPr lang="en-US" sz="2000" dirty="0">
              <a:solidFill>
                <a:srgbClr val="000000"/>
              </a:solidFill>
              <a:sym typeface="Wingdings" panose="05000000000000000000" pitchFamily="2" charset="2"/>
            </a:endParaRPr>
          </a:p>
          <a:p>
            <a:endParaRPr lang="en-US" sz="2000" dirty="0">
              <a:solidFill>
                <a:srgbClr val="000000"/>
              </a:solidFill>
              <a:sym typeface="Wingdings" panose="05000000000000000000" pitchFamily="2" charset="2"/>
            </a:endParaRPr>
          </a:p>
          <a:p>
            <a:endParaRPr lang="en-US" sz="2000" dirty="0">
              <a:solidFill>
                <a:srgbClr val="000000"/>
              </a:solidFill>
              <a:sym typeface="Wingdings" panose="05000000000000000000" pitchFamily="2" charset="2"/>
            </a:endParaRPr>
          </a:p>
        </p:txBody>
      </p:sp>
      <p:pic>
        <p:nvPicPr>
          <p:cNvPr id="4" name="sw_4776_A_385900000_525700000_sw_4854_B_475700000_61590000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46237" y="3802062"/>
            <a:ext cx="609600" cy="609600"/>
          </a:xfrm>
          <a:prstGeom prst="rect">
            <a:avLst/>
          </a:prstGeom>
        </p:spPr>
      </p:pic>
    </p:spTree>
    <p:extLst>
      <p:ext uri="{BB962C8B-B14F-4D97-AF65-F5344CB8AC3E}">
        <p14:creationId xmlns:p14="http://schemas.microsoft.com/office/powerpoint/2010/main" val="4196546066"/>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2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endParaRPr lang="en-US"/>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4145"/>
            <a:ext cx="12436475" cy="5706234"/>
          </a:xfrm>
          <a:prstGeom prst="rect">
            <a:avLst/>
          </a:prstGeom>
        </p:spPr>
      </p:pic>
      <p:sp>
        <p:nvSpPr>
          <p:cNvPr id="6" name="Rectangle 5"/>
          <p:cNvSpPr/>
          <p:nvPr/>
        </p:nvSpPr>
        <p:spPr>
          <a:xfrm>
            <a:off x="3660337" y="2836595"/>
            <a:ext cx="6216650" cy="369332"/>
          </a:xfrm>
          <a:prstGeom prst="rect">
            <a:avLst/>
          </a:prstGeom>
        </p:spPr>
        <p:txBody>
          <a:bodyPr>
            <a:spAutoFit/>
          </a:bodyPr>
          <a:lstStyle/>
          <a:p>
            <a:r>
              <a:rPr lang="en-US" b="1" dirty="0">
                <a:solidFill>
                  <a:srgbClr val="000000"/>
                </a:solidFill>
                <a:sym typeface="Wingdings" panose="05000000000000000000" pitchFamily="2" charset="2"/>
              </a:rPr>
              <a:t>4       +seq. disc. tr.</a:t>
            </a:r>
          </a:p>
        </p:txBody>
      </p:sp>
      <p:sp>
        <p:nvSpPr>
          <p:cNvPr id="7" name="Rectangle 6"/>
          <p:cNvSpPr/>
          <p:nvPr/>
        </p:nvSpPr>
        <p:spPr>
          <a:xfrm>
            <a:off x="3078843" y="1329480"/>
            <a:ext cx="1091966" cy="369332"/>
          </a:xfrm>
          <a:prstGeom prst="rect">
            <a:avLst/>
          </a:prstGeom>
        </p:spPr>
        <p:txBody>
          <a:bodyPr wrap="none">
            <a:spAutoFit/>
          </a:bodyPr>
          <a:lstStyle/>
          <a:p>
            <a:r>
              <a:rPr lang="en-US" b="1" dirty="0">
                <a:solidFill>
                  <a:srgbClr val="000000"/>
                </a:solidFill>
                <a:sym typeface="Wingdings" panose="05000000000000000000" pitchFamily="2" charset="2"/>
              </a:rPr>
              <a:t>1 PIT-CE</a:t>
            </a:r>
          </a:p>
        </p:txBody>
      </p:sp>
      <p:sp>
        <p:nvSpPr>
          <p:cNvPr id="8" name="Rectangle 7"/>
          <p:cNvSpPr/>
          <p:nvPr/>
        </p:nvSpPr>
        <p:spPr>
          <a:xfrm>
            <a:off x="3170237" y="1840056"/>
            <a:ext cx="1093569" cy="369332"/>
          </a:xfrm>
          <a:prstGeom prst="rect">
            <a:avLst/>
          </a:prstGeom>
        </p:spPr>
        <p:txBody>
          <a:bodyPr wrap="none">
            <a:spAutoFit/>
          </a:bodyPr>
          <a:lstStyle/>
          <a:p>
            <a:r>
              <a:rPr lang="en-US" b="1" dirty="0">
                <a:solidFill>
                  <a:srgbClr val="000000"/>
                </a:solidFill>
                <a:sym typeface="Wingdings" panose="05000000000000000000" pitchFamily="2" charset="2"/>
              </a:rPr>
              <a:t>2 Transf.</a:t>
            </a:r>
          </a:p>
        </p:txBody>
      </p:sp>
      <p:sp>
        <p:nvSpPr>
          <p:cNvPr id="9" name="Rectangle 8"/>
          <p:cNvSpPr/>
          <p:nvPr/>
        </p:nvSpPr>
        <p:spPr>
          <a:xfrm>
            <a:off x="3398837" y="2350632"/>
            <a:ext cx="2121799" cy="369332"/>
          </a:xfrm>
          <a:prstGeom prst="rect">
            <a:avLst/>
          </a:prstGeom>
        </p:spPr>
        <p:txBody>
          <a:bodyPr wrap="none">
            <a:spAutoFit/>
          </a:bodyPr>
          <a:lstStyle/>
          <a:p>
            <a:r>
              <a:rPr lang="en-US" b="1" dirty="0">
                <a:solidFill>
                  <a:srgbClr val="000000"/>
                </a:solidFill>
                <a:sym typeface="Wingdings" panose="05000000000000000000" pitchFamily="2" charset="2"/>
              </a:rPr>
              <a:t>3    +MMI teacher</a:t>
            </a:r>
          </a:p>
        </p:txBody>
      </p:sp>
      <p:grpSp>
        <p:nvGrpSpPr>
          <p:cNvPr id="22" name="组合 21">
            <a:extLst>
              <a:ext uri="{FF2B5EF4-FFF2-40B4-BE49-F238E27FC236}">
                <a16:creationId xmlns:a16="http://schemas.microsoft.com/office/drawing/2014/main" id="{A21DFD98-3301-4996-A784-397CB90D4A1B}"/>
              </a:ext>
            </a:extLst>
          </p:cNvPr>
          <p:cNvGrpSpPr/>
          <p:nvPr/>
        </p:nvGrpSpPr>
        <p:grpSpPr>
          <a:xfrm>
            <a:off x="350837" y="5474055"/>
            <a:ext cx="4800600" cy="1470049"/>
            <a:chOff x="350837" y="5474055"/>
            <a:chExt cx="4800600" cy="1470049"/>
          </a:xfrm>
        </p:grpSpPr>
        <p:sp>
          <p:nvSpPr>
            <p:cNvPr id="12" name="Rectangle 14">
              <a:extLst>
                <a:ext uri="{FF2B5EF4-FFF2-40B4-BE49-F238E27FC236}">
                  <a16:creationId xmlns:a16="http://schemas.microsoft.com/office/drawing/2014/main" id="{52B19990-A4A3-4BC1-BB72-FEF9EC26443F}"/>
                </a:ext>
              </a:extLst>
            </p:cNvPr>
            <p:cNvSpPr/>
            <p:nvPr/>
          </p:nvSpPr>
          <p:spPr bwMode="auto">
            <a:xfrm>
              <a:off x="3322637" y="5474055"/>
              <a:ext cx="1752599" cy="766407"/>
            </a:xfrm>
            <a:prstGeom prst="rect">
              <a:avLst/>
            </a:prstGeom>
            <a:noFill/>
            <a:ln w="19050">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3" name="文本框 12">
              <a:extLst>
                <a:ext uri="{FF2B5EF4-FFF2-40B4-BE49-F238E27FC236}">
                  <a16:creationId xmlns:a16="http://schemas.microsoft.com/office/drawing/2014/main" id="{F2452A53-FFF9-4590-B8FB-316B920202DD}"/>
                </a:ext>
              </a:extLst>
            </p:cNvPr>
            <p:cNvSpPr txBox="1"/>
            <p:nvPr/>
          </p:nvSpPr>
          <p:spPr>
            <a:xfrm>
              <a:off x="350837" y="6316240"/>
              <a:ext cx="4800600" cy="627864"/>
            </a:xfrm>
            <a:prstGeom prst="rect">
              <a:avLst/>
            </a:prstGeom>
            <a:noFill/>
            <a:ln w="19050">
              <a:solidFill>
                <a:srgbClr val="0078D7"/>
              </a:solidFill>
            </a:ln>
          </p:spPr>
          <p:txBody>
            <a:bodyPr wrap="square" lIns="182880" tIns="146304" rIns="182880" bIns="146304" rtlCol="0">
              <a:spAutoFit/>
            </a:bodyPr>
            <a:lstStyle/>
            <a:p>
              <a:pPr>
                <a:lnSpc>
                  <a:spcPct val="90000"/>
                </a:lnSpc>
                <a:spcAft>
                  <a:spcPts val="600"/>
                </a:spcAft>
              </a:pPr>
              <a:r>
                <a:rPr lang="zh-CN" altLang="en-US" sz="2400" dirty="0">
                  <a:gradFill>
                    <a:gsLst>
                      <a:gs pos="2917">
                        <a:schemeClr val="tx1"/>
                      </a:gs>
                      <a:gs pos="30000">
                        <a:schemeClr val="tx1"/>
                      </a:gs>
                    </a:gsLst>
                    <a:lin ang="5400000" scaled="0"/>
                  </a:gradFill>
                </a:rPr>
                <a:t>更少删除错误（更好的语音分离）</a:t>
              </a:r>
            </a:p>
          </p:txBody>
        </p:sp>
        <p:cxnSp>
          <p:nvCxnSpPr>
            <p:cNvPr id="16" name="Straight Arrow Connector 15">
              <a:extLst>
                <a:ext uri="{FF2B5EF4-FFF2-40B4-BE49-F238E27FC236}">
                  <a16:creationId xmlns:a16="http://schemas.microsoft.com/office/drawing/2014/main" id="{8874B4DF-9DC8-4AAB-8F07-0E0F1EE0CFEB}"/>
                </a:ext>
              </a:extLst>
            </p:cNvPr>
            <p:cNvCxnSpPr>
              <a:cxnSpLocks/>
            </p:cNvCxnSpPr>
            <p:nvPr/>
          </p:nvCxnSpPr>
          <p:spPr>
            <a:xfrm flipV="1">
              <a:off x="2703885" y="5857258"/>
              <a:ext cx="616387" cy="458983"/>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7943E176-C28B-47F3-B789-75E1FD2E98DC}"/>
              </a:ext>
            </a:extLst>
          </p:cNvPr>
          <p:cNvGrpSpPr/>
          <p:nvPr/>
        </p:nvGrpSpPr>
        <p:grpSpPr>
          <a:xfrm>
            <a:off x="2526890" y="2616878"/>
            <a:ext cx="6279781" cy="1451813"/>
            <a:chOff x="2526890" y="2616878"/>
            <a:chExt cx="6279781" cy="1451813"/>
          </a:xfrm>
        </p:grpSpPr>
        <p:sp>
          <p:nvSpPr>
            <p:cNvPr id="11" name="Rectangle 14">
              <a:extLst>
                <a:ext uri="{FF2B5EF4-FFF2-40B4-BE49-F238E27FC236}">
                  <a16:creationId xmlns:a16="http://schemas.microsoft.com/office/drawing/2014/main" id="{F669405D-12DE-402B-AE30-813E31CFDC7B}"/>
                </a:ext>
              </a:extLst>
            </p:cNvPr>
            <p:cNvSpPr/>
            <p:nvPr/>
          </p:nvSpPr>
          <p:spPr bwMode="auto">
            <a:xfrm>
              <a:off x="2526890" y="2616878"/>
              <a:ext cx="795748" cy="720046"/>
            </a:xfrm>
            <a:prstGeom prst="rect">
              <a:avLst/>
            </a:prstGeom>
            <a:noFill/>
            <a:ln w="19050">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8" name="文本框 17">
              <a:extLst>
                <a:ext uri="{FF2B5EF4-FFF2-40B4-BE49-F238E27FC236}">
                  <a16:creationId xmlns:a16="http://schemas.microsoft.com/office/drawing/2014/main" id="{F0AB805E-2B36-46A7-82FF-35711146EEE1}"/>
                </a:ext>
              </a:extLst>
            </p:cNvPr>
            <p:cNvSpPr txBox="1"/>
            <p:nvPr/>
          </p:nvSpPr>
          <p:spPr>
            <a:xfrm>
              <a:off x="3815485" y="3440827"/>
              <a:ext cx="4991186" cy="627864"/>
            </a:xfrm>
            <a:prstGeom prst="rect">
              <a:avLst/>
            </a:prstGeom>
            <a:noFill/>
            <a:ln w="19050">
              <a:solidFill>
                <a:srgbClr val="0078D7"/>
              </a:solidFill>
            </a:ln>
          </p:spPr>
          <p:txBody>
            <a:bodyPr wrap="square" lIns="182880" tIns="146304" rIns="182880" bIns="146304" rtlCol="0">
              <a:spAutoFit/>
            </a:bodyPr>
            <a:lstStyle/>
            <a:p>
              <a:pPr>
                <a:lnSpc>
                  <a:spcPct val="90000"/>
                </a:lnSpc>
                <a:spcAft>
                  <a:spcPts val="600"/>
                </a:spcAft>
              </a:pPr>
              <a:r>
                <a:rPr lang="zh-CN" altLang="en-US" sz="2400" dirty="0">
                  <a:gradFill>
                    <a:gsLst>
                      <a:gs pos="2917">
                        <a:schemeClr val="tx1"/>
                      </a:gs>
                      <a:gs pos="30000">
                        <a:schemeClr val="tx1"/>
                      </a:gs>
                    </a:gsLst>
                    <a:lin ang="5400000" scaled="0"/>
                  </a:gradFill>
                </a:rPr>
                <a:t>更少语法错误（更好的语言学建模）</a:t>
              </a:r>
            </a:p>
          </p:txBody>
        </p:sp>
        <p:cxnSp>
          <p:nvCxnSpPr>
            <p:cNvPr id="19" name="Straight Arrow Connector 15">
              <a:extLst>
                <a:ext uri="{FF2B5EF4-FFF2-40B4-BE49-F238E27FC236}">
                  <a16:creationId xmlns:a16="http://schemas.microsoft.com/office/drawing/2014/main" id="{31F58F99-2312-4C8C-AEEA-2C0FA94092A5}"/>
                </a:ext>
              </a:extLst>
            </p:cNvPr>
            <p:cNvCxnSpPr>
              <a:cxnSpLocks/>
            </p:cNvCxnSpPr>
            <p:nvPr/>
          </p:nvCxnSpPr>
          <p:spPr>
            <a:xfrm flipH="1" flipV="1">
              <a:off x="3320272" y="3347171"/>
              <a:ext cx="478826" cy="331947"/>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856176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1034674"/>
            <a:ext cx="11887200" cy="5129225"/>
          </a:xfrm>
        </p:spPr>
        <p:txBody>
          <a:bodyPr/>
          <a:lstStyle/>
          <a:p>
            <a:pPr>
              <a:lnSpc>
                <a:spcPct val="125000"/>
              </a:lnSpc>
            </a:pPr>
            <a:r>
              <a:rPr lang="zh-CN" altLang="en-US" sz="3000" b="1" dirty="0">
                <a:solidFill>
                  <a:schemeClr val="tx1"/>
                </a:solidFill>
              </a:rPr>
              <a:t>课题背景</a:t>
            </a:r>
            <a:endParaRPr lang="en-US" altLang="zh-CN" sz="3000" b="1" dirty="0">
              <a:solidFill>
                <a:schemeClr val="tx1"/>
              </a:solidFill>
            </a:endParaRPr>
          </a:p>
          <a:p>
            <a:pPr lvl="1">
              <a:lnSpc>
                <a:spcPct val="125000"/>
              </a:lnSpc>
            </a:pPr>
            <a:r>
              <a:rPr lang="zh-CN" altLang="en-US" sz="3000" dirty="0">
                <a:solidFill>
                  <a:schemeClr val="tx1"/>
                </a:solidFill>
              </a:rPr>
              <a:t>语音识别中的序列建模</a:t>
            </a:r>
            <a:endParaRPr lang="en-US" altLang="zh-CN" sz="3000" dirty="0">
              <a:solidFill>
                <a:schemeClr val="tx1"/>
              </a:solidFill>
            </a:endParaRPr>
          </a:p>
          <a:p>
            <a:pPr lvl="1">
              <a:lnSpc>
                <a:spcPct val="125000"/>
              </a:lnSpc>
            </a:pPr>
            <a:r>
              <a:rPr lang="zh-CN" altLang="en-US" sz="3000" dirty="0">
                <a:solidFill>
                  <a:schemeClr val="tx1"/>
                </a:solidFill>
              </a:rPr>
              <a:t>语音识别中的搜索解码</a:t>
            </a:r>
          </a:p>
          <a:p>
            <a:pPr>
              <a:lnSpc>
                <a:spcPct val="125000"/>
              </a:lnSpc>
            </a:pPr>
            <a:r>
              <a:rPr lang="zh-CN" altLang="en-US" sz="3000" b="1" dirty="0">
                <a:solidFill>
                  <a:schemeClr val="tx1"/>
                </a:solidFill>
              </a:rPr>
              <a:t>无词图的序列鉴别性训练</a:t>
            </a:r>
            <a:endParaRPr lang="zh-CN" altLang="en-US" sz="3000" dirty="0">
              <a:solidFill>
                <a:schemeClr val="tx1"/>
              </a:solidFill>
            </a:endParaRPr>
          </a:p>
          <a:p>
            <a:pPr>
              <a:lnSpc>
                <a:spcPct val="125000"/>
              </a:lnSpc>
            </a:pPr>
            <a:r>
              <a:rPr lang="zh-CN" altLang="en-US" sz="3000" b="1" dirty="0">
                <a:solidFill>
                  <a:schemeClr val="tx1"/>
                </a:solidFill>
              </a:rPr>
              <a:t>并行化的搜索解码算法</a:t>
            </a:r>
            <a:endParaRPr lang="en-US" altLang="zh-CN" sz="3000" b="1" dirty="0">
              <a:solidFill>
                <a:schemeClr val="tx1"/>
              </a:solidFill>
            </a:endParaRPr>
          </a:p>
          <a:p>
            <a:pPr>
              <a:lnSpc>
                <a:spcPct val="125000"/>
              </a:lnSpc>
            </a:pPr>
            <a:r>
              <a:rPr lang="zh-CN" altLang="en-US" sz="3000" b="1" dirty="0">
                <a:solidFill>
                  <a:schemeClr val="bg1">
                    <a:lumMod val="85000"/>
                  </a:schemeClr>
                </a:solidFill>
              </a:rPr>
              <a:t>标签同步的搜索解码算法</a:t>
            </a:r>
          </a:p>
          <a:p>
            <a:pPr>
              <a:lnSpc>
                <a:spcPct val="125000"/>
              </a:lnSpc>
            </a:pPr>
            <a:endParaRPr lang="zh-CN" altLang="en-US" sz="5000" b="1" dirty="0">
              <a:solidFill>
                <a:schemeClr val="tx1"/>
              </a:solidFill>
            </a:endParaRPr>
          </a:p>
        </p:txBody>
      </p:sp>
      <p:sp>
        <p:nvSpPr>
          <p:cNvPr id="4" name="Title 3"/>
          <p:cNvSpPr>
            <a:spLocks noGrp="1"/>
          </p:cNvSpPr>
          <p:nvPr>
            <p:ph type="title"/>
          </p:nvPr>
        </p:nvSpPr>
        <p:spPr/>
        <p:txBody>
          <a:bodyPr/>
          <a:lstStyle/>
          <a:p>
            <a:r>
              <a:rPr lang="zh-CN" altLang="en-US" dirty="0">
                <a:solidFill>
                  <a:srgbClr val="0078D7"/>
                </a:solidFill>
              </a:rPr>
              <a:t>提纲</a:t>
            </a:r>
            <a:endParaRPr lang="en-US" dirty="0">
              <a:solidFill>
                <a:srgbClr val="0078D7"/>
              </a:solidFill>
            </a:endParaRPr>
          </a:p>
        </p:txBody>
      </p:sp>
    </p:spTree>
    <p:extLst>
      <p:ext uri="{BB962C8B-B14F-4D97-AF65-F5344CB8AC3E}">
        <p14:creationId xmlns:p14="http://schemas.microsoft.com/office/powerpoint/2010/main" val="361592284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38664"/>
          </a:xfrm>
        </p:spPr>
        <p:txBody>
          <a:bodyPr/>
          <a:lstStyle/>
          <a:p>
            <a:r>
              <a:rPr lang="zh-CN" altLang="en-US" dirty="0">
                <a:solidFill>
                  <a:schemeClr val="tx1"/>
                </a:solidFill>
              </a:rPr>
              <a:t>语音识别系统分解</a:t>
            </a:r>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语音识别中的搜索解码</a:t>
            </a:r>
            <a:endParaRPr lang="en-US" dirty="0">
              <a:solidFill>
                <a:srgbClr val="0078D7"/>
              </a:solidFill>
            </a:endParaRPr>
          </a:p>
        </p:txBody>
      </p:sp>
      <p:pic>
        <p:nvPicPr>
          <p:cNvPr id="6" name="图片 5">
            <a:extLst>
              <a:ext uri="{FF2B5EF4-FFF2-40B4-BE49-F238E27FC236}">
                <a16:creationId xmlns:a16="http://schemas.microsoft.com/office/drawing/2014/main" id="{34217431-44D3-40F0-9385-36F0E901B05B}"/>
              </a:ext>
            </a:extLst>
          </p:cNvPr>
          <p:cNvPicPr>
            <a:picLocks noChangeAspect="1"/>
          </p:cNvPicPr>
          <p:nvPr/>
        </p:nvPicPr>
        <p:blipFill>
          <a:blip r:embed="rId3"/>
          <a:stretch>
            <a:fillRect/>
          </a:stretch>
        </p:blipFill>
        <p:spPr>
          <a:xfrm>
            <a:off x="-30161" y="2179082"/>
            <a:ext cx="6324598" cy="3622001"/>
          </a:xfrm>
          <a:prstGeom prst="rect">
            <a:avLst/>
          </a:prstGeom>
        </p:spPr>
      </p:pic>
      <p:grpSp>
        <p:nvGrpSpPr>
          <p:cNvPr id="28" name="组合 27">
            <a:extLst>
              <a:ext uri="{FF2B5EF4-FFF2-40B4-BE49-F238E27FC236}">
                <a16:creationId xmlns:a16="http://schemas.microsoft.com/office/drawing/2014/main" id="{74B43AB6-CF86-46DA-A608-71B2C13CC26E}"/>
              </a:ext>
            </a:extLst>
          </p:cNvPr>
          <p:cNvGrpSpPr/>
          <p:nvPr/>
        </p:nvGrpSpPr>
        <p:grpSpPr>
          <a:xfrm>
            <a:off x="9116409" y="2354262"/>
            <a:ext cx="2740628" cy="3657600"/>
            <a:chOff x="9116409" y="2354262"/>
            <a:chExt cx="2740628" cy="3657600"/>
          </a:xfrm>
        </p:grpSpPr>
        <p:cxnSp>
          <p:nvCxnSpPr>
            <p:cNvPr id="9" name="直接箭头连接符 8">
              <a:extLst>
                <a:ext uri="{FF2B5EF4-FFF2-40B4-BE49-F238E27FC236}">
                  <a16:creationId xmlns:a16="http://schemas.microsoft.com/office/drawing/2014/main" id="{8EC84AA6-44EF-4440-AE8D-412A33FA112D}"/>
                </a:ext>
              </a:extLst>
            </p:cNvPr>
            <p:cNvCxnSpPr>
              <a:cxnSpLocks/>
            </p:cNvCxnSpPr>
            <p:nvPr/>
          </p:nvCxnSpPr>
          <p:spPr>
            <a:xfrm>
              <a:off x="10179511" y="3878262"/>
              <a:ext cx="0" cy="381000"/>
            </a:xfrm>
            <a:prstGeom prst="straightConnector1">
              <a:avLst/>
            </a:prstGeom>
            <a:noFill/>
            <a:ln w="28575" cap="flat" cmpd="sng" algn="ctr">
              <a:solidFill>
                <a:srgbClr val="0078D7"/>
              </a:solidFill>
              <a:prstDash val="solid"/>
              <a:tailEnd type="arrow"/>
            </a:ln>
            <a:effectLst/>
          </p:spPr>
        </p:cxnSp>
        <p:sp>
          <p:nvSpPr>
            <p:cNvPr id="10" name="文本框 9">
              <a:extLst>
                <a:ext uri="{FF2B5EF4-FFF2-40B4-BE49-F238E27FC236}">
                  <a16:creationId xmlns:a16="http://schemas.microsoft.com/office/drawing/2014/main" id="{807BA232-0897-4FF0-9A8E-FD7A35322DCF}"/>
                </a:ext>
              </a:extLst>
            </p:cNvPr>
            <p:cNvSpPr txBox="1"/>
            <p:nvPr/>
          </p:nvSpPr>
          <p:spPr>
            <a:xfrm>
              <a:off x="9646111" y="4410151"/>
              <a:ext cx="2210926"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altLang="zh-CN" sz="1800" b="0" i="0" u="sng" strike="noStrike" kern="0" cap="none" spc="0" normalizeH="0" baseline="0" noProof="0" dirty="0">
                  <a:ln>
                    <a:noFill/>
                  </a:ln>
                  <a:solidFill>
                    <a:srgbClr val="000000"/>
                  </a:solidFill>
                  <a:effectLst/>
                  <a:uLnTx/>
                  <a:uFillTx/>
                  <a:latin typeface="Arial" charset="0"/>
                  <a:ea typeface="宋体" charset="-122"/>
                </a:rPr>
                <a:t>K_B + AA1_I + R_E</a:t>
              </a:r>
              <a:endParaRPr kumimoji="0" lang="zh-CN" altLang="en-US" sz="1800" b="0" i="0" u="sng" strike="noStrike" kern="0" cap="none" spc="0" normalizeH="0" baseline="0" noProof="0" dirty="0">
                <a:ln>
                  <a:noFill/>
                </a:ln>
                <a:solidFill>
                  <a:srgbClr val="000000"/>
                </a:solidFill>
                <a:effectLst/>
                <a:uLnTx/>
                <a:uFillTx/>
                <a:latin typeface="Arial" charset="0"/>
                <a:ea typeface="宋体" charset="-122"/>
              </a:endParaRPr>
            </a:p>
          </p:txBody>
        </p:sp>
        <p:pic>
          <p:nvPicPr>
            <p:cNvPr id="11" name="图片 10" descr="屏幕剪辑">
              <a:extLst>
                <a:ext uri="{FF2B5EF4-FFF2-40B4-BE49-F238E27FC236}">
                  <a16:creationId xmlns:a16="http://schemas.microsoft.com/office/drawing/2014/main" id="{A3BA08B1-0934-4149-A867-2E737D1C819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78410" y="2354262"/>
              <a:ext cx="602202" cy="1243465"/>
            </a:xfrm>
            <a:prstGeom prst="rect">
              <a:avLst/>
            </a:prstGeom>
          </p:spPr>
        </p:pic>
        <p:sp>
          <p:nvSpPr>
            <p:cNvPr id="12" name="文本框 11">
              <a:extLst>
                <a:ext uri="{FF2B5EF4-FFF2-40B4-BE49-F238E27FC236}">
                  <a16:creationId xmlns:a16="http://schemas.microsoft.com/office/drawing/2014/main" id="{032AFFDC-972D-4BC4-9293-41FF56B0CED1}"/>
                </a:ext>
              </a:extLst>
            </p:cNvPr>
            <p:cNvSpPr txBox="1"/>
            <p:nvPr/>
          </p:nvSpPr>
          <p:spPr>
            <a:xfrm>
              <a:off x="9843521" y="5642530"/>
              <a:ext cx="671979"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altLang="zh-CN" sz="1800" b="0" i="0" u="sng" strike="noStrike" kern="0" cap="none" spc="0" normalizeH="0" baseline="0" noProof="0" dirty="0">
                  <a:ln>
                    <a:noFill/>
                  </a:ln>
                  <a:solidFill>
                    <a:srgbClr val="000000"/>
                  </a:solidFill>
                  <a:effectLst/>
                  <a:uLnTx/>
                  <a:uFillTx/>
                  <a:latin typeface="Arial" charset="0"/>
                  <a:ea typeface="宋体" charset="-122"/>
                </a:rPr>
                <a:t>CAR</a:t>
              </a:r>
              <a:endParaRPr kumimoji="0" lang="zh-CN" altLang="en-US" sz="1800" b="0" i="0" u="sng" strike="noStrike" kern="0" cap="none" spc="0" normalizeH="0" baseline="0" noProof="0" dirty="0">
                <a:ln>
                  <a:noFill/>
                </a:ln>
                <a:solidFill>
                  <a:srgbClr val="000000"/>
                </a:solidFill>
                <a:effectLst/>
                <a:uLnTx/>
                <a:uFillTx/>
                <a:latin typeface="Arial" charset="0"/>
                <a:ea typeface="宋体" charset="-122"/>
              </a:endParaRPr>
            </a:p>
          </p:txBody>
        </p:sp>
        <p:cxnSp>
          <p:nvCxnSpPr>
            <p:cNvPr id="23" name="直接箭头连接符 22">
              <a:extLst>
                <a:ext uri="{FF2B5EF4-FFF2-40B4-BE49-F238E27FC236}">
                  <a16:creationId xmlns:a16="http://schemas.microsoft.com/office/drawing/2014/main" id="{4C85D964-44F6-4A05-9E29-99B08235EB5E}"/>
                </a:ext>
              </a:extLst>
            </p:cNvPr>
            <p:cNvCxnSpPr>
              <a:cxnSpLocks/>
            </p:cNvCxnSpPr>
            <p:nvPr/>
          </p:nvCxnSpPr>
          <p:spPr>
            <a:xfrm>
              <a:off x="10179511" y="5021262"/>
              <a:ext cx="0" cy="381000"/>
            </a:xfrm>
            <a:prstGeom prst="straightConnector1">
              <a:avLst/>
            </a:prstGeom>
            <a:noFill/>
            <a:ln w="28575" cap="flat" cmpd="sng" algn="ctr">
              <a:solidFill>
                <a:srgbClr val="0078D7"/>
              </a:solidFill>
              <a:prstDash val="solid"/>
              <a:tailEnd type="arrow"/>
            </a:ln>
            <a:effectLst/>
          </p:spPr>
        </p:cxnSp>
        <p:sp>
          <p:nvSpPr>
            <p:cNvPr id="24" name="左大括号 23">
              <a:extLst>
                <a:ext uri="{FF2B5EF4-FFF2-40B4-BE49-F238E27FC236}">
                  <a16:creationId xmlns:a16="http://schemas.microsoft.com/office/drawing/2014/main" id="{36C6A492-9D2F-4AB2-A8B1-B198DCC77305}"/>
                </a:ext>
              </a:extLst>
            </p:cNvPr>
            <p:cNvSpPr/>
            <p:nvPr/>
          </p:nvSpPr>
          <p:spPr>
            <a:xfrm>
              <a:off x="9116409" y="2521469"/>
              <a:ext cx="315549" cy="1966393"/>
            </a:xfrm>
            <a:prstGeom prst="leftBrace">
              <a:avLst>
                <a:gd name="adj1" fmla="val 8333"/>
                <a:gd name="adj2" fmla="val 17025"/>
              </a:avLst>
            </a:prstGeom>
            <a:ln w="19050">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25" name="左大括号 24">
              <a:extLst>
                <a:ext uri="{FF2B5EF4-FFF2-40B4-BE49-F238E27FC236}">
                  <a16:creationId xmlns:a16="http://schemas.microsoft.com/office/drawing/2014/main" id="{D2D9CA11-F38C-4CA2-82B3-A826EFA54CCA}"/>
                </a:ext>
              </a:extLst>
            </p:cNvPr>
            <p:cNvSpPr/>
            <p:nvPr/>
          </p:nvSpPr>
          <p:spPr>
            <a:xfrm>
              <a:off x="9124033" y="4640262"/>
              <a:ext cx="315549" cy="1219200"/>
            </a:xfrm>
            <a:prstGeom prst="leftBrace">
              <a:avLst>
                <a:gd name="adj1" fmla="val 8333"/>
                <a:gd name="adj2" fmla="val 79047"/>
              </a:avLst>
            </a:prstGeom>
            <a:ln w="19050">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grpSp>
      <p:sp>
        <p:nvSpPr>
          <p:cNvPr id="27" name="思想气泡: 云 26">
            <a:extLst>
              <a:ext uri="{FF2B5EF4-FFF2-40B4-BE49-F238E27FC236}">
                <a16:creationId xmlns:a16="http://schemas.microsoft.com/office/drawing/2014/main" id="{E891928F-6324-42BD-BEEB-EBAC83921580}"/>
              </a:ext>
            </a:extLst>
          </p:cNvPr>
          <p:cNvSpPr/>
          <p:nvPr/>
        </p:nvSpPr>
        <p:spPr bwMode="auto">
          <a:xfrm>
            <a:off x="4999037" y="5211762"/>
            <a:ext cx="3410827" cy="687387"/>
          </a:xfrm>
          <a:prstGeom prst="cloudCallout">
            <a:avLst>
              <a:gd name="adj1" fmla="val 69749"/>
              <a:gd name="adj2" fmla="val -25124"/>
            </a:avLst>
          </a:prstGeom>
          <a:ln>
            <a:solidFill>
              <a:srgbClr val="0078D7"/>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2000" b="1" dirty="0">
                <a:solidFill>
                  <a:sysClr val="windowText" lastClr="000000"/>
                </a:solidFill>
              </a:rPr>
              <a:t>超过</a:t>
            </a:r>
            <a:r>
              <a:rPr lang="en-US" altLang="zh-CN" sz="2000" b="1" dirty="0">
                <a:solidFill>
                  <a:sysClr val="windowText" lastClr="000000"/>
                </a:solidFill>
              </a:rPr>
              <a:t> 50% </a:t>
            </a:r>
            <a:r>
              <a:rPr lang="zh-CN" altLang="en-US" sz="2000" b="1" dirty="0">
                <a:solidFill>
                  <a:sysClr val="windowText" lastClr="000000"/>
                </a:solidFill>
              </a:rPr>
              <a:t>计算时长</a:t>
            </a:r>
          </a:p>
        </p:txBody>
      </p:sp>
      <p:sp>
        <p:nvSpPr>
          <p:cNvPr id="4" name="云形 3">
            <a:extLst>
              <a:ext uri="{FF2B5EF4-FFF2-40B4-BE49-F238E27FC236}">
                <a16:creationId xmlns:a16="http://schemas.microsoft.com/office/drawing/2014/main" id="{1045BCB4-F272-4496-AE7F-BFBA85CD7E76}"/>
              </a:ext>
            </a:extLst>
          </p:cNvPr>
          <p:cNvSpPr/>
          <p:nvPr/>
        </p:nvSpPr>
        <p:spPr bwMode="auto">
          <a:xfrm>
            <a:off x="6051258" y="5642530"/>
            <a:ext cx="3083184" cy="800570"/>
          </a:xfrm>
          <a:prstGeom prst="cloud">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CN" sz="2000" b="1" dirty="0">
                <a:solidFill>
                  <a:srgbClr val="0078D7"/>
                </a:solidFill>
              </a:rPr>
              <a:t>40</a:t>
            </a:r>
            <a:r>
              <a:rPr lang="zh-CN" altLang="en-US" sz="2000" b="1" dirty="0">
                <a:solidFill>
                  <a:srgbClr val="0078D7"/>
                </a:solidFill>
              </a:rPr>
              <a:t>倍</a:t>
            </a:r>
            <a:r>
              <a:rPr lang="zh-CN" altLang="en-US" sz="2000" b="1" dirty="0">
                <a:solidFill>
                  <a:sysClr val="windowText" lastClr="000000"/>
                </a:solidFill>
              </a:rPr>
              <a:t>加速或</a:t>
            </a:r>
            <a:endParaRPr lang="en-US" altLang="zh-CN" sz="2000" b="1" dirty="0">
              <a:solidFill>
                <a:sysClr val="windowText" lastClr="000000"/>
              </a:solidFill>
            </a:endParaRPr>
          </a:p>
          <a:p>
            <a:pPr algn="ctr" defTabSz="932472" fontAlgn="base">
              <a:spcBef>
                <a:spcPct val="0"/>
              </a:spcBef>
              <a:spcAft>
                <a:spcPct val="0"/>
              </a:spcAft>
            </a:pPr>
            <a:r>
              <a:rPr lang="en-US" altLang="zh-CN" sz="2000" b="1" dirty="0">
                <a:solidFill>
                  <a:srgbClr val="0078D7"/>
                </a:solidFill>
              </a:rPr>
              <a:t>10</a:t>
            </a:r>
            <a:r>
              <a:rPr lang="zh-CN" altLang="en-US" sz="2000" b="1" dirty="0">
                <a:solidFill>
                  <a:srgbClr val="0078D7"/>
                </a:solidFill>
              </a:rPr>
              <a:t>倍</a:t>
            </a:r>
            <a:r>
              <a:rPr lang="zh-CN" altLang="en-US" sz="2000" b="1" dirty="0">
                <a:solidFill>
                  <a:sysClr val="windowText" lastClr="000000"/>
                </a:solidFill>
              </a:rPr>
              <a:t>费用节省</a:t>
            </a:r>
            <a:endParaRPr lang="en-US" altLang="zh-CN" sz="2000" b="1" dirty="0">
              <a:solidFill>
                <a:sysClr val="windowText" lastClr="000000"/>
              </a:solidFill>
            </a:endParaRPr>
          </a:p>
        </p:txBody>
      </p:sp>
    </p:spTree>
    <p:extLst>
      <p:ext uri="{BB962C8B-B14F-4D97-AF65-F5344CB8AC3E}">
        <p14:creationId xmlns:p14="http://schemas.microsoft.com/office/powerpoint/2010/main" val="32299535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solidFill>
                  <a:srgbClr val="0078D7"/>
                </a:solidFill>
              </a:rPr>
              <a:t>加速思路</a:t>
            </a:r>
            <a:endParaRPr lang="en-US" dirty="0">
              <a:solidFill>
                <a:srgbClr val="0078D7"/>
              </a:solidFill>
            </a:endParaRPr>
          </a:p>
        </p:txBody>
      </p:sp>
      <p:grpSp>
        <p:nvGrpSpPr>
          <p:cNvPr id="28" name="组合 27">
            <a:extLst>
              <a:ext uri="{FF2B5EF4-FFF2-40B4-BE49-F238E27FC236}">
                <a16:creationId xmlns:a16="http://schemas.microsoft.com/office/drawing/2014/main" id="{74B43AB6-CF86-46DA-A608-71B2C13CC26E}"/>
              </a:ext>
            </a:extLst>
          </p:cNvPr>
          <p:cNvGrpSpPr/>
          <p:nvPr/>
        </p:nvGrpSpPr>
        <p:grpSpPr>
          <a:xfrm>
            <a:off x="9116409" y="2354262"/>
            <a:ext cx="1996770" cy="3657600"/>
            <a:chOff x="9116409" y="2354262"/>
            <a:chExt cx="1996770" cy="3657600"/>
          </a:xfrm>
        </p:grpSpPr>
        <p:cxnSp>
          <p:nvCxnSpPr>
            <p:cNvPr id="9" name="直接箭头连接符 8">
              <a:extLst>
                <a:ext uri="{FF2B5EF4-FFF2-40B4-BE49-F238E27FC236}">
                  <a16:creationId xmlns:a16="http://schemas.microsoft.com/office/drawing/2014/main" id="{8EC84AA6-44EF-4440-AE8D-412A33FA112D}"/>
                </a:ext>
              </a:extLst>
            </p:cNvPr>
            <p:cNvCxnSpPr>
              <a:cxnSpLocks/>
            </p:cNvCxnSpPr>
            <p:nvPr/>
          </p:nvCxnSpPr>
          <p:spPr>
            <a:xfrm>
              <a:off x="10179511" y="3878262"/>
              <a:ext cx="0" cy="381000"/>
            </a:xfrm>
            <a:prstGeom prst="straightConnector1">
              <a:avLst/>
            </a:prstGeom>
            <a:noFill/>
            <a:ln w="28575" cap="flat" cmpd="sng" algn="ctr">
              <a:solidFill>
                <a:srgbClr val="0078D7"/>
              </a:solidFill>
              <a:prstDash val="solid"/>
              <a:tailEnd type="arrow"/>
            </a:ln>
            <a:effectLst/>
          </p:spPr>
        </p:cxnSp>
        <p:sp>
          <p:nvSpPr>
            <p:cNvPr id="10" name="文本框 9">
              <a:extLst>
                <a:ext uri="{FF2B5EF4-FFF2-40B4-BE49-F238E27FC236}">
                  <a16:creationId xmlns:a16="http://schemas.microsoft.com/office/drawing/2014/main" id="{807BA232-0897-4FF0-9A8E-FD7A35322DCF}"/>
                </a:ext>
              </a:extLst>
            </p:cNvPr>
            <p:cNvSpPr txBox="1"/>
            <p:nvPr/>
          </p:nvSpPr>
          <p:spPr>
            <a:xfrm>
              <a:off x="9646111" y="4410151"/>
              <a:ext cx="1467068"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altLang="zh-CN" sz="1800" b="0" i="0" u="sng" strike="noStrike" kern="0" cap="none" spc="0" normalizeH="0" baseline="0" noProof="0" dirty="0">
                  <a:ln>
                    <a:noFill/>
                  </a:ln>
                  <a:solidFill>
                    <a:srgbClr val="000000"/>
                  </a:solidFill>
                  <a:effectLst/>
                  <a:uLnTx/>
                  <a:uFillTx/>
                  <a:latin typeface="Arial" charset="0"/>
                  <a:ea typeface="宋体" charset="-122"/>
                </a:rPr>
                <a:t>K + AA1 + R</a:t>
              </a:r>
              <a:endParaRPr kumimoji="0" lang="zh-CN" altLang="en-US" sz="1800" b="0" i="0" u="sng" strike="noStrike" kern="0" cap="none" spc="0" normalizeH="0" baseline="0" noProof="0" dirty="0">
                <a:ln>
                  <a:noFill/>
                </a:ln>
                <a:solidFill>
                  <a:srgbClr val="000000"/>
                </a:solidFill>
                <a:effectLst/>
                <a:uLnTx/>
                <a:uFillTx/>
                <a:latin typeface="Arial" charset="0"/>
                <a:ea typeface="宋体" charset="-122"/>
              </a:endParaRPr>
            </a:p>
          </p:txBody>
        </p:sp>
        <p:pic>
          <p:nvPicPr>
            <p:cNvPr id="11" name="图片 10" descr="屏幕剪辑">
              <a:extLst>
                <a:ext uri="{FF2B5EF4-FFF2-40B4-BE49-F238E27FC236}">
                  <a16:creationId xmlns:a16="http://schemas.microsoft.com/office/drawing/2014/main" id="{A3BA08B1-0934-4149-A867-2E737D1C81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78410" y="2354262"/>
              <a:ext cx="602202" cy="1243465"/>
            </a:xfrm>
            <a:prstGeom prst="rect">
              <a:avLst/>
            </a:prstGeom>
          </p:spPr>
        </p:pic>
        <p:sp>
          <p:nvSpPr>
            <p:cNvPr id="12" name="文本框 11">
              <a:extLst>
                <a:ext uri="{FF2B5EF4-FFF2-40B4-BE49-F238E27FC236}">
                  <a16:creationId xmlns:a16="http://schemas.microsoft.com/office/drawing/2014/main" id="{032AFFDC-972D-4BC4-9293-41FF56B0CED1}"/>
                </a:ext>
              </a:extLst>
            </p:cNvPr>
            <p:cNvSpPr txBox="1"/>
            <p:nvPr/>
          </p:nvSpPr>
          <p:spPr>
            <a:xfrm>
              <a:off x="9843521" y="5642530"/>
              <a:ext cx="671979"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altLang="zh-CN" sz="1800" b="0" i="0" u="sng" strike="noStrike" kern="0" cap="none" spc="0" normalizeH="0" baseline="0" noProof="0" dirty="0">
                  <a:ln>
                    <a:noFill/>
                  </a:ln>
                  <a:solidFill>
                    <a:srgbClr val="000000"/>
                  </a:solidFill>
                  <a:effectLst/>
                  <a:uLnTx/>
                  <a:uFillTx/>
                  <a:latin typeface="Arial" charset="0"/>
                  <a:ea typeface="宋体" charset="-122"/>
                </a:rPr>
                <a:t>CAR</a:t>
              </a:r>
              <a:endParaRPr kumimoji="0" lang="zh-CN" altLang="en-US" sz="1800" b="0" i="0" u="sng" strike="noStrike" kern="0" cap="none" spc="0" normalizeH="0" baseline="0" noProof="0" dirty="0">
                <a:ln>
                  <a:noFill/>
                </a:ln>
                <a:solidFill>
                  <a:srgbClr val="000000"/>
                </a:solidFill>
                <a:effectLst/>
                <a:uLnTx/>
                <a:uFillTx/>
                <a:latin typeface="Arial" charset="0"/>
                <a:ea typeface="宋体" charset="-122"/>
              </a:endParaRPr>
            </a:p>
          </p:txBody>
        </p:sp>
        <p:cxnSp>
          <p:nvCxnSpPr>
            <p:cNvPr id="23" name="直接箭头连接符 22">
              <a:extLst>
                <a:ext uri="{FF2B5EF4-FFF2-40B4-BE49-F238E27FC236}">
                  <a16:creationId xmlns:a16="http://schemas.microsoft.com/office/drawing/2014/main" id="{4C85D964-44F6-4A05-9E29-99B08235EB5E}"/>
                </a:ext>
              </a:extLst>
            </p:cNvPr>
            <p:cNvCxnSpPr>
              <a:cxnSpLocks/>
            </p:cNvCxnSpPr>
            <p:nvPr/>
          </p:nvCxnSpPr>
          <p:spPr>
            <a:xfrm>
              <a:off x="10179511" y="5021262"/>
              <a:ext cx="0" cy="381000"/>
            </a:xfrm>
            <a:prstGeom prst="straightConnector1">
              <a:avLst/>
            </a:prstGeom>
            <a:noFill/>
            <a:ln w="28575" cap="flat" cmpd="sng" algn="ctr">
              <a:solidFill>
                <a:srgbClr val="0078D7"/>
              </a:solidFill>
              <a:prstDash val="solid"/>
              <a:tailEnd type="arrow"/>
            </a:ln>
            <a:effectLst/>
          </p:spPr>
        </p:cxnSp>
        <p:sp>
          <p:nvSpPr>
            <p:cNvPr id="24" name="左大括号 23">
              <a:extLst>
                <a:ext uri="{FF2B5EF4-FFF2-40B4-BE49-F238E27FC236}">
                  <a16:creationId xmlns:a16="http://schemas.microsoft.com/office/drawing/2014/main" id="{36C6A492-9D2F-4AB2-A8B1-B198DCC77305}"/>
                </a:ext>
              </a:extLst>
            </p:cNvPr>
            <p:cNvSpPr/>
            <p:nvPr/>
          </p:nvSpPr>
          <p:spPr>
            <a:xfrm>
              <a:off x="9116409" y="2521469"/>
              <a:ext cx="315549" cy="1966393"/>
            </a:xfrm>
            <a:prstGeom prst="leftBrace">
              <a:avLst>
                <a:gd name="adj1" fmla="val 8333"/>
                <a:gd name="adj2" fmla="val 17025"/>
              </a:avLst>
            </a:prstGeom>
            <a:ln w="19050">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25" name="左大括号 24">
              <a:extLst>
                <a:ext uri="{FF2B5EF4-FFF2-40B4-BE49-F238E27FC236}">
                  <a16:creationId xmlns:a16="http://schemas.microsoft.com/office/drawing/2014/main" id="{D2D9CA11-F38C-4CA2-82B3-A826EFA54CCA}"/>
                </a:ext>
              </a:extLst>
            </p:cNvPr>
            <p:cNvSpPr/>
            <p:nvPr/>
          </p:nvSpPr>
          <p:spPr>
            <a:xfrm>
              <a:off x="9124033" y="4640262"/>
              <a:ext cx="315549" cy="1219200"/>
            </a:xfrm>
            <a:prstGeom prst="leftBrace">
              <a:avLst>
                <a:gd name="adj1" fmla="val 8333"/>
                <a:gd name="adj2" fmla="val 79047"/>
              </a:avLst>
            </a:prstGeom>
            <a:ln w="19050">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grpSp>
      <p:sp>
        <p:nvSpPr>
          <p:cNvPr id="17" name="文本框 16">
            <a:extLst>
              <a:ext uri="{FF2B5EF4-FFF2-40B4-BE49-F238E27FC236}">
                <a16:creationId xmlns:a16="http://schemas.microsoft.com/office/drawing/2014/main" id="{FABA033C-C11B-4381-95B2-9BC30606153A}"/>
              </a:ext>
            </a:extLst>
          </p:cNvPr>
          <p:cNvSpPr txBox="1"/>
          <p:nvPr/>
        </p:nvSpPr>
        <p:spPr>
          <a:xfrm>
            <a:off x="10583449" y="5642530"/>
            <a:ext cx="1326004"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0" i="0" u="sng" strike="noStrike" kern="0" cap="none" spc="0" normalizeH="0" baseline="0" noProof="0" dirty="0">
                <a:ln>
                  <a:noFill/>
                </a:ln>
                <a:solidFill>
                  <a:srgbClr val="0078D7"/>
                </a:solidFill>
                <a:effectLst/>
                <a:uLnTx/>
                <a:uFillTx/>
                <a:latin typeface="Arial" charset="0"/>
                <a:ea typeface="宋体" charset="-122"/>
              </a:rPr>
              <a:t>/</a:t>
            </a:r>
            <a:r>
              <a:rPr kumimoji="0" lang="zh-CN" altLang="en-US" sz="1800" b="0" i="0" u="sng" strike="noStrike" kern="0" cap="none" spc="0" normalizeH="0" baseline="0" noProof="0" dirty="0">
                <a:ln>
                  <a:noFill/>
                </a:ln>
                <a:solidFill>
                  <a:srgbClr val="0078D7"/>
                </a:solidFill>
                <a:effectLst/>
                <a:uLnTx/>
                <a:uFillTx/>
                <a:latin typeface="Arial" charset="0"/>
                <a:ea typeface="宋体" charset="-122"/>
              </a:rPr>
              <a:t> </a:t>
            </a:r>
            <a:r>
              <a:rPr kumimoji="0" lang="pt-BR" altLang="zh-CN" sz="1800" b="0" i="0" u="sng" strike="noStrike" kern="0" cap="none" spc="0" normalizeH="0" baseline="0" noProof="0" dirty="0">
                <a:ln>
                  <a:noFill/>
                </a:ln>
                <a:solidFill>
                  <a:srgbClr val="0078D7"/>
                </a:solidFill>
                <a:effectLst/>
                <a:uLnTx/>
                <a:uFillTx/>
                <a:latin typeface="Arial" charset="0"/>
                <a:ea typeface="宋体" charset="-122"/>
              </a:rPr>
              <a:t>C </a:t>
            </a:r>
            <a:r>
              <a:rPr kumimoji="0" lang="en-US" altLang="zh-CN" sz="1800" b="0" i="0" u="sng" strike="noStrike" kern="0" cap="none" spc="0" normalizeH="0" baseline="0" noProof="0" dirty="0">
                <a:ln>
                  <a:noFill/>
                </a:ln>
                <a:solidFill>
                  <a:srgbClr val="0078D7"/>
                </a:solidFill>
                <a:effectLst/>
                <a:uLnTx/>
                <a:uFillTx/>
                <a:latin typeface="Arial" charset="0"/>
                <a:ea typeface="宋体" charset="-122"/>
              </a:rPr>
              <a:t>+ </a:t>
            </a:r>
            <a:r>
              <a:rPr kumimoji="0" lang="pt-BR" altLang="zh-CN" sz="1800" b="0" i="0" u="sng" strike="noStrike" kern="0" cap="none" spc="0" normalizeH="0" baseline="0" noProof="0" dirty="0">
                <a:ln>
                  <a:noFill/>
                </a:ln>
                <a:solidFill>
                  <a:srgbClr val="0078D7"/>
                </a:solidFill>
                <a:effectLst/>
                <a:uLnTx/>
                <a:uFillTx/>
                <a:latin typeface="Arial" charset="0"/>
                <a:ea typeface="宋体" charset="-122"/>
              </a:rPr>
              <a:t>A </a:t>
            </a:r>
            <a:r>
              <a:rPr kumimoji="0" lang="en-US" altLang="zh-CN" sz="1800" b="0" i="0" u="sng" strike="noStrike" kern="0" cap="none" spc="0" normalizeH="0" baseline="0" noProof="0" dirty="0">
                <a:ln>
                  <a:noFill/>
                </a:ln>
                <a:solidFill>
                  <a:srgbClr val="0078D7"/>
                </a:solidFill>
                <a:effectLst/>
                <a:uLnTx/>
                <a:uFillTx/>
                <a:latin typeface="Arial" charset="0"/>
                <a:ea typeface="宋体" charset="-122"/>
              </a:rPr>
              <a:t>+ </a:t>
            </a:r>
            <a:r>
              <a:rPr kumimoji="0" lang="pt-BR" altLang="zh-CN" sz="1800" b="0" i="0" u="sng" strike="noStrike" kern="0" cap="none" spc="0" normalizeH="0" baseline="0" noProof="0" dirty="0">
                <a:ln>
                  <a:noFill/>
                </a:ln>
                <a:solidFill>
                  <a:srgbClr val="0078D7"/>
                </a:solidFill>
                <a:effectLst/>
                <a:uLnTx/>
                <a:uFillTx/>
                <a:latin typeface="Arial" charset="0"/>
                <a:ea typeface="宋体" charset="-122"/>
              </a:rPr>
              <a:t>R</a:t>
            </a:r>
            <a:endParaRPr kumimoji="0" lang="zh-CN" altLang="en-US" sz="1800" b="0" i="0" u="sng" strike="noStrike" kern="0" cap="none" spc="0" normalizeH="0" baseline="0" noProof="0" dirty="0">
              <a:ln>
                <a:noFill/>
              </a:ln>
              <a:solidFill>
                <a:srgbClr val="0078D7"/>
              </a:solidFill>
              <a:effectLst/>
              <a:uLnTx/>
              <a:uFillTx/>
              <a:latin typeface="Arial" charset="0"/>
              <a:ea typeface="宋体" charset="-122"/>
            </a:endParaRPr>
          </a:p>
        </p:txBody>
      </p:sp>
      <p:grpSp>
        <p:nvGrpSpPr>
          <p:cNvPr id="7" name="组合 6">
            <a:extLst>
              <a:ext uri="{FF2B5EF4-FFF2-40B4-BE49-F238E27FC236}">
                <a16:creationId xmlns:a16="http://schemas.microsoft.com/office/drawing/2014/main" id="{E985E85D-FD15-4E17-B409-DEE3C7D55FC9}"/>
              </a:ext>
            </a:extLst>
          </p:cNvPr>
          <p:cNvGrpSpPr/>
          <p:nvPr/>
        </p:nvGrpSpPr>
        <p:grpSpPr>
          <a:xfrm>
            <a:off x="1327673" y="2777761"/>
            <a:ext cx="7246812" cy="3046413"/>
            <a:chOff x="1327673" y="2777761"/>
            <a:chExt cx="7246812" cy="3046413"/>
          </a:xfrm>
        </p:grpSpPr>
        <p:sp>
          <p:nvSpPr>
            <p:cNvPr id="4" name="箭头: 左弧形 3">
              <a:extLst>
                <a:ext uri="{FF2B5EF4-FFF2-40B4-BE49-F238E27FC236}">
                  <a16:creationId xmlns:a16="http://schemas.microsoft.com/office/drawing/2014/main" id="{CDCC3437-9B6D-49C0-A54C-6E61BF71F632}"/>
                </a:ext>
              </a:extLst>
            </p:cNvPr>
            <p:cNvSpPr/>
            <p:nvPr/>
          </p:nvSpPr>
          <p:spPr bwMode="auto">
            <a:xfrm>
              <a:off x="7355285" y="2777761"/>
              <a:ext cx="1219200" cy="3046413"/>
            </a:xfrm>
            <a:prstGeom prst="curvedRightArrow">
              <a:avLst/>
            </a:prstGeom>
            <a:solidFill>
              <a:srgbClr val="0078D7"/>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
          <p:nvSpPr>
            <p:cNvPr id="18" name="文本框 17">
              <a:extLst>
                <a:ext uri="{FF2B5EF4-FFF2-40B4-BE49-F238E27FC236}">
                  <a16:creationId xmlns:a16="http://schemas.microsoft.com/office/drawing/2014/main" id="{B2FADD8E-8BE6-4F16-9FCB-0C59E95E6BAC}"/>
                </a:ext>
              </a:extLst>
            </p:cNvPr>
            <p:cNvSpPr txBox="1"/>
            <p:nvPr/>
          </p:nvSpPr>
          <p:spPr>
            <a:xfrm>
              <a:off x="1327673" y="4128915"/>
              <a:ext cx="5984331" cy="553998"/>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3000" b="1" i="0" strike="noStrike" kern="0" cap="none" spc="0" normalizeH="0" baseline="0" noProof="0" dirty="0">
                  <a:ln>
                    <a:noFill/>
                  </a:ln>
                  <a:solidFill>
                    <a:srgbClr val="0078D7"/>
                  </a:solidFill>
                  <a:effectLst/>
                  <a:uLnTx/>
                  <a:uFillTx/>
                  <a:latin typeface="Arial" charset="0"/>
                  <a:ea typeface="宋体" charset="-122"/>
                </a:rPr>
                <a:t>End-to-end confusion</a:t>
              </a:r>
              <a:r>
                <a:rPr kumimoji="0" lang="en-US" altLang="zh-CN" sz="3000" b="1" i="0" strike="noStrike" kern="0" cap="none" spc="0" normalizeH="0" noProof="0" dirty="0">
                  <a:ln>
                    <a:noFill/>
                  </a:ln>
                  <a:solidFill>
                    <a:srgbClr val="0078D7"/>
                  </a:solidFill>
                  <a:effectLst/>
                  <a:uLnTx/>
                  <a:uFillTx/>
                  <a:latin typeface="Arial" charset="0"/>
                  <a:ea typeface="宋体" charset="-122"/>
                </a:rPr>
                <a:t> modeling</a:t>
              </a:r>
              <a:endParaRPr kumimoji="0" lang="zh-CN" altLang="en-US" sz="3000" b="1" i="0" strike="noStrike" kern="0" cap="none" spc="0" normalizeH="0" baseline="0" noProof="0" dirty="0">
                <a:ln>
                  <a:noFill/>
                </a:ln>
                <a:solidFill>
                  <a:srgbClr val="0078D7"/>
                </a:solidFill>
                <a:effectLst/>
                <a:uLnTx/>
                <a:uFillTx/>
                <a:latin typeface="Arial" charset="0"/>
                <a:ea typeface="宋体" charset="-122"/>
              </a:endParaRPr>
            </a:p>
          </p:txBody>
        </p:sp>
      </p:grpSp>
      <p:sp>
        <p:nvSpPr>
          <p:cNvPr id="20" name="Text Placeholder 1">
            <a:extLst>
              <a:ext uri="{FF2B5EF4-FFF2-40B4-BE49-F238E27FC236}">
                <a16:creationId xmlns:a16="http://schemas.microsoft.com/office/drawing/2014/main" id="{A321AC26-2167-4586-9BB0-37A1D72181E1}"/>
              </a:ext>
            </a:extLst>
          </p:cNvPr>
          <p:cNvSpPr>
            <a:spLocks noGrp="1"/>
          </p:cNvSpPr>
          <p:nvPr>
            <p:ph type="body" sz="quarter" idx="10"/>
          </p:nvPr>
        </p:nvSpPr>
        <p:spPr>
          <a:xfrm>
            <a:off x="274638" y="1212850"/>
            <a:ext cx="11887200" cy="1652760"/>
          </a:xfrm>
        </p:spPr>
        <p:txBody>
          <a:bodyPr/>
          <a:lstStyle/>
          <a:p>
            <a:r>
              <a:rPr lang="zh-CN" altLang="en-US" dirty="0">
                <a:solidFill>
                  <a:schemeClr val="tx1"/>
                </a:solidFill>
              </a:rPr>
              <a:t>搜索解码优化</a:t>
            </a:r>
            <a:endParaRPr lang="en-US" dirty="0">
              <a:solidFill>
                <a:schemeClr val="tx1"/>
              </a:solidFill>
            </a:endParaRPr>
          </a:p>
          <a:p>
            <a:pPr lvl="1"/>
            <a:r>
              <a:rPr lang="zh-CN" altLang="en-US" sz="3000" dirty="0">
                <a:solidFill>
                  <a:schemeClr val="tx1"/>
                </a:solidFill>
              </a:rPr>
              <a:t>降低</a:t>
            </a:r>
            <a:r>
              <a:rPr lang="en-US" sz="3000" dirty="0">
                <a:solidFill>
                  <a:schemeClr val="tx1"/>
                </a:solidFill>
              </a:rPr>
              <a:t> </a:t>
            </a:r>
            <a:r>
              <a:rPr lang="zh-CN" altLang="en-US" sz="3000" b="1" dirty="0">
                <a:solidFill>
                  <a:srgbClr val="00BCF2"/>
                </a:solidFill>
              </a:rPr>
              <a:t>搜索频率</a:t>
            </a:r>
            <a:endParaRPr lang="en-US" sz="3000" dirty="0">
              <a:solidFill>
                <a:srgbClr val="00BCF2"/>
              </a:solidFill>
            </a:endParaRPr>
          </a:p>
          <a:p>
            <a:pPr lvl="1"/>
            <a:endParaRPr lang="en-US" dirty="0">
              <a:solidFill>
                <a:schemeClr val="tx1"/>
              </a:solidFill>
            </a:endParaRPr>
          </a:p>
        </p:txBody>
      </p:sp>
      <p:pic>
        <p:nvPicPr>
          <p:cNvPr id="16" name="图片 15">
            <a:extLst>
              <a:ext uri="{FF2B5EF4-FFF2-40B4-BE49-F238E27FC236}">
                <a16:creationId xmlns:a16="http://schemas.microsoft.com/office/drawing/2014/main" id="{0052E719-2F0F-4393-851F-74A6DC46BF53}"/>
              </a:ext>
            </a:extLst>
          </p:cNvPr>
          <p:cNvPicPr>
            <a:picLocks noChangeAspect="1"/>
          </p:cNvPicPr>
          <p:nvPr/>
        </p:nvPicPr>
        <p:blipFill>
          <a:blip r:embed="rId4"/>
          <a:stretch>
            <a:fillRect/>
          </a:stretch>
        </p:blipFill>
        <p:spPr>
          <a:xfrm>
            <a:off x="4215261" y="1821558"/>
            <a:ext cx="3096743" cy="654596"/>
          </a:xfrm>
          <a:prstGeom prst="rect">
            <a:avLst/>
          </a:prstGeom>
        </p:spPr>
      </p:pic>
      <p:sp>
        <p:nvSpPr>
          <p:cNvPr id="29" name="Rectangle 14">
            <a:extLst>
              <a:ext uri="{FF2B5EF4-FFF2-40B4-BE49-F238E27FC236}">
                <a16:creationId xmlns:a16="http://schemas.microsoft.com/office/drawing/2014/main" id="{D8E43D9A-6EB9-4C4C-A0AE-DD9E293CEB89}"/>
              </a:ext>
            </a:extLst>
          </p:cNvPr>
          <p:cNvSpPr/>
          <p:nvPr/>
        </p:nvSpPr>
        <p:spPr bwMode="auto">
          <a:xfrm>
            <a:off x="4999037" y="1835430"/>
            <a:ext cx="796383" cy="518832"/>
          </a:xfrm>
          <a:prstGeom prst="rect">
            <a:avLst/>
          </a:prstGeom>
          <a:noFill/>
          <a:ln w="19050">
            <a:solidFill>
              <a:schemeClr val="accent2">
                <a:lumMod val="40000"/>
                <a:lumOff val="60000"/>
              </a:schemeClr>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8055346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196041DD-DC37-4CBA-9A2D-3CDB3930BDFE}"/>
              </a:ext>
            </a:extLst>
          </p:cNvPr>
          <p:cNvPicPr>
            <a:picLocks noChangeAspect="1"/>
          </p:cNvPicPr>
          <p:nvPr/>
        </p:nvPicPr>
        <p:blipFill>
          <a:blip r:embed="rId3"/>
          <a:stretch>
            <a:fillRect/>
          </a:stretch>
        </p:blipFill>
        <p:spPr>
          <a:xfrm>
            <a:off x="187351" y="3834162"/>
            <a:ext cx="6541618" cy="2865089"/>
          </a:xfrm>
          <a:prstGeom prst="rect">
            <a:avLst/>
          </a:prstGeom>
        </p:spPr>
      </p:pic>
      <p:sp>
        <p:nvSpPr>
          <p:cNvPr id="2" name="Text Placeholder 1"/>
          <p:cNvSpPr>
            <a:spLocks noGrp="1"/>
          </p:cNvSpPr>
          <p:nvPr>
            <p:ph type="body" sz="quarter" idx="10"/>
          </p:nvPr>
        </p:nvSpPr>
        <p:spPr>
          <a:xfrm>
            <a:off x="274638" y="1212850"/>
            <a:ext cx="11887200" cy="2160591"/>
          </a:xfrm>
        </p:spPr>
        <p:txBody>
          <a:bodyPr/>
          <a:lstStyle/>
          <a:p>
            <a:r>
              <a:rPr lang="zh-CN" altLang="en-US" dirty="0">
                <a:solidFill>
                  <a:schemeClr val="tx1"/>
                </a:solidFill>
              </a:rPr>
              <a:t>搜索解码优化</a:t>
            </a:r>
            <a:endParaRPr lang="en-US" dirty="0">
              <a:solidFill>
                <a:schemeClr val="tx1"/>
              </a:solidFill>
            </a:endParaRPr>
          </a:p>
          <a:p>
            <a:pPr lvl="1"/>
            <a:r>
              <a:rPr lang="zh-CN" altLang="en-US" sz="3000" dirty="0">
                <a:solidFill>
                  <a:schemeClr val="tx1"/>
                </a:solidFill>
              </a:rPr>
              <a:t>降低</a:t>
            </a:r>
            <a:r>
              <a:rPr lang="en-US" altLang="zh-CN" sz="3000" dirty="0">
                <a:solidFill>
                  <a:schemeClr val="tx1"/>
                </a:solidFill>
              </a:rPr>
              <a:t> </a:t>
            </a:r>
            <a:r>
              <a:rPr lang="zh-CN" altLang="en-US" sz="3000" b="1" dirty="0">
                <a:solidFill>
                  <a:srgbClr val="00BCF2"/>
                </a:solidFill>
              </a:rPr>
              <a:t>搜索频率</a:t>
            </a:r>
            <a:endParaRPr lang="en-US" sz="3000" b="1" dirty="0">
              <a:solidFill>
                <a:srgbClr val="00BCF2"/>
              </a:solidFill>
            </a:endParaRPr>
          </a:p>
          <a:p>
            <a:pPr lvl="1"/>
            <a:r>
              <a:rPr lang="zh-CN" altLang="en-US" sz="3000" b="1" dirty="0">
                <a:solidFill>
                  <a:srgbClr val="0078D7"/>
                </a:solidFill>
              </a:rPr>
              <a:t>并行化</a:t>
            </a:r>
            <a:r>
              <a:rPr lang="zh-CN" altLang="en-US" sz="3000" dirty="0">
                <a:solidFill>
                  <a:schemeClr val="tx1"/>
                </a:solidFill>
              </a:rPr>
              <a:t> 搜索算法</a:t>
            </a:r>
            <a:endParaRPr lang="en-US" sz="3000"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加速思路</a:t>
            </a:r>
            <a:endParaRPr lang="en-US" dirty="0">
              <a:solidFill>
                <a:srgbClr val="0078D7"/>
              </a:solidFill>
            </a:endParaRPr>
          </a:p>
        </p:txBody>
      </p:sp>
      <p:grpSp>
        <p:nvGrpSpPr>
          <p:cNvPr id="28" name="组合 27">
            <a:extLst>
              <a:ext uri="{FF2B5EF4-FFF2-40B4-BE49-F238E27FC236}">
                <a16:creationId xmlns:a16="http://schemas.microsoft.com/office/drawing/2014/main" id="{74B43AB6-CF86-46DA-A608-71B2C13CC26E}"/>
              </a:ext>
            </a:extLst>
          </p:cNvPr>
          <p:cNvGrpSpPr/>
          <p:nvPr/>
        </p:nvGrpSpPr>
        <p:grpSpPr>
          <a:xfrm>
            <a:off x="9116409" y="2354262"/>
            <a:ext cx="1996770" cy="3657600"/>
            <a:chOff x="9116409" y="2354262"/>
            <a:chExt cx="1996770" cy="3657600"/>
          </a:xfrm>
        </p:grpSpPr>
        <p:cxnSp>
          <p:nvCxnSpPr>
            <p:cNvPr id="9" name="直接箭头连接符 8">
              <a:extLst>
                <a:ext uri="{FF2B5EF4-FFF2-40B4-BE49-F238E27FC236}">
                  <a16:creationId xmlns:a16="http://schemas.microsoft.com/office/drawing/2014/main" id="{8EC84AA6-44EF-4440-AE8D-412A33FA112D}"/>
                </a:ext>
              </a:extLst>
            </p:cNvPr>
            <p:cNvCxnSpPr>
              <a:cxnSpLocks/>
            </p:cNvCxnSpPr>
            <p:nvPr/>
          </p:nvCxnSpPr>
          <p:spPr>
            <a:xfrm>
              <a:off x="10179511" y="3878262"/>
              <a:ext cx="0" cy="381000"/>
            </a:xfrm>
            <a:prstGeom prst="straightConnector1">
              <a:avLst/>
            </a:prstGeom>
            <a:noFill/>
            <a:ln w="28575" cap="flat" cmpd="sng" algn="ctr">
              <a:solidFill>
                <a:srgbClr val="0078D7"/>
              </a:solidFill>
              <a:prstDash val="solid"/>
              <a:tailEnd type="arrow"/>
            </a:ln>
            <a:effectLst/>
          </p:spPr>
        </p:cxnSp>
        <p:sp>
          <p:nvSpPr>
            <p:cNvPr id="10" name="文本框 9">
              <a:extLst>
                <a:ext uri="{FF2B5EF4-FFF2-40B4-BE49-F238E27FC236}">
                  <a16:creationId xmlns:a16="http://schemas.microsoft.com/office/drawing/2014/main" id="{807BA232-0897-4FF0-9A8E-FD7A35322DCF}"/>
                </a:ext>
              </a:extLst>
            </p:cNvPr>
            <p:cNvSpPr txBox="1"/>
            <p:nvPr/>
          </p:nvSpPr>
          <p:spPr>
            <a:xfrm>
              <a:off x="9646111" y="4410151"/>
              <a:ext cx="1467068"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altLang="zh-CN" sz="1800" b="0" i="0" u="sng" strike="noStrike" kern="0" cap="none" spc="0" normalizeH="0" baseline="0" noProof="0" dirty="0">
                  <a:ln>
                    <a:noFill/>
                  </a:ln>
                  <a:solidFill>
                    <a:srgbClr val="000000"/>
                  </a:solidFill>
                  <a:effectLst/>
                  <a:uLnTx/>
                  <a:uFillTx/>
                  <a:latin typeface="Arial" charset="0"/>
                  <a:ea typeface="宋体" charset="-122"/>
                </a:rPr>
                <a:t>K + AA1 + R</a:t>
              </a:r>
              <a:endParaRPr kumimoji="0" lang="zh-CN" altLang="en-US" sz="1800" b="0" i="0" u="sng" strike="noStrike" kern="0" cap="none" spc="0" normalizeH="0" baseline="0" noProof="0" dirty="0">
                <a:ln>
                  <a:noFill/>
                </a:ln>
                <a:solidFill>
                  <a:srgbClr val="000000"/>
                </a:solidFill>
                <a:effectLst/>
                <a:uLnTx/>
                <a:uFillTx/>
                <a:latin typeface="Arial" charset="0"/>
                <a:ea typeface="宋体" charset="-122"/>
              </a:endParaRPr>
            </a:p>
          </p:txBody>
        </p:sp>
        <p:pic>
          <p:nvPicPr>
            <p:cNvPr id="11" name="图片 10" descr="屏幕剪辑">
              <a:extLst>
                <a:ext uri="{FF2B5EF4-FFF2-40B4-BE49-F238E27FC236}">
                  <a16:creationId xmlns:a16="http://schemas.microsoft.com/office/drawing/2014/main" id="{A3BA08B1-0934-4149-A867-2E737D1C819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78410" y="2354262"/>
              <a:ext cx="602202" cy="1243465"/>
            </a:xfrm>
            <a:prstGeom prst="rect">
              <a:avLst/>
            </a:prstGeom>
          </p:spPr>
        </p:pic>
        <p:sp>
          <p:nvSpPr>
            <p:cNvPr id="12" name="文本框 11">
              <a:extLst>
                <a:ext uri="{FF2B5EF4-FFF2-40B4-BE49-F238E27FC236}">
                  <a16:creationId xmlns:a16="http://schemas.microsoft.com/office/drawing/2014/main" id="{032AFFDC-972D-4BC4-9293-41FF56B0CED1}"/>
                </a:ext>
              </a:extLst>
            </p:cNvPr>
            <p:cNvSpPr txBox="1"/>
            <p:nvPr/>
          </p:nvSpPr>
          <p:spPr>
            <a:xfrm>
              <a:off x="9843521" y="5642530"/>
              <a:ext cx="671979"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altLang="zh-CN" sz="1800" b="0" i="0" u="sng" strike="noStrike" kern="0" cap="none" spc="0" normalizeH="0" baseline="0" noProof="0" dirty="0">
                  <a:ln>
                    <a:noFill/>
                  </a:ln>
                  <a:solidFill>
                    <a:srgbClr val="000000"/>
                  </a:solidFill>
                  <a:effectLst/>
                  <a:uLnTx/>
                  <a:uFillTx/>
                  <a:latin typeface="Arial" charset="0"/>
                  <a:ea typeface="宋体" charset="-122"/>
                </a:rPr>
                <a:t>CAR</a:t>
              </a:r>
              <a:endParaRPr kumimoji="0" lang="zh-CN" altLang="en-US" sz="1800" b="0" i="0" u="sng" strike="noStrike" kern="0" cap="none" spc="0" normalizeH="0" baseline="0" noProof="0" dirty="0">
                <a:ln>
                  <a:noFill/>
                </a:ln>
                <a:solidFill>
                  <a:srgbClr val="000000"/>
                </a:solidFill>
                <a:effectLst/>
                <a:uLnTx/>
                <a:uFillTx/>
                <a:latin typeface="Arial" charset="0"/>
                <a:ea typeface="宋体" charset="-122"/>
              </a:endParaRPr>
            </a:p>
          </p:txBody>
        </p:sp>
        <p:cxnSp>
          <p:nvCxnSpPr>
            <p:cNvPr id="23" name="直接箭头连接符 22">
              <a:extLst>
                <a:ext uri="{FF2B5EF4-FFF2-40B4-BE49-F238E27FC236}">
                  <a16:creationId xmlns:a16="http://schemas.microsoft.com/office/drawing/2014/main" id="{4C85D964-44F6-4A05-9E29-99B08235EB5E}"/>
                </a:ext>
              </a:extLst>
            </p:cNvPr>
            <p:cNvCxnSpPr>
              <a:cxnSpLocks/>
            </p:cNvCxnSpPr>
            <p:nvPr/>
          </p:nvCxnSpPr>
          <p:spPr>
            <a:xfrm>
              <a:off x="10179511" y="5021262"/>
              <a:ext cx="0" cy="381000"/>
            </a:xfrm>
            <a:prstGeom prst="straightConnector1">
              <a:avLst/>
            </a:prstGeom>
            <a:noFill/>
            <a:ln w="28575" cap="flat" cmpd="sng" algn="ctr">
              <a:solidFill>
                <a:srgbClr val="0078D7"/>
              </a:solidFill>
              <a:prstDash val="solid"/>
              <a:tailEnd type="arrow"/>
            </a:ln>
            <a:effectLst/>
          </p:spPr>
        </p:cxnSp>
        <p:sp>
          <p:nvSpPr>
            <p:cNvPr id="24" name="左大括号 23">
              <a:extLst>
                <a:ext uri="{FF2B5EF4-FFF2-40B4-BE49-F238E27FC236}">
                  <a16:creationId xmlns:a16="http://schemas.microsoft.com/office/drawing/2014/main" id="{36C6A492-9D2F-4AB2-A8B1-B198DCC77305}"/>
                </a:ext>
              </a:extLst>
            </p:cNvPr>
            <p:cNvSpPr/>
            <p:nvPr/>
          </p:nvSpPr>
          <p:spPr>
            <a:xfrm>
              <a:off x="9116409" y="2521469"/>
              <a:ext cx="315549" cy="1966393"/>
            </a:xfrm>
            <a:prstGeom prst="leftBrace">
              <a:avLst>
                <a:gd name="adj1" fmla="val 8333"/>
                <a:gd name="adj2" fmla="val 17025"/>
              </a:avLst>
            </a:prstGeom>
            <a:ln w="19050">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25" name="左大括号 24">
              <a:extLst>
                <a:ext uri="{FF2B5EF4-FFF2-40B4-BE49-F238E27FC236}">
                  <a16:creationId xmlns:a16="http://schemas.microsoft.com/office/drawing/2014/main" id="{D2D9CA11-F38C-4CA2-82B3-A826EFA54CCA}"/>
                </a:ext>
              </a:extLst>
            </p:cNvPr>
            <p:cNvSpPr/>
            <p:nvPr/>
          </p:nvSpPr>
          <p:spPr>
            <a:xfrm>
              <a:off x="9124033" y="4640262"/>
              <a:ext cx="315549" cy="1219200"/>
            </a:xfrm>
            <a:prstGeom prst="leftBrace">
              <a:avLst>
                <a:gd name="adj1" fmla="val 8333"/>
                <a:gd name="adj2" fmla="val 79047"/>
              </a:avLst>
            </a:prstGeom>
            <a:ln w="19050">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0AF6AA1C-D28A-4576-9985-6B75C77072C9}"/>
              </a:ext>
            </a:extLst>
          </p:cNvPr>
          <p:cNvGrpSpPr/>
          <p:nvPr/>
        </p:nvGrpSpPr>
        <p:grpSpPr>
          <a:xfrm>
            <a:off x="5580299" y="3982263"/>
            <a:ext cx="3627916" cy="1841911"/>
            <a:chOff x="5580299" y="3982263"/>
            <a:chExt cx="3627916" cy="1841911"/>
          </a:xfrm>
        </p:grpSpPr>
        <p:sp>
          <p:nvSpPr>
            <p:cNvPr id="19" name="箭头: 左弧形 18">
              <a:extLst>
                <a:ext uri="{FF2B5EF4-FFF2-40B4-BE49-F238E27FC236}">
                  <a16:creationId xmlns:a16="http://schemas.microsoft.com/office/drawing/2014/main" id="{96C774E3-D155-416C-A581-E88DD9376C80}"/>
                </a:ext>
              </a:extLst>
            </p:cNvPr>
            <p:cNvSpPr/>
            <p:nvPr/>
          </p:nvSpPr>
          <p:spPr bwMode="auto">
            <a:xfrm>
              <a:off x="7468898" y="4716462"/>
              <a:ext cx="1251195" cy="1107712"/>
            </a:xfrm>
            <a:prstGeom prst="curvedRightArrow">
              <a:avLst/>
            </a:prstGeom>
            <a:solidFill>
              <a:srgbClr val="0078D7"/>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
          <p:nvSpPr>
            <p:cNvPr id="20" name="文本框 19">
              <a:extLst>
                <a:ext uri="{FF2B5EF4-FFF2-40B4-BE49-F238E27FC236}">
                  <a16:creationId xmlns:a16="http://schemas.microsoft.com/office/drawing/2014/main" id="{0367BD1E-AC2F-4FC6-A57F-C784AA235A4D}"/>
                </a:ext>
              </a:extLst>
            </p:cNvPr>
            <p:cNvSpPr txBox="1"/>
            <p:nvPr/>
          </p:nvSpPr>
          <p:spPr>
            <a:xfrm>
              <a:off x="5580299" y="3982263"/>
              <a:ext cx="3627916" cy="553998"/>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3000" b="1" i="0" strike="noStrike" kern="0" cap="none" spc="0" normalizeH="0" baseline="0" noProof="0" dirty="0">
                  <a:ln>
                    <a:noFill/>
                  </a:ln>
                  <a:solidFill>
                    <a:srgbClr val="0078D7"/>
                  </a:solidFill>
                  <a:effectLst/>
                  <a:uLnTx/>
                  <a:uFillTx/>
                  <a:latin typeface="Arial" charset="0"/>
                  <a:ea typeface="宋体" charset="-122"/>
                </a:rPr>
                <a:t>Parallel computing</a:t>
              </a:r>
              <a:endParaRPr kumimoji="0" lang="zh-CN" altLang="en-US" sz="3000" b="1" i="0" strike="noStrike" kern="0" cap="none" spc="0" normalizeH="0" baseline="0" noProof="0" dirty="0">
                <a:ln>
                  <a:noFill/>
                </a:ln>
                <a:solidFill>
                  <a:srgbClr val="0078D7"/>
                </a:solidFill>
                <a:effectLst/>
                <a:uLnTx/>
                <a:uFillTx/>
                <a:latin typeface="Arial" charset="0"/>
                <a:ea typeface="宋体" charset="-122"/>
              </a:endParaRPr>
            </a:p>
          </p:txBody>
        </p:sp>
      </p:grpSp>
      <p:pic>
        <p:nvPicPr>
          <p:cNvPr id="16" name="图片 15">
            <a:extLst>
              <a:ext uri="{FF2B5EF4-FFF2-40B4-BE49-F238E27FC236}">
                <a16:creationId xmlns:a16="http://schemas.microsoft.com/office/drawing/2014/main" id="{69AA988E-CC17-41D1-B9C4-60D474B6090D}"/>
              </a:ext>
            </a:extLst>
          </p:cNvPr>
          <p:cNvPicPr>
            <a:picLocks noChangeAspect="1"/>
          </p:cNvPicPr>
          <p:nvPr/>
        </p:nvPicPr>
        <p:blipFill>
          <a:blip r:embed="rId5"/>
          <a:stretch>
            <a:fillRect/>
          </a:stretch>
        </p:blipFill>
        <p:spPr>
          <a:xfrm>
            <a:off x="4215261" y="1821558"/>
            <a:ext cx="3096743" cy="654596"/>
          </a:xfrm>
          <a:prstGeom prst="rect">
            <a:avLst/>
          </a:prstGeom>
        </p:spPr>
      </p:pic>
      <p:sp>
        <p:nvSpPr>
          <p:cNvPr id="17" name="Rectangle 14">
            <a:extLst>
              <a:ext uri="{FF2B5EF4-FFF2-40B4-BE49-F238E27FC236}">
                <a16:creationId xmlns:a16="http://schemas.microsoft.com/office/drawing/2014/main" id="{B2684850-DFB1-4B9A-BC3B-58EE5CC241BE}"/>
              </a:ext>
            </a:extLst>
          </p:cNvPr>
          <p:cNvSpPr/>
          <p:nvPr/>
        </p:nvSpPr>
        <p:spPr bwMode="auto">
          <a:xfrm>
            <a:off x="5913437" y="1835430"/>
            <a:ext cx="1290902" cy="518832"/>
          </a:xfrm>
          <a:prstGeom prst="rect">
            <a:avLst/>
          </a:prstGeom>
          <a:noFill/>
          <a:ln w="19050">
            <a:solidFill>
              <a:srgbClr val="0078D7"/>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8" name="Rectangle 14">
            <a:extLst>
              <a:ext uri="{FF2B5EF4-FFF2-40B4-BE49-F238E27FC236}">
                <a16:creationId xmlns:a16="http://schemas.microsoft.com/office/drawing/2014/main" id="{1D03663F-5454-45EE-9F69-4FC83E903A30}"/>
              </a:ext>
            </a:extLst>
          </p:cNvPr>
          <p:cNvSpPr/>
          <p:nvPr/>
        </p:nvSpPr>
        <p:spPr bwMode="auto">
          <a:xfrm>
            <a:off x="4999037" y="1835430"/>
            <a:ext cx="796383" cy="518832"/>
          </a:xfrm>
          <a:prstGeom prst="rect">
            <a:avLst/>
          </a:prstGeom>
          <a:noFill/>
          <a:ln w="19050">
            <a:solidFill>
              <a:schemeClr val="accent2">
                <a:lumMod val="40000"/>
                <a:lumOff val="60000"/>
              </a:schemeClr>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408933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144929"/>
          </a:xfrm>
        </p:spPr>
        <p:txBody>
          <a:bodyPr/>
          <a:lstStyle/>
          <a:p>
            <a:r>
              <a:rPr lang="en-US" dirty="0">
                <a:solidFill>
                  <a:schemeClr val="tx1"/>
                </a:solidFill>
              </a:rPr>
              <a:t>Weighted finite state transducer (WFST)</a:t>
            </a: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基线解码算法</a:t>
            </a:r>
            <a:endParaRPr lang="en-US" dirty="0">
              <a:solidFill>
                <a:srgbClr val="0078D7"/>
              </a:solidFill>
            </a:endParaRPr>
          </a:p>
        </p:txBody>
      </p:sp>
      <p:pic>
        <p:nvPicPr>
          <p:cNvPr id="6" name="图片 5">
            <a:extLst>
              <a:ext uri="{FF2B5EF4-FFF2-40B4-BE49-F238E27FC236}">
                <a16:creationId xmlns:a16="http://schemas.microsoft.com/office/drawing/2014/main" id="{50274A09-E15A-4149-997A-21E2A77334BD}"/>
              </a:ext>
            </a:extLst>
          </p:cNvPr>
          <p:cNvPicPr>
            <a:picLocks noChangeAspect="1"/>
          </p:cNvPicPr>
          <p:nvPr/>
        </p:nvPicPr>
        <p:blipFill>
          <a:blip r:embed="rId3"/>
          <a:stretch>
            <a:fillRect/>
          </a:stretch>
        </p:blipFill>
        <p:spPr>
          <a:xfrm>
            <a:off x="272273" y="2049462"/>
            <a:ext cx="2927264" cy="1676400"/>
          </a:xfrm>
          <a:prstGeom prst="rect">
            <a:avLst/>
          </a:prstGeom>
        </p:spPr>
      </p:pic>
      <p:sp>
        <p:nvSpPr>
          <p:cNvPr id="7" name="矩形 6">
            <a:extLst>
              <a:ext uri="{FF2B5EF4-FFF2-40B4-BE49-F238E27FC236}">
                <a16:creationId xmlns:a16="http://schemas.microsoft.com/office/drawing/2014/main" id="{94673CA9-F57F-4540-B990-01F13EC9B9DF}"/>
              </a:ext>
            </a:extLst>
          </p:cNvPr>
          <p:cNvSpPr/>
          <p:nvPr/>
        </p:nvSpPr>
        <p:spPr>
          <a:xfrm>
            <a:off x="1417638" y="2609933"/>
            <a:ext cx="838200" cy="506329"/>
          </a:xfrm>
          <a:prstGeom prst="rect">
            <a:avLst/>
          </a:prstGeom>
          <a:noFill/>
          <a:ln w="38100" cap="flat" cmpd="sng" algn="ctr">
            <a:solidFill>
              <a:srgbClr val="FF0000"/>
            </a:solidFill>
            <a:prstDash val="sysDot"/>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pic>
        <p:nvPicPr>
          <p:cNvPr id="12" name="图片 11">
            <a:extLst>
              <a:ext uri="{FF2B5EF4-FFF2-40B4-BE49-F238E27FC236}">
                <a16:creationId xmlns:a16="http://schemas.microsoft.com/office/drawing/2014/main" id="{6AC2CEF8-5B3B-4A9E-A881-42FA244CD6F7}"/>
              </a:ext>
            </a:extLst>
          </p:cNvPr>
          <p:cNvPicPr>
            <a:picLocks noChangeAspect="1"/>
          </p:cNvPicPr>
          <p:nvPr/>
        </p:nvPicPr>
        <p:blipFill>
          <a:blip r:embed="rId4"/>
          <a:stretch>
            <a:fillRect/>
          </a:stretch>
        </p:blipFill>
        <p:spPr>
          <a:xfrm>
            <a:off x="4379041" y="2125662"/>
            <a:ext cx="8087596" cy="3838942"/>
          </a:xfrm>
          <a:prstGeom prst="rect">
            <a:avLst/>
          </a:prstGeom>
        </p:spPr>
      </p:pic>
      <p:graphicFrame>
        <p:nvGraphicFramePr>
          <p:cNvPr id="13" name="表格 12">
            <a:extLst>
              <a:ext uri="{FF2B5EF4-FFF2-40B4-BE49-F238E27FC236}">
                <a16:creationId xmlns:a16="http://schemas.microsoft.com/office/drawing/2014/main" id="{38BC065B-14D6-4FDF-8515-AFF421F85B39}"/>
              </a:ext>
            </a:extLst>
          </p:cNvPr>
          <p:cNvGraphicFramePr>
            <a:graphicFrameLocks noGrp="1"/>
          </p:cNvGraphicFramePr>
          <p:nvPr/>
        </p:nvGraphicFramePr>
        <p:xfrm>
          <a:off x="373106" y="4044385"/>
          <a:ext cx="3168606" cy="2424668"/>
        </p:xfrm>
        <a:graphic>
          <a:graphicData uri="http://schemas.openxmlformats.org/drawingml/2006/table">
            <a:tbl>
              <a:tblPr firstRow="1" bandRow="1">
                <a:tableStyleId>{72833802-FEF1-4C79-8D5D-14CF1EAF98D9}</a:tableStyleId>
              </a:tblPr>
              <a:tblGrid>
                <a:gridCol w="815931">
                  <a:extLst>
                    <a:ext uri="{9D8B030D-6E8A-4147-A177-3AD203B41FA5}">
                      <a16:colId xmlns:a16="http://schemas.microsoft.com/office/drawing/2014/main" val="2908937992"/>
                    </a:ext>
                  </a:extLst>
                </a:gridCol>
                <a:gridCol w="1600200">
                  <a:extLst>
                    <a:ext uri="{9D8B030D-6E8A-4147-A177-3AD203B41FA5}">
                      <a16:colId xmlns:a16="http://schemas.microsoft.com/office/drawing/2014/main" val="3576017031"/>
                    </a:ext>
                  </a:extLst>
                </a:gridCol>
                <a:gridCol w="752475">
                  <a:extLst>
                    <a:ext uri="{9D8B030D-6E8A-4147-A177-3AD203B41FA5}">
                      <a16:colId xmlns:a16="http://schemas.microsoft.com/office/drawing/2014/main" val="178857357"/>
                    </a:ext>
                  </a:extLst>
                </a:gridCol>
              </a:tblGrid>
              <a:tr h="574053">
                <a:tc>
                  <a:txBody>
                    <a:bodyPr/>
                    <a:lstStyle/>
                    <a:p>
                      <a:r>
                        <a:rPr lang="en-US" altLang="zh-CN" sz="1500" dirty="0"/>
                        <a:t>word</a:t>
                      </a:r>
                      <a:endParaRPr lang="zh-CN" altLang="en-US" sz="1500" dirty="0"/>
                    </a:p>
                  </a:txBody>
                  <a:tcPr/>
                </a:tc>
                <a:tc>
                  <a:txBody>
                    <a:bodyPr/>
                    <a:lstStyle/>
                    <a:p>
                      <a:r>
                        <a:rPr lang="en-US" altLang="zh-CN" sz="1500" dirty="0"/>
                        <a:t>Pronunciation</a:t>
                      </a:r>
                      <a:endParaRPr lang="zh-CN" altLang="en-US" sz="1500" dirty="0"/>
                    </a:p>
                  </a:txBody>
                  <a:tcPr/>
                </a:tc>
                <a:tc>
                  <a:txBody>
                    <a:bodyPr/>
                    <a:lstStyle/>
                    <a:p>
                      <a:r>
                        <a:rPr lang="en-US" altLang="zh-CN" sz="1500" dirty="0"/>
                        <a:t>Score</a:t>
                      </a:r>
                      <a:r>
                        <a:rPr lang="en-US" altLang="zh-CN" sz="1500" baseline="30000" dirty="0"/>
                        <a:t>1</a:t>
                      </a:r>
                      <a:endParaRPr lang="zh-CN" altLang="en-US" sz="1500" baseline="30000" dirty="0"/>
                    </a:p>
                  </a:txBody>
                  <a:tcPr/>
                </a:tc>
                <a:extLst>
                  <a:ext uri="{0D108BD9-81ED-4DB2-BD59-A6C34878D82A}">
                    <a16:rowId xmlns:a16="http://schemas.microsoft.com/office/drawing/2014/main" val="3463704307"/>
                  </a:ext>
                </a:extLst>
              </a:tr>
              <a:tr h="370123">
                <a:tc>
                  <a:txBody>
                    <a:bodyPr/>
                    <a:lstStyle/>
                    <a:p>
                      <a:r>
                        <a:rPr lang="en-US" altLang="zh-CN" dirty="0"/>
                        <a:t>&lt;s&gt;</a:t>
                      </a:r>
                      <a:endParaRPr lang="zh-CN" altLang="en-US" dirty="0"/>
                    </a:p>
                  </a:txBody>
                  <a:tcPr/>
                </a:tc>
                <a:tc>
                  <a:txBody>
                    <a:bodyPr/>
                    <a:lstStyle/>
                    <a:p>
                      <a:r>
                        <a:rPr lang="en-US" altLang="zh-CN" dirty="0" err="1"/>
                        <a:t>sil</a:t>
                      </a:r>
                      <a:endParaRPr lang="zh-CN" altLang="en-US" dirty="0"/>
                    </a:p>
                  </a:txBody>
                  <a:tcPr/>
                </a:tc>
                <a:tc>
                  <a:txBody>
                    <a:bodyPr/>
                    <a:lstStyle/>
                    <a:p>
                      <a:r>
                        <a:rPr lang="en-US" altLang="zh-CN" dirty="0"/>
                        <a:t>0.1</a:t>
                      </a:r>
                      <a:endParaRPr lang="zh-CN" altLang="en-US" dirty="0"/>
                    </a:p>
                  </a:txBody>
                  <a:tcPr/>
                </a:tc>
                <a:extLst>
                  <a:ext uri="{0D108BD9-81ED-4DB2-BD59-A6C34878D82A}">
                    <a16:rowId xmlns:a16="http://schemas.microsoft.com/office/drawing/2014/main" val="2823979501"/>
                  </a:ext>
                </a:extLst>
              </a:tr>
              <a:tr h="370123">
                <a:tc>
                  <a:txBody>
                    <a:bodyPr/>
                    <a:lstStyle/>
                    <a:p>
                      <a:r>
                        <a:rPr lang="en-US" altLang="zh-CN" dirty="0"/>
                        <a:t>&lt;/s&gt;</a:t>
                      </a:r>
                      <a:endParaRPr lang="zh-CN" altLang="en-US" dirty="0"/>
                    </a:p>
                  </a:txBody>
                  <a:tcPr/>
                </a:tc>
                <a:tc>
                  <a:txBody>
                    <a:bodyPr/>
                    <a:lstStyle/>
                    <a:p>
                      <a:r>
                        <a:rPr lang="en-US" altLang="zh-CN" dirty="0" err="1"/>
                        <a:t>sil</a:t>
                      </a:r>
                      <a:endParaRPr lang="zh-CN" altLang="en-US" dirty="0"/>
                    </a:p>
                  </a:txBody>
                  <a:tcPr/>
                </a:tc>
                <a:tc>
                  <a:txBody>
                    <a:bodyPr/>
                    <a:lstStyle/>
                    <a:p>
                      <a:r>
                        <a:rPr lang="en-US" altLang="zh-CN" dirty="0"/>
                        <a:t>0.6</a:t>
                      </a:r>
                      <a:endParaRPr lang="zh-CN" altLang="en-US" dirty="0"/>
                    </a:p>
                  </a:txBody>
                  <a:tcPr/>
                </a:tc>
                <a:extLst>
                  <a:ext uri="{0D108BD9-81ED-4DB2-BD59-A6C34878D82A}">
                    <a16:rowId xmlns:a16="http://schemas.microsoft.com/office/drawing/2014/main" val="2444224189"/>
                  </a:ext>
                </a:extLst>
              </a:tr>
              <a:tr h="370123">
                <a:tc>
                  <a:txBody>
                    <a:bodyPr/>
                    <a:lstStyle/>
                    <a:p>
                      <a:r>
                        <a:rPr lang="en-US" altLang="zh-CN" dirty="0"/>
                        <a:t>START</a:t>
                      </a:r>
                      <a:endParaRPr lang="zh-CN" altLang="en-US" dirty="0"/>
                    </a:p>
                  </a:txBody>
                  <a:tcPr/>
                </a:tc>
                <a:tc>
                  <a:txBody>
                    <a:bodyPr/>
                    <a:lstStyle/>
                    <a:p>
                      <a:r>
                        <a:rPr lang="en-US" altLang="zh-CN" dirty="0"/>
                        <a:t>s  t aa r t</a:t>
                      </a:r>
                      <a:endParaRPr lang="zh-CN" altLang="en-US" dirty="0"/>
                    </a:p>
                  </a:txBody>
                  <a:tcPr/>
                </a:tc>
                <a:tc>
                  <a:txBody>
                    <a:bodyPr/>
                    <a:lstStyle/>
                    <a:p>
                      <a:r>
                        <a:rPr lang="en-US" altLang="zh-CN" dirty="0"/>
                        <a:t>0.5</a:t>
                      </a:r>
                      <a:endParaRPr lang="zh-CN" altLang="en-US" dirty="0"/>
                    </a:p>
                  </a:txBody>
                  <a:tcPr/>
                </a:tc>
                <a:extLst>
                  <a:ext uri="{0D108BD9-81ED-4DB2-BD59-A6C34878D82A}">
                    <a16:rowId xmlns:a16="http://schemas.microsoft.com/office/drawing/2014/main" val="2276362602"/>
                  </a:ext>
                </a:extLst>
              </a:tr>
              <a:tr h="370123">
                <a:tc>
                  <a:txBody>
                    <a:bodyPr/>
                    <a:lstStyle/>
                    <a:p>
                      <a:r>
                        <a:rPr lang="en-US" altLang="zh-CN" dirty="0"/>
                        <a:t>STOP</a:t>
                      </a:r>
                      <a:endParaRPr lang="zh-CN" altLang="en-US" dirty="0"/>
                    </a:p>
                  </a:txBody>
                  <a:tcPr/>
                </a:tc>
                <a:tc>
                  <a:txBody>
                    <a:bodyPr/>
                    <a:lstStyle/>
                    <a:p>
                      <a:r>
                        <a:rPr lang="en-US" altLang="zh-CN" dirty="0"/>
                        <a:t>s t aa p</a:t>
                      </a:r>
                      <a:endParaRPr lang="zh-CN" altLang="en-US" dirty="0"/>
                    </a:p>
                  </a:txBody>
                  <a:tcPr/>
                </a:tc>
                <a:tc>
                  <a:txBody>
                    <a:bodyPr/>
                    <a:lstStyle/>
                    <a:p>
                      <a:r>
                        <a:rPr lang="en-US" altLang="zh-CN" dirty="0"/>
                        <a:t>0.4</a:t>
                      </a:r>
                      <a:endParaRPr lang="zh-CN" altLang="en-US" dirty="0"/>
                    </a:p>
                  </a:txBody>
                  <a:tcPr/>
                </a:tc>
                <a:extLst>
                  <a:ext uri="{0D108BD9-81ED-4DB2-BD59-A6C34878D82A}">
                    <a16:rowId xmlns:a16="http://schemas.microsoft.com/office/drawing/2014/main" val="2714082680"/>
                  </a:ext>
                </a:extLst>
              </a:tr>
              <a:tr h="370123">
                <a:tc>
                  <a:txBody>
                    <a:bodyPr/>
                    <a:lstStyle/>
                    <a:p>
                      <a:r>
                        <a:rPr lang="en-US" altLang="zh-CN" dirty="0"/>
                        <a:t>IT</a:t>
                      </a:r>
                      <a:endParaRPr lang="zh-CN" altLang="en-US" dirty="0"/>
                    </a:p>
                  </a:txBody>
                  <a:tcPr/>
                </a:tc>
                <a:tc>
                  <a:txBody>
                    <a:bodyPr/>
                    <a:lstStyle/>
                    <a:p>
                      <a:r>
                        <a:rPr lang="en-US" altLang="zh-CN" dirty="0" err="1"/>
                        <a:t>ih</a:t>
                      </a:r>
                      <a:r>
                        <a:rPr lang="en-US" altLang="zh-CN" dirty="0"/>
                        <a:t> t</a:t>
                      </a:r>
                      <a:endParaRPr lang="zh-CN" altLang="en-US" dirty="0"/>
                    </a:p>
                  </a:txBody>
                  <a:tcPr/>
                </a:tc>
                <a:tc>
                  <a:txBody>
                    <a:bodyPr/>
                    <a:lstStyle/>
                    <a:p>
                      <a:r>
                        <a:rPr lang="en-US" altLang="zh-CN" dirty="0"/>
                        <a:t>0.3</a:t>
                      </a:r>
                      <a:endParaRPr lang="zh-CN" altLang="en-US" dirty="0"/>
                    </a:p>
                  </a:txBody>
                  <a:tcPr/>
                </a:tc>
                <a:extLst>
                  <a:ext uri="{0D108BD9-81ED-4DB2-BD59-A6C34878D82A}">
                    <a16:rowId xmlns:a16="http://schemas.microsoft.com/office/drawing/2014/main" val="4241545965"/>
                  </a:ext>
                </a:extLst>
              </a:tr>
            </a:tbl>
          </a:graphicData>
        </a:graphic>
      </p:graphicFrame>
      <p:pic>
        <p:nvPicPr>
          <p:cNvPr id="17" name="图片 16">
            <a:extLst>
              <a:ext uri="{FF2B5EF4-FFF2-40B4-BE49-F238E27FC236}">
                <a16:creationId xmlns:a16="http://schemas.microsoft.com/office/drawing/2014/main" id="{24040C82-500D-4E6A-9054-1E14888FF994}"/>
              </a:ext>
            </a:extLst>
          </p:cNvPr>
          <p:cNvPicPr>
            <a:picLocks noChangeAspect="1"/>
          </p:cNvPicPr>
          <p:nvPr/>
        </p:nvPicPr>
        <p:blipFill>
          <a:blip r:embed="rId5"/>
          <a:stretch>
            <a:fillRect/>
          </a:stretch>
        </p:blipFill>
        <p:spPr>
          <a:xfrm>
            <a:off x="4389437" y="2125662"/>
            <a:ext cx="8086725" cy="3838575"/>
          </a:xfrm>
          <a:prstGeom prst="rect">
            <a:avLst/>
          </a:prstGeom>
        </p:spPr>
      </p:pic>
      <p:grpSp>
        <p:nvGrpSpPr>
          <p:cNvPr id="4" name="组合 3">
            <a:extLst>
              <a:ext uri="{FF2B5EF4-FFF2-40B4-BE49-F238E27FC236}">
                <a16:creationId xmlns:a16="http://schemas.microsoft.com/office/drawing/2014/main" id="{C21C8BB4-9F57-450E-A367-BA6BB18991DC}"/>
              </a:ext>
            </a:extLst>
          </p:cNvPr>
          <p:cNvGrpSpPr/>
          <p:nvPr/>
        </p:nvGrpSpPr>
        <p:grpSpPr>
          <a:xfrm>
            <a:off x="3779837" y="4640262"/>
            <a:ext cx="8458201" cy="2146261"/>
            <a:chOff x="3779837" y="4640262"/>
            <a:chExt cx="8458201" cy="2146261"/>
          </a:xfrm>
        </p:grpSpPr>
        <p:cxnSp>
          <p:nvCxnSpPr>
            <p:cNvPr id="15" name="直接箭头连接符 14">
              <a:extLst>
                <a:ext uri="{FF2B5EF4-FFF2-40B4-BE49-F238E27FC236}">
                  <a16:creationId xmlns:a16="http://schemas.microsoft.com/office/drawing/2014/main" id="{D84B6CF6-9CEC-405B-A983-08E4EB4A3AB2}"/>
                </a:ext>
              </a:extLst>
            </p:cNvPr>
            <p:cNvCxnSpPr/>
            <p:nvPr/>
          </p:nvCxnSpPr>
          <p:spPr>
            <a:xfrm>
              <a:off x="3779837" y="4640262"/>
              <a:ext cx="1066800" cy="0"/>
            </a:xfrm>
            <a:prstGeom prst="straightConnector1">
              <a:avLst/>
            </a:prstGeom>
            <a:ln w="28575">
              <a:prstDash val="sysDot"/>
              <a:headEnd type="none"/>
              <a:tailEnd type="triangle"/>
            </a:ln>
          </p:spPr>
          <p:style>
            <a:lnRef idx="1">
              <a:schemeClr val="accent2"/>
            </a:lnRef>
            <a:fillRef idx="0">
              <a:schemeClr val="accent2"/>
            </a:fillRef>
            <a:effectRef idx="0">
              <a:schemeClr val="accent2"/>
            </a:effectRef>
            <a:fontRef idx="minor">
              <a:schemeClr val="tx1"/>
            </a:fontRef>
          </p:style>
        </p:cxnSp>
        <p:cxnSp>
          <p:nvCxnSpPr>
            <p:cNvPr id="10" name="直接连接符 9">
              <a:extLst>
                <a:ext uri="{FF2B5EF4-FFF2-40B4-BE49-F238E27FC236}">
                  <a16:creationId xmlns:a16="http://schemas.microsoft.com/office/drawing/2014/main" id="{9D4B9899-C90D-4250-9745-E9B8FFCECD35}"/>
                </a:ext>
              </a:extLst>
            </p:cNvPr>
            <p:cNvCxnSpPr/>
            <p:nvPr/>
          </p:nvCxnSpPr>
          <p:spPr>
            <a:xfrm>
              <a:off x="6523037" y="6156325"/>
              <a:ext cx="5334002" cy="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
          <p:nvSpPr>
            <p:cNvPr id="11" name="矩形 10">
              <a:extLst>
                <a:ext uri="{FF2B5EF4-FFF2-40B4-BE49-F238E27FC236}">
                  <a16:creationId xmlns:a16="http://schemas.microsoft.com/office/drawing/2014/main" id="{AFA4DC0D-67A2-4D84-A10A-8876480E5CAC}"/>
                </a:ext>
              </a:extLst>
            </p:cNvPr>
            <p:cNvSpPr/>
            <p:nvPr/>
          </p:nvSpPr>
          <p:spPr>
            <a:xfrm>
              <a:off x="6065838" y="6232525"/>
              <a:ext cx="6172200" cy="553998"/>
            </a:xfrm>
            <a:prstGeom prst="rect">
              <a:avLst/>
            </a:prstGeom>
          </p:spPr>
          <p:txBody>
            <a:bodyPr wrap="square">
              <a:spAutoFit/>
            </a:bodyPr>
            <a:lstStyle/>
            <a:p>
              <a:pPr marL="584200" lvl="1" indent="-342900" algn="ctr">
                <a:buAutoNum type="arabicPeriod"/>
              </a:pPr>
              <a:r>
                <a:rPr lang="zh-CN" altLang="en-US" sz="1500" dirty="0">
                  <a:solidFill>
                    <a:srgbClr val="505050"/>
                  </a:solidFill>
                  <a:latin typeface="Segoe UI Light"/>
                </a:rPr>
                <a:t>每条边都有相应权重</a:t>
              </a:r>
              <a:r>
                <a:rPr lang="en-US" altLang="zh-CN" sz="1500" dirty="0">
                  <a:solidFill>
                    <a:srgbClr val="505050"/>
                  </a:solidFill>
                  <a:latin typeface="Segoe UI Light"/>
                </a:rPr>
                <a:t>. </a:t>
              </a:r>
              <a:r>
                <a:rPr lang="zh-CN" altLang="en-US" sz="1500" dirty="0">
                  <a:solidFill>
                    <a:srgbClr val="505050"/>
                  </a:solidFill>
                  <a:latin typeface="Segoe UI Light"/>
                </a:rPr>
                <a:t>这里没有绘制出来</a:t>
              </a:r>
              <a:endParaRPr lang="en-US" altLang="zh-CN" sz="1500" dirty="0">
                <a:solidFill>
                  <a:srgbClr val="505050"/>
                </a:solidFill>
                <a:latin typeface="Segoe UI Light"/>
              </a:endParaRPr>
            </a:p>
            <a:p>
              <a:pPr marL="584200" lvl="1" indent="-342900" algn="ctr">
                <a:buAutoNum type="arabicPeriod"/>
              </a:pPr>
              <a:r>
                <a:rPr lang="zh-CN" altLang="en-US" sz="1500" dirty="0">
                  <a:solidFill>
                    <a:srgbClr val="505050"/>
                  </a:solidFill>
                  <a:latin typeface="Segoe UI Light"/>
                </a:rPr>
                <a:t>通常有</a:t>
              </a:r>
              <a:r>
                <a:rPr lang="zh-CN" altLang="en-US" sz="1500" b="1" dirty="0">
                  <a:solidFill>
                    <a:srgbClr val="0078D7"/>
                  </a:solidFill>
                  <a:latin typeface="Segoe UI Light"/>
                </a:rPr>
                <a:t>百亿</a:t>
              </a:r>
              <a:r>
                <a:rPr lang="zh-CN" altLang="en-US" sz="1500" dirty="0">
                  <a:solidFill>
                    <a:srgbClr val="505050"/>
                  </a:solidFill>
                  <a:latin typeface="Segoe UI Light"/>
                </a:rPr>
                <a:t>条边</a:t>
              </a:r>
              <a:endParaRPr lang="en-US" altLang="zh-CN" sz="1500" dirty="0">
                <a:solidFill>
                  <a:srgbClr val="505050"/>
                </a:solidFill>
                <a:latin typeface="Segoe UI Light"/>
              </a:endParaRPr>
            </a:p>
          </p:txBody>
        </p:sp>
      </p:grpSp>
    </p:spTree>
    <p:extLst>
      <p:ext uri="{BB962C8B-B14F-4D97-AF65-F5344CB8AC3E}">
        <p14:creationId xmlns:p14="http://schemas.microsoft.com/office/powerpoint/2010/main" val="248759912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1034674"/>
            <a:ext cx="11887200" cy="5129225"/>
          </a:xfrm>
        </p:spPr>
        <p:txBody>
          <a:bodyPr/>
          <a:lstStyle/>
          <a:p>
            <a:pPr>
              <a:lnSpc>
                <a:spcPct val="125000"/>
              </a:lnSpc>
            </a:pPr>
            <a:r>
              <a:rPr lang="zh-CN" altLang="en-US" sz="3000" b="1" dirty="0">
                <a:solidFill>
                  <a:schemeClr val="tx1"/>
                </a:solidFill>
              </a:rPr>
              <a:t>课题背景</a:t>
            </a:r>
            <a:endParaRPr lang="en-US" altLang="zh-CN" sz="3000" b="1" dirty="0">
              <a:solidFill>
                <a:schemeClr val="tx1"/>
              </a:solidFill>
            </a:endParaRPr>
          </a:p>
          <a:p>
            <a:pPr lvl="1">
              <a:lnSpc>
                <a:spcPct val="125000"/>
              </a:lnSpc>
            </a:pPr>
            <a:r>
              <a:rPr lang="zh-CN" altLang="en-US" sz="3000" dirty="0">
                <a:solidFill>
                  <a:schemeClr val="tx1"/>
                </a:solidFill>
              </a:rPr>
              <a:t>语音识别中的序列建模</a:t>
            </a:r>
            <a:endParaRPr lang="en-US" altLang="zh-CN" sz="3000" dirty="0">
              <a:solidFill>
                <a:schemeClr val="tx1"/>
              </a:solidFill>
            </a:endParaRPr>
          </a:p>
          <a:p>
            <a:pPr lvl="1">
              <a:lnSpc>
                <a:spcPct val="125000"/>
              </a:lnSpc>
            </a:pPr>
            <a:r>
              <a:rPr lang="zh-CN" altLang="en-US" sz="3000" dirty="0">
                <a:solidFill>
                  <a:schemeClr val="bg1">
                    <a:lumMod val="85000"/>
                  </a:schemeClr>
                </a:solidFill>
              </a:rPr>
              <a:t>语音识别中的搜索解码</a:t>
            </a:r>
          </a:p>
          <a:p>
            <a:pPr>
              <a:lnSpc>
                <a:spcPct val="125000"/>
              </a:lnSpc>
            </a:pPr>
            <a:r>
              <a:rPr lang="zh-CN" altLang="en-US" sz="3000" b="1" dirty="0">
                <a:solidFill>
                  <a:schemeClr val="bg1">
                    <a:lumMod val="85000"/>
                  </a:schemeClr>
                </a:solidFill>
              </a:rPr>
              <a:t>无词图的序列鉴别性训练</a:t>
            </a:r>
            <a:endParaRPr lang="zh-CN" altLang="en-US" sz="3000" dirty="0">
              <a:solidFill>
                <a:schemeClr val="bg1">
                  <a:lumMod val="85000"/>
                </a:schemeClr>
              </a:solidFill>
            </a:endParaRPr>
          </a:p>
          <a:p>
            <a:pPr>
              <a:lnSpc>
                <a:spcPct val="125000"/>
              </a:lnSpc>
            </a:pPr>
            <a:r>
              <a:rPr lang="zh-CN" altLang="en-US" sz="3000" b="1" dirty="0">
                <a:solidFill>
                  <a:schemeClr val="bg1">
                    <a:lumMod val="85000"/>
                  </a:schemeClr>
                </a:solidFill>
              </a:rPr>
              <a:t>并行化的搜索解码算法</a:t>
            </a:r>
            <a:endParaRPr lang="en-US" altLang="zh-CN" sz="3000" b="1" dirty="0">
              <a:solidFill>
                <a:schemeClr val="bg1">
                  <a:lumMod val="85000"/>
                </a:schemeClr>
              </a:solidFill>
            </a:endParaRPr>
          </a:p>
          <a:p>
            <a:pPr>
              <a:lnSpc>
                <a:spcPct val="125000"/>
              </a:lnSpc>
            </a:pPr>
            <a:r>
              <a:rPr lang="zh-CN" altLang="en-US" sz="3000" b="1" dirty="0">
                <a:solidFill>
                  <a:schemeClr val="bg1">
                    <a:lumMod val="85000"/>
                  </a:schemeClr>
                </a:solidFill>
              </a:rPr>
              <a:t>标签同步的搜索解码算法</a:t>
            </a:r>
          </a:p>
          <a:p>
            <a:pPr>
              <a:lnSpc>
                <a:spcPct val="125000"/>
              </a:lnSpc>
            </a:pPr>
            <a:endParaRPr lang="zh-CN" altLang="en-US" sz="5000" b="1" dirty="0">
              <a:solidFill>
                <a:schemeClr val="tx1"/>
              </a:solidFill>
            </a:endParaRPr>
          </a:p>
        </p:txBody>
      </p:sp>
      <p:sp>
        <p:nvSpPr>
          <p:cNvPr id="4" name="Title 3"/>
          <p:cNvSpPr>
            <a:spLocks noGrp="1"/>
          </p:cNvSpPr>
          <p:nvPr>
            <p:ph type="title"/>
          </p:nvPr>
        </p:nvSpPr>
        <p:spPr/>
        <p:txBody>
          <a:bodyPr/>
          <a:lstStyle/>
          <a:p>
            <a:r>
              <a:rPr lang="zh-CN" altLang="en-US" dirty="0">
                <a:solidFill>
                  <a:srgbClr val="0078D7"/>
                </a:solidFill>
              </a:rPr>
              <a:t>提纲</a:t>
            </a:r>
            <a:endParaRPr lang="en-US" dirty="0">
              <a:solidFill>
                <a:srgbClr val="0078D7"/>
              </a:solidFill>
            </a:endParaRPr>
          </a:p>
        </p:txBody>
      </p:sp>
    </p:spTree>
    <p:extLst>
      <p:ext uri="{BB962C8B-B14F-4D97-AF65-F5344CB8AC3E}">
        <p14:creationId xmlns:p14="http://schemas.microsoft.com/office/powerpoint/2010/main" val="312144268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solidFill>
                  <a:srgbClr val="0078D7"/>
                </a:solidFill>
              </a:rPr>
              <a:t>基线解码算法</a:t>
            </a:r>
            <a:endParaRPr lang="en-US" dirty="0">
              <a:solidFill>
                <a:srgbClr val="0078D7"/>
              </a:solidFill>
            </a:endParaRPr>
          </a:p>
        </p:txBody>
      </p:sp>
      <p:sp>
        <p:nvSpPr>
          <p:cNvPr id="3" name="文本占位符 2">
            <a:extLst>
              <a:ext uri="{FF2B5EF4-FFF2-40B4-BE49-F238E27FC236}">
                <a16:creationId xmlns:a16="http://schemas.microsoft.com/office/drawing/2014/main" id="{FB37A5B1-5A06-4D44-A165-253C1EA91E2E}"/>
              </a:ext>
            </a:extLst>
          </p:cNvPr>
          <p:cNvSpPr>
            <a:spLocks noGrp="1"/>
          </p:cNvSpPr>
          <p:nvPr>
            <p:ph type="body" sz="quarter" idx="10"/>
          </p:nvPr>
        </p:nvSpPr>
        <p:spPr>
          <a:xfrm>
            <a:off x="274638" y="1212850"/>
            <a:ext cx="11887200" cy="1415772"/>
          </a:xfrm>
        </p:spPr>
        <p:txBody>
          <a:bodyPr/>
          <a:lstStyle/>
          <a:p>
            <a:r>
              <a:rPr lang="zh-CN" altLang="en-US" dirty="0">
                <a:solidFill>
                  <a:schemeClr val="tx1"/>
                </a:solidFill>
              </a:rPr>
              <a:t>词图处理</a:t>
            </a:r>
            <a:endParaRPr lang="en-US" altLang="zh-CN" dirty="0">
              <a:solidFill>
                <a:schemeClr val="tx1"/>
              </a:solidFill>
            </a:endParaRPr>
          </a:p>
          <a:p>
            <a:endParaRPr lang="en-US" altLang="zh-CN" dirty="0">
              <a:solidFill>
                <a:schemeClr val="tx1"/>
              </a:solidFill>
            </a:endParaRPr>
          </a:p>
        </p:txBody>
      </p:sp>
      <p:pic>
        <p:nvPicPr>
          <p:cNvPr id="8" name="图片 7">
            <a:extLst>
              <a:ext uri="{FF2B5EF4-FFF2-40B4-BE49-F238E27FC236}">
                <a16:creationId xmlns:a16="http://schemas.microsoft.com/office/drawing/2014/main" id="{3EAC8282-9C27-4136-B1AC-D447FBDC520C}"/>
              </a:ext>
            </a:extLst>
          </p:cNvPr>
          <p:cNvPicPr>
            <a:picLocks noChangeAspect="1"/>
          </p:cNvPicPr>
          <p:nvPr/>
        </p:nvPicPr>
        <p:blipFill>
          <a:blip r:embed="rId3"/>
          <a:stretch>
            <a:fillRect/>
          </a:stretch>
        </p:blipFill>
        <p:spPr>
          <a:xfrm>
            <a:off x="3658095" y="3497262"/>
            <a:ext cx="6248333" cy="3165907"/>
          </a:xfrm>
          <a:prstGeom prst="rect">
            <a:avLst/>
          </a:prstGeom>
        </p:spPr>
      </p:pic>
      <p:graphicFrame>
        <p:nvGraphicFramePr>
          <p:cNvPr id="2" name="图示 1">
            <a:extLst>
              <a:ext uri="{FF2B5EF4-FFF2-40B4-BE49-F238E27FC236}">
                <a16:creationId xmlns:a16="http://schemas.microsoft.com/office/drawing/2014/main" id="{33FE7E21-F11C-41D7-8BFC-8A9FA1861F1D}"/>
              </a:ext>
            </a:extLst>
          </p:cNvPr>
          <p:cNvGraphicFramePr/>
          <p:nvPr/>
        </p:nvGraphicFramePr>
        <p:xfrm>
          <a:off x="8778380" y="1905424"/>
          <a:ext cx="3383457" cy="22018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图片 8">
            <a:extLst>
              <a:ext uri="{FF2B5EF4-FFF2-40B4-BE49-F238E27FC236}">
                <a16:creationId xmlns:a16="http://schemas.microsoft.com/office/drawing/2014/main" id="{CE0D56E6-13D3-4CF0-B06B-4C7ADE99C1AB}"/>
              </a:ext>
            </a:extLst>
          </p:cNvPr>
          <p:cNvPicPr>
            <a:picLocks noChangeAspect="1"/>
          </p:cNvPicPr>
          <p:nvPr/>
        </p:nvPicPr>
        <p:blipFill>
          <a:blip r:embed="rId9"/>
          <a:stretch>
            <a:fillRect/>
          </a:stretch>
        </p:blipFill>
        <p:spPr>
          <a:xfrm>
            <a:off x="272273" y="2049462"/>
            <a:ext cx="2927264" cy="1676400"/>
          </a:xfrm>
          <a:prstGeom prst="rect">
            <a:avLst/>
          </a:prstGeom>
        </p:spPr>
      </p:pic>
      <p:sp>
        <p:nvSpPr>
          <p:cNvPr id="10" name="矩形 9">
            <a:extLst>
              <a:ext uri="{FF2B5EF4-FFF2-40B4-BE49-F238E27FC236}">
                <a16:creationId xmlns:a16="http://schemas.microsoft.com/office/drawing/2014/main" id="{3F9043D8-7DD8-4643-A00B-282A1520B657}"/>
              </a:ext>
            </a:extLst>
          </p:cNvPr>
          <p:cNvSpPr/>
          <p:nvPr/>
        </p:nvSpPr>
        <p:spPr>
          <a:xfrm>
            <a:off x="1417638" y="2609933"/>
            <a:ext cx="838200" cy="506329"/>
          </a:xfrm>
          <a:prstGeom prst="rect">
            <a:avLst/>
          </a:prstGeom>
          <a:noFill/>
          <a:ln w="38100" cap="flat" cmpd="sng" algn="ctr">
            <a:solidFill>
              <a:srgbClr val="FF0000"/>
            </a:solidFill>
            <a:prstDash val="sysDot"/>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spTree>
    <p:extLst>
      <p:ext uri="{BB962C8B-B14F-4D97-AF65-F5344CB8AC3E}">
        <p14:creationId xmlns:p14="http://schemas.microsoft.com/office/powerpoint/2010/main" val="650120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solidFill>
                  <a:srgbClr val="0078D7"/>
                </a:solidFill>
              </a:rPr>
              <a:t>语音识别中的</a:t>
            </a:r>
            <a:r>
              <a:rPr lang="en-US" altLang="zh-CN" dirty="0">
                <a:solidFill>
                  <a:srgbClr val="0078D7"/>
                </a:solidFill>
              </a:rPr>
              <a:t>GPU</a:t>
            </a:r>
            <a:r>
              <a:rPr lang="zh-CN" altLang="en-US" dirty="0">
                <a:solidFill>
                  <a:srgbClr val="0078D7"/>
                </a:solidFill>
              </a:rPr>
              <a:t>应用</a:t>
            </a:r>
            <a:endParaRPr lang="en-US" dirty="0">
              <a:solidFill>
                <a:srgbClr val="0078D7"/>
              </a:solidFill>
            </a:endParaRPr>
          </a:p>
        </p:txBody>
      </p:sp>
      <p:sp>
        <p:nvSpPr>
          <p:cNvPr id="3" name="文本占位符 2">
            <a:extLst>
              <a:ext uri="{FF2B5EF4-FFF2-40B4-BE49-F238E27FC236}">
                <a16:creationId xmlns:a16="http://schemas.microsoft.com/office/drawing/2014/main" id="{FB37A5B1-5A06-4D44-A165-253C1EA91E2E}"/>
              </a:ext>
            </a:extLst>
          </p:cNvPr>
          <p:cNvSpPr>
            <a:spLocks noGrp="1"/>
          </p:cNvSpPr>
          <p:nvPr>
            <p:ph type="body" sz="quarter" idx="10"/>
          </p:nvPr>
        </p:nvSpPr>
        <p:spPr>
          <a:xfrm>
            <a:off x="274638" y="1212850"/>
            <a:ext cx="11887200" cy="2228302"/>
          </a:xfrm>
        </p:spPr>
        <p:txBody>
          <a:bodyPr/>
          <a:lstStyle/>
          <a:p>
            <a:r>
              <a:rPr lang="zh-CN" altLang="en-US" dirty="0">
                <a:solidFill>
                  <a:schemeClr val="tx1"/>
                </a:solidFill>
              </a:rPr>
              <a:t>基于</a:t>
            </a:r>
            <a:r>
              <a:rPr lang="en-US" altLang="zh-CN" dirty="0">
                <a:solidFill>
                  <a:schemeClr val="tx1"/>
                </a:solidFill>
              </a:rPr>
              <a:t>GPU</a:t>
            </a:r>
            <a:r>
              <a:rPr lang="zh-CN" altLang="en-US" dirty="0">
                <a:solidFill>
                  <a:schemeClr val="tx1"/>
                </a:solidFill>
              </a:rPr>
              <a:t>的并行计算</a:t>
            </a:r>
            <a:endParaRPr lang="en-US" altLang="zh-CN" dirty="0">
              <a:solidFill>
                <a:schemeClr val="tx1"/>
              </a:solidFill>
            </a:endParaRPr>
          </a:p>
          <a:p>
            <a:pPr lvl="1"/>
            <a:r>
              <a:rPr lang="zh-CN" altLang="en-US" dirty="0">
                <a:solidFill>
                  <a:schemeClr val="tx1"/>
                </a:solidFill>
              </a:rPr>
              <a:t>矩阵运算</a:t>
            </a:r>
            <a:endParaRPr lang="en-US" altLang="zh-CN" dirty="0">
              <a:solidFill>
                <a:schemeClr val="tx1"/>
              </a:solidFill>
            </a:endParaRPr>
          </a:p>
          <a:p>
            <a:pPr lvl="1"/>
            <a:r>
              <a:rPr lang="zh-CN" altLang="en-US" dirty="0">
                <a:solidFill>
                  <a:schemeClr val="tx1"/>
                </a:solidFill>
              </a:rPr>
              <a:t>序列</a:t>
            </a:r>
            <a:r>
              <a:rPr lang="en-US" altLang="zh-CN" dirty="0">
                <a:solidFill>
                  <a:schemeClr val="tx1"/>
                </a:solidFill>
              </a:rPr>
              <a:t>batching</a:t>
            </a:r>
          </a:p>
          <a:p>
            <a:endParaRPr lang="en-US" altLang="zh-CN" dirty="0">
              <a:solidFill>
                <a:schemeClr val="tx1"/>
              </a:solidFill>
            </a:endParaRPr>
          </a:p>
        </p:txBody>
      </p:sp>
      <p:sp>
        <p:nvSpPr>
          <p:cNvPr id="7" name="文本框 6">
            <a:extLst>
              <a:ext uri="{FF2B5EF4-FFF2-40B4-BE49-F238E27FC236}">
                <a16:creationId xmlns:a16="http://schemas.microsoft.com/office/drawing/2014/main" id="{97899E95-9FA1-4EDD-B699-847C018FF0DF}"/>
              </a:ext>
            </a:extLst>
          </p:cNvPr>
          <p:cNvSpPr txBox="1"/>
          <p:nvPr/>
        </p:nvSpPr>
        <p:spPr>
          <a:xfrm>
            <a:off x="2210856" y="6103508"/>
            <a:ext cx="1797581" cy="627864"/>
          </a:xfrm>
          <a:prstGeom prst="rect">
            <a:avLst/>
          </a:prstGeom>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pPr>
              <a:lnSpc>
                <a:spcPct val="90000"/>
              </a:lnSpc>
              <a:spcAft>
                <a:spcPts val="600"/>
              </a:spcAft>
            </a:pPr>
            <a:r>
              <a:rPr lang="zh-CN" altLang="en-US" sz="2400" b="1" dirty="0">
                <a:gradFill>
                  <a:gsLst>
                    <a:gs pos="2917">
                      <a:schemeClr val="tx1"/>
                    </a:gs>
                    <a:gs pos="30000">
                      <a:schemeClr val="tx1"/>
                    </a:gs>
                  </a:gsLst>
                  <a:lin ang="5400000" scaled="0"/>
                </a:gradFill>
              </a:rPr>
              <a:t>训练阶段</a:t>
            </a:r>
          </a:p>
        </p:txBody>
      </p:sp>
      <p:sp>
        <p:nvSpPr>
          <p:cNvPr id="9" name="文本框 8">
            <a:extLst>
              <a:ext uri="{FF2B5EF4-FFF2-40B4-BE49-F238E27FC236}">
                <a16:creationId xmlns:a16="http://schemas.microsoft.com/office/drawing/2014/main" id="{34216379-29EB-4DE4-96CB-47BCE2ED491E}"/>
              </a:ext>
            </a:extLst>
          </p:cNvPr>
          <p:cNvSpPr txBox="1"/>
          <p:nvPr/>
        </p:nvSpPr>
        <p:spPr>
          <a:xfrm>
            <a:off x="8180841" y="6103508"/>
            <a:ext cx="1797581" cy="627864"/>
          </a:xfrm>
          <a:prstGeom prst="rect">
            <a:avLst/>
          </a:prstGeom>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pPr>
              <a:lnSpc>
                <a:spcPct val="90000"/>
              </a:lnSpc>
              <a:spcAft>
                <a:spcPts val="600"/>
              </a:spcAft>
            </a:pPr>
            <a:r>
              <a:rPr lang="zh-CN" altLang="en-US" sz="2400" b="1" dirty="0">
                <a:gradFill>
                  <a:gsLst>
                    <a:gs pos="2917">
                      <a:schemeClr val="tx1"/>
                    </a:gs>
                    <a:gs pos="30000">
                      <a:schemeClr val="tx1"/>
                    </a:gs>
                  </a:gsLst>
                  <a:lin ang="5400000" scaled="0"/>
                </a:gradFill>
              </a:rPr>
              <a:t>推理阶段</a:t>
            </a:r>
          </a:p>
        </p:txBody>
      </p:sp>
      <p:pic>
        <p:nvPicPr>
          <p:cNvPr id="2" name="图片 1">
            <a:extLst>
              <a:ext uri="{FF2B5EF4-FFF2-40B4-BE49-F238E27FC236}">
                <a16:creationId xmlns:a16="http://schemas.microsoft.com/office/drawing/2014/main" id="{9A51422A-129C-443F-8682-FAF01E3977B0}"/>
              </a:ext>
            </a:extLst>
          </p:cNvPr>
          <p:cNvPicPr>
            <a:picLocks noChangeAspect="1"/>
          </p:cNvPicPr>
          <p:nvPr/>
        </p:nvPicPr>
        <p:blipFill>
          <a:blip r:embed="rId3"/>
          <a:stretch>
            <a:fillRect/>
          </a:stretch>
        </p:blipFill>
        <p:spPr>
          <a:xfrm>
            <a:off x="960437" y="3043442"/>
            <a:ext cx="3905250" cy="2762250"/>
          </a:xfrm>
          <a:prstGeom prst="rect">
            <a:avLst/>
          </a:prstGeom>
        </p:spPr>
      </p:pic>
      <p:pic>
        <p:nvPicPr>
          <p:cNvPr id="8" name="图片 7">
            <a:extLst>
              <a:ext uri="{FF2B5EF4-FFF2-40B4-BE49-F238E27FC236}">
                <a16:creationId xmlns:a16="http://schemas.microsoft.com/office/drawing/2014/main" id="{B612798D-E090-4CAD-AA8F-147B42056549}"/>
              </a:ext>
            </a:extLst>
          </p:cNvPr>
          <p:cNvPicPr>
            <a:picLocks noChangeAspect="1"/>
          </p:cNvPicPr>
          <p:nvPr/>
        </p:nvPicPr>
        <p:blipFill>
          <a:blip r:embed="rId4"/>
          <a:stretch>
            <a:fillRect/>
          </a:stretch>
        </p:blipFill>
        <p:spPr>
          <a:xfrm>
            <a:off x="6218237" y="3716337"/>
            <a:ext cx="5848350" cy="2066925"/>
          </a:xfrm>
          <a:prstGeom prst="rect">
            <a:avLst/>
          </a:prstGeom>
        </p:spPr>
      </p:pic>
    </p:spTree>
    <p:extLst>
      <p:ext uri="{BB962C8B-B14F-4D97-AF65-F5344CB8AC3E}">
        <p14:creationId xmlns:p14="http://schemas.microsoft.com/office/powerpoint/2010/main" val="81746841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144929"/>
          </a:xfrm>
        </p:spPr>
        <p:txBody>
          <a:bodyPr/>
          <a:lstStyle/>
          <a:p>
            <a:r>
              <a:rPr lang="en-US" altLang="zh-CN" dirty="0">
                <a:solidFill>
                  <a:schemeClr val="tx1"/>
                </a:solidFill>
              </a:rPr>
              <a:t>This Work: </a:t>
            </a:r>
            <a:r>
              <a:rPr lang="en-US" altLang="zh-CN" b="1" dirty="0">
                <a:solidFill>
                  <a:srgbClr val="0078D7"/>
                </a:solidFill>
              </a:rPr>
              <a:t>GPU-based Decoding</a:t>
            </a:r>
            <a:endParaRPr lang="en-US" b="1" dirty="0">
              <a:solidFill>
                <a:srgbClr val="0078D7"/>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本工作的不同之处</a:t>
            </a:r>
            <a:endParaRPr lang="en-US" dirty="0">
              <a:solidFill>
                <a:srgbClr val="0078D7"/>
              </a:solidFill>
            </a:endParaRPr>
          </a:p>
        </p:txBody>
      </p:sp>
      <p:pic>
        <p:nvPicPr>
          <p:cNvPr id="4" name="图片 3">
            <a:extLst>
              <a:ext uri="{FF2B5EF4-FFF2-40B4-BE49-F238E27FC236}">
                <a16:creationId xmlns:a16="http://schemas.microsoft.com/office/drawing/2014/main" id="{F06B0AB5-1D1E-45E4-9F03-C3E9033858B3}"/>
              </a:ext>
            </a:extLst>
          </p:cNvPr>
          <p:cNvPicPr>
            <a:picLocks noChangeAspect="1"/>
          </p:cNvPicPr>
          <p:nvPr/>
        </p:nvPicPr>
        <p:blipFill>
          <a:blip r:embed="rId3"/>
          <a:stretch>
            <a:fillRect/>
          </a:stretch>
        </p:blipFill>
        <p:spPr>
          <a:xfrm>
            <a:off x="3143761" y="2236464"/>
            <a:ext cx="6553200" cy="2962275"/>
          </a:xfrm>
          <a:prstGeom prst="rect">
            <a:avLst/>
          </a:prstGeom>
        </p:spPr>
      </p:pic>
      <p:pic>
        <p:nvPicPr>
          <p:cNvPr id="5" name="图片 4">
            <a:extLst>
              <a:ext uri="{FF2B5EF4-FFF2-40B4-BE49-F238E27FC236}">
                <a16:creationId xmlns:a16="http://schemas.microsoft.com/office/drawing/2014/main" id="{54B0745D-D8E9-4060-B429-DFB5DB0E4245}"/>
              </a:ext>
            </a:extLst>
          </p:cNvPr>
          <p:cNvPicPr>
            <a:picLocks noChangeAspect="1"/>
          </p:cNvPicPr>
          <p:nvPr/>
        </p:nvPicPr>
        <p:blipFill>
          <a:blip r:embed="rId4"/>
          <a:stretch>
            <a:fillRect/>
          </a:stretch>
        </p:blipFill>
        <p:spPr>
          <a:xfrm>
            <a:off x="3143188" y="2236463"/>
            <a:ext cx="6477000" cy="2962275"/>
          </a:xfrm>
          <a:prstGeom prst="rect">
            <a:avLst/>
          </a:prstGeom>
        </p:spPr>
      </p:pic>
      <p:sp>
        <p:nvSpPr>
          <p:cNvPr id="9" name="思想气泡: 云 8">
            <a:extLst>
              <a:ext uri="{FF2B5EF4-FFF2-40B4-BE49-F238E27FC236}">
                <a16:creationId xmlns:a16="http://schemas.microsoft.com/office/drawing/2014/main" id="{63D1A28B-E3B7-4E50-A0C7-E6DBA248557A}"/>
              </a:ext>
            </a:extLst>
          </p:cNvPr>
          <p:cNvSpPr/>
          <p:nvPr/>
        </p:nvSpPr>
        <p:spPr bwMode="auto">
          <a:xfrm>
            <a:off x="274638" y="5198738"/>
            <a:ext cx="4571999" cy="687387"/>
          </a:xfrm>
          <a:prstGeom prst="cloudCallout">
            <a:avLst>
              <a:gd name="adj1" fmla="val 48798"/>
              <a:gd name="adj2" fmla="val -79479"/>
            </a:avLst>
          </a:prstGeom>
          <a:ln>
            <a:solidFill>
              <a:srgbClr val="0078D7"/>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CN" sz="2000" b="1" dirty="0">
                <a:solidFill>
                  <a:srgbClr val="0078D7"/>
                </a:solidFill>
              </a:rPr>
              <a:t>Parallel</a:t>
            </a:r>
            <a:r>
              <a:rPr lang="en-US" altLang="zh-CN" sz="2000" b="1" dirty="0">
                <a:solidFill>
                  <a:sysClr val="windowText" lastClr="000000"/>
                </a:solidFill>
              </a:rPr>
              <a:t> </a:t>
            </a:r>
            <a:r>
              <a:rPr lang="en-US" altLang="zh-CN" sz="2000" b="1" dirty="0">
                <a:solidFill>
                  <a:srgbClr val="7030A0"/>
                </a:solidFill>
              </a:rPr>
              <a:t>WFST Decoding</a:t>
            </a:r>
            <a:endParaRPr lang="zh-CN" altLang="en-US" sz="2000" b="1" dirty="0">
              <a:solidFill>
                <a:srgbClr val="7030A0"/>
              </a:solidFill>
            </a:endParaRPr>
          </a:p>
        </p:txBody>
      </p:sp>
    </p:spTree>
    <p:extLst>
      <p:ext uri="{BB962C8B-B14F-4D97-AF65-F5344CB8AC3E}">
        <p14:creationId xmlns:p14="http://schemas.microsoft.com/office/powerpoint/2010/main" val="118311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solidFill>
                  <a:srgbClr val="0078D7"/>
                </a:solidFill>
              </a:rPr>
              <a:t>框架介绍</a:t>
            </a:r>
            <a:endParaRPr lang="en-US" dirty="0">
              <a:solidFill>
                <a:srgbClr val="0078D7"/>
              </a:solidFill>
            </a:endParaRPr>
          </a:p>
        </p:txBody>
      </p:sp>
      <p:pic>
        <p:nvPicPr>
          <p:cNvPr id="9" name="图片 8" descr="屏幕剪辑">
            <a:extLst>
              <a:ext uri="{FF2B5EF4-FFF2-40B4-BE49-F238E27FC236}">
                <a16:creationId xmlns:a16="http://schemas.microsoft.com/office/drawing/2014/main" id="{8794EA0D-D7F8-4285-AA75-7F9EFC2EEF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7437" y="3421062"/>
            <a:ext cx="6557650" cy="2963863"/>
          </a:xfrm>
          <a:prstGeom prst="rect">
            <a:avLst/>
          </a:prstGeom>
        </p:spPr>
      </p:pic>
      <p:sp>
        <p:nvSpPr>
          <p:cNvPr id="5" name="矩形 4">
            <a:extLst>
              <a:ext uri="{FF2B5EF4-FFF2-40B4-BE49-F238E27FC236}">
                <a16:creationId xmlns:a16="http://schemas.microsoft.com/office/drawing/2014/main" id="{2E0D0439-8A64-4863-9E00-B4822734F938}"/>
              </a:ext>
            </a:extLst>
          </p:cNvPr>
          <p:cNvSpPr/>
          <p:nvPr/>
        </p:nvSpPr>
        <p:spPr>
          <a:xfrm>
            <a:off x="5075237" y="4716462"/>
            <a:ext cx="1143000" cy="989013"/>
          </a:xfrm>
          <a:prstGeom prst="rect">
            <a:avLst/>
          </a:prstGeom>
          <a:noFill/>
          <a:ln w="38100" cap="flat" cmpd="sng" algn="ctr">
            <a:solidFill>
              <a:srgbClr val="0078D7"/>
            </a:solidFill>
            <a:prstDash val="sysDot"/>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sp>
        <p:nvSpPr>
          <p:cNvPr id="8" name="Text Placeholder 1">
            <a:extLst>
              <a:ext uri="{FF2B5EF4-FFF2-40B4-BE49-F238E27FC236}">
                <a16:creationId xmlns:a16="http://schemas.microsoft.com/office/drawing/2014/main" id="{1A02A289-D282-4602-8230-B3C08A7F0769}"/>
              </a:ext>
            </a:extLst>
          </p:cNvPr>
          <p:cNvSpPr>
            <a:spLocks noGrp="1"/>
          </p:cNvSpPr>
          <p:nvPr>
            <p:ph type="body" sz="quarter" idx="10"/>
          </p:nvPr>
        </p:nvSpPr>
        <p:spPr>
          <a:xfrm>
            <a:off x="274638" y="1212850"/>
            <a:ext cx="11887200" cy="1551194"/>
          </a:xfrm>
        </p:spPr>
        <p:txBody>
          <a:bodyPr/>
          <a:lstStyle/>
          <a:p>
            <a:r>
              <a:rPr lang="en-US" b="1" dirty="0">
                <a:solidFill>
                  <a:srgbClr val="0078D7"/>
                </a:solidFill>
              </a:rPr>
              <a:t>Parallel</a:t>
            </a:r>
            <a:r>
              <a:rPr lang="en-US" dirty="0">
                <a:solidFill>
                  <a:schemeClr val="tx1"/>
                </a:solidFill>
              </a:rPr>
              <a:t> Viterbi decoding</a:t>
            </a:r>
            <a:r>
              <a:rPr lang="en-US" altLang="zh-CN" dirty="0">
                <a:solidFill>
                  <a:schemeClr val="tx1"/>
                </a:solidFill>
              </a:rPr>
              <a:t> in </a:t>
            </a:r>
            <a:r>
              <a:rPr lang="en-US" altLang="zh-CN" b="1" dirty="0">
                <a:solidFill>
                  <a:srgbClr val="0078D7"/>
                </a:solidFill>
              </a:rPr>
              <a:t>3</a:t>
            </a:r>
            <a:r>
              <a:rPr lang="en-US" altLang="zh-CN" dirty="0">
                <a:solidFill>
                  <a:schemeClr val="tx1"/>
                </a:solidFill>
              </a:rPr>
              <a:t> levels</a:t>
            </a:r>
          </a:p>
          <a:p>
            <a:pPr lvl="1"/>
            <a:r>
              <a:rPr lang="en-US" altLang="zh-CN" b="1" dirty="0">
                <a:solidFill>
                  <a:srgbClr val="0078D7"/>
                </a:solidFill>
              </a:rPr>
              <a:t>Future: </a:t>
            </a:r>
            <a:r>
              <a:rPr lang="en-US" altLang="zh-CN" dirty="0">
                <a:solidFill>
                  <a:srgbClr val="000000"/>
                </a:solidFill>
              </a:rPr>
              <a:t>out-going arcs, e.g. b, c &amp; d; </a:t>
            </a:r>
            <a:r>
              <a:rPr lang="en-US" altLang="zh-CN" b="1" dirty="0">
                <a:solidFill>
                  <a:srgbClr val="0078D7"/>
                </a:solidFill>
              </a:rPr>
              <a:t>one thread per arc</a:t>
            </a:r>
            <a:endParaRPr lang="en-US" dirty="0">
              <a:solidFill>
                <a:srgbClr val="0078D7"/>
              </a:solidFill>
            </a:endParaRPr>
          </a:p>
          <a:p>
            <a:pPr lvl="1"/>
            <a:endParaRPr lang="en-US" dirty="0">
              <a:solidFill>
                <a:schemeClr val="tx1"/>
              </a:solidFill>
            </a:endParaRPr>
          </a:p>
        </p:txBody>
      </p:sp>
    </p:spTree>
    <p:extLst>
      <p:ext uri="{BB962C8B-B14F-4D97-AF65-F5344CB8AC3E}">
        <p14:creationId xmlns:p14="http://schemas.microsoft.com/office/powerpoint/2010/main" val="27202744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solidFill>
                  <a:srgbClr val="0078D7"/>
                </a:solidFill>
              </a:rPr>
              <a:t>框架介绍</a:t>
            </a:r>
            <a:endParaRPr lang="en-US" dirty="0">
              <a:solidFill>
                <a:srgbClr val="0078D7"/>
              </a:solidFill>
            </a:endParaRPr>
          </a:p>
        </p:txBody>
      </p:sp>
      <p:pic>
        <p:nvPicPr>
          <p:cNvPr id="9" name="图片 8" descr="屏幕剪辑">
            <a:extLst>
              <a:ext uri="{FF2B5EF4-FFF2-40B4-BE49-F238E27FC236}">
                <a16:creationId xmlns:a16="http://schemas.microsoft.com/office/drawing/2014/main" id="{8794EA0D-D7F8-4285-AA75-7F9EFC2EEF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7437" y="3421062"/>
            <a:ext cx="6557650" cy="2963863"/>
          </a:xfrm>
          <a:prstGeom prst="rect">
            <a:avLst/>
          </a:prstGeom>
        </p:spPr>
      </p:pic>
      <p:sp>
        <p:nvSpPr>
          <p:cNvPr id="5" name="矩形 4">
            <a:extLst>
              <a:ext uri="{FF2B5EF4-FFF2-40B4-BE49-F238E27FC236}">
                <a16:creationId xmlns:a16="http://schemas.microsoft.com/office/drawing/2014/main" id="{6F59EB79-D03B-4298-B1CE-7F650C304EC4}"/>
              </a:ext>
            </a:extLst>
          </p:cNvPr>
          <p:cNvSpPr/>
          <p:nvPr/>
        </p:nvSpPr>
        <p:spPr>
          <a:xfrm>
            <a:off x="6074770" y="3494240"/>
            <a:ext cx="838200" cy="2746222"/>
          </a:xfrm>
          <a:prstGeom prst="rect">
            <a:avLst/>
          </a:prstGeom>
          <a:noFill/>
          <a:ln w="38100" cap="flat" cmpd="sng" algn="ctr">
            <a:solidFill>
              <a:srgbClr val="0078D7"/>
            </a:solidFill>
            <a:prstDash val="sysDot"/>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sp>
        <p:nvSpPr>
          <p:cNvPr id="8" name="Text Placeholder 1">
            <a:extLst>
              <a:ext uri="{FF2B5EF4-FFF2-40B4-BE49-F238E27FC236}">
                <a16:creationId xmlns:a16="http://schemas.microsoft.com/office/drawing/2014/main" id="{B85476EC-52B1-4F99-BB8B-4E09B49D8107}"/>
              </a:ext>
            </a:extLst>
          </p:cNvPr>
          <p:cNvSpPr>
            <a:spLocks noGrp="1"/>
          </p:cNvSpPr>
          <p:nvPr>
            <p:ph type="body" sz="quarter" idx="10"/>
          </p:nvPr>
        </p:nvSpPr>
        <p:spPr>
          <a:xfrm>
            <a:off x="274638" y="1212850"/>
            <a:ext cx="11887200" cy="1551194"/>
          </a:xfrm>
        </p:spPr>
        <p:txBody>
          <a:bodyPr/>
          <a:lstStyle/>
          <a:p>
            <a:r>
              <a:rPr lang="en-US" b="1" dirty="0">
                <a:solidFill>
                  <a:srgbClr val="0078D7"/>
                </a:solidFill>
              </a:rPr>
              <a:t>Parallel</a:t>
            </a:r>
            <a:r>
              <a:rPr lang="en-US" dirty="0">
                <a:solidFill>
                  <a:schemeClr val="tx1"/>
                </a:solidFill>
              </a:rPr>
              <a:t> Viterbi decoding</a:t>
            </a:r>
            <a:r>
              <a:rPr lang="en-US" altLang="zh-CN" dirty="0">
                <a:solidFill>
                  <a:schemeClr val="tx1"/>
                </a:solidFill>
              </a:rPr>
              <a:t> in </a:t>
            </a:r>
            <a:r>
              <a:rPr lang="en-US" altLang="zh-CN" b="1" dirty="0">
                <a:solidFill>
                  <a:srgbClr val="0078D7"/>
                </a:solidFill>
              </a:rPr>
              <a:t>3</a:t>
            </a:r>
            <a:r>
              <a:rPr lang="en-US" altLang="zh-CN" dirty="0">
                <a:solidFill>
                  <a:schemeClr val="tx1"/>
                </a:solidFill>
              </a:rPr>
              <a:t> levels</a:t>
            </a:r>
          </a:p>
          <a:p>
            <a:pPr lvl="1"/>
            <a:r>
              <a:rPr lang="en-US" altLang="zh-CN" b="1" dirty="0">
                <a:solidFill>
                  <a:srgbClr val="0078D7"/>
                </a:solidFill>
              </a:rPr>
              <a:t>Future: </a:t>
            </a:r>
            <a:r>
              <a:rPr lang="en-US" altLang="zh-CN" dirty="0">
                <a:solidFill>
                  <a:srgbClr val="000000"/>
                </a:solidFill>
              </a:rPr>
              <a:t>out-going arcs, e.g. b, c &amp; d; one thread per arc</a:t>
            </a:r>
          </a:p>
          <a:p>
            <a:pPr lvl="1"/>
            <a:r>
              <a:rPr lang="en-US" altLang="zh-CN" b="1" dirty="0">
                <a:solidFill>
                  <a:srgbClr val="0078D7"/>
                </a:solidFill>
              </a:rPr>
              <a:t>History:</a:t>
            </a:r>
            <a:r>
              <a:rPr lang="zh-CN" altLang="en-US" b="1" dirty="0">
                <a:solidFill>
                  <a:srgbClr val="0078D7"/>
                </a:solidFill>
              </a:rPr>
              <a:t> </a:t>
            </a:r>
            <a:r>
              <a:rPr lang="en-US" altLang="zh-CN" dirty="0">
                <a:solidFill>
                  <a:srgbClr val="000000"/>
                </a:solidFill>
              </a:rPr>
              <a:t>per</a:t>
            </a:r>
            <a:r>
              <a:rPr lang="zh-CN" altLang="en-US" dirty="0">
                <a:solidFill>
                  <a:srgbClr val="000000"/>
                </a:solidFill>
              </a:rPr>
              <a:t> </a:t>
            </a:r>
            <a:r>
              <a:rPr lang="en-US" altLang="zh-CN" dirty="0">
                <a:solidFill>
                  <a:srgbClr val="000000"/>
                </a:solidFill>
              </a:rPr>
              <a:t>state,</a:t>
            </a:r>
            <a:r>
              <a:rPr lang="zh-CN" altLang="en-US" dirty="0">
                <a:solidFill>
                  <a:srgbClr val="000000"/>
                </a:solidFill>
              </a:rPr>
              <a:t> </a:t>
            </a:r>
            <a:r>
              <a:rPr lang="en-US" altLang="zh-CN" dirty="0">
                <a:solidFill>
                  <a:srgbClr val="000000"/>
                </a:solidFill>
              </a:rPr>
              <a:t>e.g.</a:t>
            </a:r>
            <a:r>
              <a:rPr lang="zh-CN" altLang="en-US" dirty="0">
                <a:solidFill>
                  <a:srgbClr val="000000"/>
                </a:solidFill>
              </a:rPr>
              <a:t> </a:t>
            </a:r>
            <a:r>
              <a:rPr lang="en-US" altLang="zh-CN" dirty="0">
                <a:solidFill>
                  <a:srgbClr val="000000"/>
                </a:solidFill>
              </a:rPr>
              <a:t>3</a:t>
            </a:r>
            <a:r>
              <a:rPr lang="zh-CN" altLang="en-US" dirty="0">
                <a:solidFill>
                  <a:srgbClr val="000000"/>
                </a:solidFill>
              </a:rPr>
              <a:t> </a:t>
            </a:r>
            <a:r>
              <a:rPr lang="en-US" altLang="zh-CN" dirty="0">
                <a:solidFill>
                  <a:srgbClr val="000000"/>
                </a:solidFill>
              </a:rPr>
              <a:t>&amp;</a:t>
            </a:r>
            <a:r>
              <a:rPr lang="zh-CN" altLang="en-US" dirty="0">
                <a:solidFill>
                  <a:srgbClr val="000000"/>
                </a:solidFill>
              </a:rPr>
              <a:t> </a:t>
            </a:r>
            <a:r>
              <a:rPr lang="en-US" altLang="zh-CN" dirty="0">
                <a:solidFill>
                  <a:srgbClr val="000000"/>
                </a:solidFill>
              </a:rPr>
              <a:t>2</a:t>
            </a:r>
            <a:endParaRPr lang="en-US" dirty="0">
              <a:solidFill>
                <a:schemeClr val="tx1"/>
              </a:solidFill>
            </a:endParaRPr>
          </a:p>
        </p:txBody>
      </p:sp>
    </p:spTree>
    <p:extLst>
      <p:ext uri="{BB962C8B-B14F-4D97-AF65-F5344CB8AC3E}">
        <p14:creationId xmlns:p14="http://schemas.microsoft.com/office/powerpoint/2010/main" val="331857553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363724"/>
          </a:xfrm>
        </p:spPr>
        <p:txBody>
          <a:bodyPr/>
          <a:lstStyle/>
          <a:p>
            <a:r>
              <a:rPr lang="en-US" b="1" dirty="0">
                <a:solidFill>
                  <a:srgbClr val="0078D7"/>
                </a:solidFill>
              </a:rPr>
              <a:t>Parallel</a:t>
            </a:r>
            <a:r>
              <a:rPr lang="en-US" dirty="0">
                <a:solidFill>
                  <a:schemeClr val="tx1"/>
                </a:solidFill>
              </a:rPr>
              <a:t> Viterbi decoding</a:t>
            </a:r>
            <a:r>
              <a:rPr lang="en-US" altLang="zh-CN" dirty="0">
                <a:solidFill>
                  <a:schemeClr val="tx1"/>
                </a:solidFill>
              </a:rPr>
              <a:t> in </a:t>
            </a:r>
            <a:r>
              <a:rPr lang="en-US" altLang="zh-CN" b="1" dirty="0">
                <a:solidFill>
                  <a:srgbClr val="0078D7"/>
                </a:solidFill>
              </a:rPr>
              <a:t>3</a:t>
            </a:r>
            <a:r>
              <a:rPr lang="en-US" altLang="zh-CN" dirty="0">
                <a:solidFill>
                  <a:schemeClr val="tx1"/>
                </a:solidFill>
              </a:rPr>
              <a:t> levels</a:t>
            </a:r>
          </a:p>
          <a:p>
            <a:pPr lvl="1"/>
            <a:r>
              <a:rPr lang="en-US" altLang="zh-CN" b="1" dirty="0">
                <a:solidFill>
                  <a:srgbClr val="0078D7"/>
                </a:solidFill>
              </a:rPr>
              <a:t>Future: </a:t>
            </a:r>
            <a:r>
              <a:rPr lang="en-US" altLang="zh-CN" dirty="0">
                <a:solidFill>
                  <a:srgbClr val="000000"/>
                </a:solidFill>
              </a:rPr>
              <a:t>out-going arcs, e.g. b, c &amp; d; one thread per arc</a:t>
            </a:r>
          </a:p>
          <a:p>
            <a:pPr lvl="1"/>
            <a:r>
              <a:rPr lang="en-US" altLang="zh-CN" b="1" dirty="0">
                <a:solidFill>
                  <a:srgbClr val="0078D7"/>
                </a:solidFill>
              </a:rPr>
              <a:t>History:</a:t>
            </a:r>
            <a:r>
              <a:rPr lang="zh-CN" altLang="en-US" b="1" dirty="0">
                <a:solidFill>
                  <a:srgbClr val="0078D7"/>
                </a:solidFill>
              </a:rPr>
              <a:t> </a:t>
            </a:r>
            <a:r>
              <a:rPr lang="en-US" altLang="zh-CN" dirty="0">
                <a:solidFill>
                  <a:srgbClr val="000000"/>
                </a:solidFill>
              </a:rPr>
              <a:t>per</a:t>
            </a:r>
            <a:r>
              <a:rPr lang="zh-CN" altLang="en-US" dirty="0">
                <a:solidFill>
                  <a:srgbClr val="000000"/>
                </a:solidFill>
              </a:rPr>
              <a:t> </a:t>
            </a:r>
            <a:r>
              <a:rPr lang="en-US" altLang="zh-CN" dirty="0">
                <a:solidFill>
                  <a:srgbClr val="000000"/>
                </a:solidFill>
              </a:rPr>
              <a:t>state,</a:t>
            </a:r>
            <a:r>
              <a:rPr lang="zh-CN" altLang="en-US" dirty="0">
                <a:solidFill>
                  <a:srgbClr val="000000"/>
                </a:solidFill>
              </a:rPr>
              <a:t> </a:t>
            </a:r>
            <a:r>
              <a:rPr lang="en-US" altLang="zh-CN" dirty="0">
                <a:solidFill>
                  <a:srgbClr val="000000"/>
                </a:solidFill>
              </a:rPr>
              <a:t>e.g.</a:t>
            </a:r>
            <a:r>
              <a:rPr lang="zh-CN" altLang="en-US" dirty="0">
                <a:solidFill>
                  <a:srgbClr val="000000"/>
                </a:solidFill>
              </a:rPr>
              <a:t> </a:t>
            </a:r>
            <a:r>
              <a:rPr lang="en-US" altLang="zh-CN" dirty="0">
                <a:solidFill>
                  <a:srgbClr val="000000"/>
                </a:solidFill>
              </a:rPr>
              <a:t>3</a:t>
            </a:r>
            <a:r>
              <a:rPr lang="zh-CN" altLang="en-US" dirty="0">
                <a:solidFill>
                  <a:srgbClr val="000000"/>
                </a:solidFill>
              </a:rPr>
              <a:t> </a:t>
            </a:r>
            <a:r>
              <a:rPr lang="en-US" altLang="zh-CN" dirty="0">
                <a:solidFill>
                  <a:srgbClr val="000000"/>
                </a:solidFill>
              </a:rPr>
              <a:t>&amp;</a:t>
            </a:r>
            <a:r>
              <a:rPr lang="zh-CN" altLang="en-US" dirty="0">
                <a:solidFill>
                  <a:srgbClr val="000000"/>
                </a:solidFill>
              </a:rPr>
              <a:t> </a:t>
            </a:r>
            <a:r>
              <a:rPr lang="en-US" altLang="zh-CN" dirty="0">
                <a:solidFill>
                  <a:srgbClr val="000000"/>
                </a:solidFill>
              </a:rPr>
              <a:t>2</a:t>
            </a:r>
          </a:p>
          <a:p>
            <a:pPr lvl="1"/>
            <a:r>
              <a:rPr lang="en-US" altLang="zh-CN" b="1" dirty="0">
                <a:solidFill>
                  <a:srgbClr val="0078D7"/>
                </a:solidFill>
              </a:rPr>
              <a:t>Utterance: </a:t>
            </a:r>
            <a:r>
              <a:rPr lang="en-US" altLang="zh-CN" dirty="0">
                <a:solidFill>
                  <a:srgbClr val="000000"/>
                </a:solidFill>
              </a:rPr>
              <a:t>decoding with separate GPU kernels</a:t>
            </a:r>
            <a:endParaRPr lang="en-US" dirty="0">
              <a:solidFill>
                <a:srgbClr val="000000"/>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框架介绍</a:t>
            </a:r>
            <a:endParaRPr lang="en-US" dirty="0">
              <a:solidFill>
                <a:srgbClr val="0078D7"/>
              </a:solidFill>
            </a:endParaRPr>
          </a:p>
        </p:txBody>
      </p:sp>
      <p:pic>
        <p:nvPicPr>
          <p:cNvPr id="9" name="图片 8" descr="屏幕剪辑">
            <a:extLst>
              <a:ext uri="{FF2B5EF4-FFF2-40B4-BE49-F238E27FC236}">
                <a16:creationId xmlns:a16="http://schemas.microsoft.com/office/drawing/2014/main" id="{8794EA0D-D7F8-4285-AA75-7F9EFC2EEF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3437" y="3057013"/>
            <a:ext cx="1066800" cy="482162"/>
          </a:xfrm>
          <a:prstGeom prst="rect">
            <a:avLst/>
          </a:prstGeom>
        </p:spPr>
      </p:pic>
      <p:pic>
        <p:nvPicPr>
          <p:cNvPr id="11" name="图片 10" descr="屏幕剪辑">
            <a:extLst>
              <a:ext uri="{FF2B5EF4-FFF2-40B4-BE49-F238E27FC236}">
                <a16:creationId xmlns:a16="http://schemas.microsoft.com/office/drawing/2014/main" id="{D5E181AA-FCA0-4CA1-BEA4-8C2FD89B75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3437" y="4021337"/>
            <a:ext cx="1066800" cy="482162"/>
          </a:xfrm>
          <a:prstGeom prst="rect">
            <a:avLst/>
          </a:prstGeom>
        </p:spPr>
      </p:pic>
      <p:pic>
        <p:nvPicPr>
          <p:cNvPr id="12" name="图片 11" descr="屏幕剪辑">
            <a:extLst>
              <a:ext uri="{FF2B5EF4-FFF2-40B4-BE49-F238E27FC236}">
                <a16:creationId xmlns:a16="http://schemas.microsoft.com/office/drawing/2014/main" id="{EF9498DB-BCE0-4A7B-B47D-72AE989212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7687" y="5018196"/>
            <a:ext cx="1066800" cy="482162"/>
          </a:xfrm>
          <a:prstGeom prst="rect">
            <a:avLst/>
          </a:prstGeom>
        </p:spPr>
      </p:pic>
      <p:pic>
        <p:nvPicPr>
          <p:cNvPr id="13" name="图片 12" descr="屏幕剪辑">
            <a:extLst>
              <a:ext uri="{FF2B5EF4-FFF2-40B4-BE49-F238E27FC236}">
                <a16:creationId xmlns:a16="http://schemas.microsoft.com/office/drawing/2014/main" id="{D884610F-AC80-40CB-A248-49C6B84FCD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7687" y="6038138"/>
            <a:ext cx="1066800" cy="482162"/>
          </a:xfrm>
          <a:prstGeom prst="rect">
            <a:avLst/>
          </a:prstGeom>
        </p:spPr>
      </p:pic>
      <p:pic>
        <p:nvPicPr>
          <p:cNvPr id="15" name="图片 14" descr="屏幕剪辑">
            <a:extLst>
              <a:ext uri="{FF2B5EF4-FFF2-40B4-BE49-F238E27FC236}">
                <a16:creationId xmlns:a16="http://schemas.microsoft.com/office/drawing/2014/main" id="{ED3916DC-54F7-42DE-9CCB-B6164C3C17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3437" y="3539175"/>
            <a:ext cx="1066800" cy="482162"/>
          </a:xfrm>
          <a:prstGeom prst="rect">
            <a:avLst/>
          </a:prstGeom>
        </p:spPr>
      </p:pic>
      <p:pic>
        <p:nvPicPr>
          <p:cNvPr id="16" name="图片 15" descr="屏幕剪辑">
            <a:extLst>
              <a:ext uri="{FF2B5EF4-FFF2-40B4-BE49-F238E27FC236}">
                <a16:creationId xmlns:a16="http://schemas.microsoft.com/office/drawing/2014/main" id="{3A6A9A1A-B969-4A38-8A9A-3188750AE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3437" y="4503499"/>
            <a:ext cx="1066800" cy="482162"/>
          </a:xfrm>
          <a:prstGeom prst="rect">
            <a:avLst/>
          </a:prstGeom>
        </p:spPr>
      </p:pic>
      <p:pic>
        <p:nvPicPr>
          <p:cNvPr id="17" name="图片 16" descr="屏幕剪辑">
            <a:extLst>
              <a:ext uri="{FF2B5EF4-FFF2-40B4-BE49-F238E27FC236}">
                <a16:creationId xmlns:a16="http://schemas.microsoft.com/office/drawing/2014/main" id="{79C9CDD9-B3E0-41DE-805F-DCE6A0A664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7687" y="5500358"/>
            <a:ext cx="1066800" cy="482162"/>
          </a:xfrm>
          <a:prstGeom prst="rect">
            <a:avLst/>
          </a:prstGeom>
        </p:spPr>
      </p:pic>
      <p:pic>
        <p:nvPicPr>
          <p:cNvPr id="18" name="图片 17" descr="屏幕剪辑">
            <a:extLst>
              <a:ext uri="{FF2B5EF4-FFF2-40B4-BE49-F238E27FC236}">
                <a16:creationId xmlns:a16="http://schemas.microsoft.com/office/drawing/2014/main" id="{D39439C8-2275-41DD-AB3E-4BB002FB86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7687" y="6520300"/>
            <a:ext cx="1066800" cy="482162"/>
          </a:xfrm>
          <a:prstGeom prst="rect">
            <a:avLst/>
          </a:prstGeom>
        </p:spPr>
      </p:pic>
      <p:pic>
        <p:nvPicPr>
          <p:cNvPr id="19" name="图片 18" descr="屏幕剪辑">
            <a:extLst>
              <a:ext uri="{FF2B5EF4-FFF2-40B4-BE49-F238E27FC236}">
                <a16:creationId xmlns:a16="http://schemas.microsoft.com/office/drawing/2014/main" id="{57897A4F-ECCE-4CCB-9F5E-B0A11B1977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7437" y="3421062"/>
            <a:ext cx="6557650" cy="2963863"/>
          </a:xfrm>
          <a:prstGeom prst="rect">
            <a:avLst/>
          </a:prstGeom>
        </p:spPr>
      </p:pic>
      <p:sp>
        <p:nvSpPr>
          <p:cNvPr id="20" name="左大括号 19">
            <a:extLst>
              <a:ext uri="{FF2B5EF4-FFF2-40B4-BE49-F238E27FC236}">
                <a16:creationId xmlns:a16="http://schemas.microsoft.com/office/drawing/2014/main" id="{913D2390-3E7F-42AE-ACBE-FDE22A640B69}"/>
              </a:ext>
            </a:extLst>
          </p:cNvPr>
          <p:cNvSpPr/>
          <p:nvPr/>
        </p:nvSpPr>
        <p:spPr>
          <a:xfrm>
            <a:off x="3235688" y="3920389"/>
            <a:ext cx="620349" cy="2100797"/>
          </a:xfrm>
          <a:prstGeom prst="leftBrace">
            <a:avLst>
              <a:gd name="adj1" fmla="val 8333"/>
              <a:gd name="adj2" fmla="val 13991"/>
            </a:avLst>
          </a:prstGeom>
          <a:ln w="19050">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73486622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144929"/>
          </a:xfrm>
        </p:spPr>
        <p:txBody>
          <a:bodyPr/>
          <a:lstStyle/>
          <a:p>
            <a:r>
              <a:rPr lang="en-US" dirty="0">
                <a:solidFill>
                  <a:schemeClr val="tx1"/>
                </a:solidFill>
              </a:rPr>
              <a:t>Token recombination</a:t>
            </a: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1: </a:t>
            </a:r>
            <a:r>
              <a:rPr lang="zh-CN" altLang="en-US" dirty="0">
                <a:solidFill>
                  <a:srgbClr val="0078D7"/>
                </a:solidFill>
              </a:rPr>
              <a:t>令牌合并</a:t>
            </a:r>
            <a:endParaRPr lang="en-US" dirty="0">
              <a:solidFill>
                <a:srgbClr val="0078D7"/>
              </a:solidFill>
            </a:endParaRPr>
          </a:p>
        </p:txBody>
      </p:sp>
      <p:sp>
        <p:nvSpPr>
          <p:cNvPr id="9" name="标注: 弯曲线形 8">
            <a:extLst>
              <a:ext uri="{FF2B5EF4-FFF2-40B4-BE49-F238E27FC236}">
                <a16:creationId xmlns:a16="http://schemas.microsoft.com/office/drawing/2014/main" id="{9409FC59-2FD3-4596-93A6-1D4350FAB2CD}"/>
              </a:ext>
            </a:extLst>
          </p:cNvPr>
          <p:cNvSpPr/>
          <p:nvPr/>
        </p:nvSpPr>
        <p:spPr bwMode="auto">
          <a:xfrm>
            <a:off x="9037637" y="2017280"/>
            <a:ext cx="1752600" cy="457200"/>
          </a:xfrm>
          <a:prstGeom prst="borderCallout2">
            <a:avLst>
              <a:gd name="adj1" fmla="val 14449"/>
              <a:gd name="adj2" fmla="val -1342"/>
              <a:gd name="adj3" fmla="val 14449"/>
              <a:gd name="adj4" fmla="val -7769"/>
              <a:gd name="adj5" fmla="val 183897"/>
              <a:gd name="adj6" fmla="val -22913"/>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lvl="1" algn="just"/>
            <a:r>
              <a:rPr lang="en-US" altLang="zh-CN" b="1" dirty="0">
                <a:solidFill>
                  <a:schemeClr val="tx1"/>
                </a:solidFill>
              </a:rPr>
              <a:t>DNN-HMM</a:t>
            </a:r>
          </a:p>
        </p:txBody>
      </p:sp>
      <p:sp>
        <p:nvSpPr>
          <p:cNvPr id="10" name="标注: 弯曲线形 9">
            <a:extLst>
              <a:ext uri="{FF2B5EF4-FFF2-40B4-BE49-F238E27FC236}">
                <a16:creationId xmlns:a16="http://schemas.microsoft.com/office/drawing/2014/main" id="{3B5456E7-D5AD-4970-8B87-8C1BFFCC7543}"/>
              </a:ext>
            </a:extLst>
          </p:cNvPr>
          <p:cNvSpPr/>
          <p:nvPr/>
        </p:nvSpPr>
        <p:spPr bwMode="auto">
          <a:xfrm>
            <a:off x="6294437" y="2022648"/>
            <a:ext cx="1676400" cy="457200"/>
          </a:xfrm>
          <a:prstGeom prst="borderCallout2">
            <a:avLst>
              <a:gd name="adj1" fmla="val 16600"/>
              <a:gd name="adj2" fmla="val 418"/>
              <a:gd name="adj3" fmla="val 16600"/>
              <a:gd name="adj4" fmla="val -19499"/>
              <a:gd name="adj5" fmla="val 175295"/>
              <a:gd name="adj6" fmla="val -3436"/>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lvl="1" algn="just"/>
            <a:r>
              <a:rPr lang="en-US" altLang="zh-CN" b="1" dirty="0">
                <a:solidFill>
                  <a:schemeClr val="tx1"/>
                </a:solidFill>
              </a:rPr>
              <a:t>Dictionary</a:t>
            </a:r>
          </a:p>
        </p:txBody>
      </p:sp>
      <p:sp>
        <p:nvSpPr>
          <p:cNvPr id="11" name="标注: 弯曲线形 10">
            <a:extLst>
              <a:ext uri="{FF2B5EF4-FFF2-40B4-BE49-F238E27FC236}">
                <a16:creationId xmlns:a16="http://schemas.microsoft.com/office/drawing/2014/main" id="{57EB7CCE-2459-48A8-AB4E-6EBC20728A93}"/>
              </a:ext>
            </a:extLst>
          </p:cNvPr>
          <p:cNvSpPr/>
          <p:nvPr/>
        </p:nvSpPr>
        <p:spPr bwMode="auto">
          <a:xfrm>
            <a:off x="2482073" y="2017280"/>
            <a:ext cx="2288364" cy="457200"/>
          </a:xfrm>
          <a:prstGeom prst="borderCallout2">
            <a:avLst>
              <a:gd name="adj1" fmla="val 16600"/>
              <a:gd name="adj2" fmla="val 99659"/>
              <a:gd name="adj3" fmla="val 16600"/>
              <a:gd name="adj4" fmla="val 115818"/>
              <a:gd name="adj5" fmla="val 173144"/>
              <a:gd name="adj6" fmla="val 107455"/>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lvl="1" algn="just"/>
            <a:r>
              <a:rPr lang="en-US" altLang="zh-CN" b="1" dirty="0">
                <a:solidFill>
                  <a:schemeClr val="tx1"/>
                </a:solidFill>
              </a:rPr>
              <a:t>Language Model</a:t>
            </a:r>
          </a:p>
        </p:txBody>
      </p:sp>
      <p:pic>
        <p:nvPicPr>
          <p:cNvPr id="7" name="图片 6">
            <a:extLst>
              <a:ext uri="{FF2B5EF4-FFF2-40B4-BE49-F238E27FC236}">
                <a16:creationId xmlns:a16="http://schemas.microsoft.com/office/drawing/2014/main" id="{32AE1F58-6BD5-4BBD-8769-769F55C52ADF}"/>
              </a:ext>
            </a:extLst>
          </p:cNvPr>
          <p:cNvPicPr>
            <a:picLocks noChangeAspect="1"/>
          </p:cNvPicPr>
          <p:nvPr/>
        </p:nvPicPr>
        <p:blipFill>
          <a:blip r:embed="rId3"/>
          <a:stretch>
            <a:fillRect/>
          </a:stretch>
        </p:blipFill>
        <p:spPr>
          <a:xfrm>
            <a:off x="-30163" y="2758990"/>
            <a:ext cx="9662011" cy="966872"/>
          </a:xfrm>
          <a:prstGeom prst="rect">
            <a:avLst/>
          </a:prstGeom>
        </p:spPr>
      </p:pic>
      <p:sp>
        <p:nvSpPr>
          <p:cNvPr id="20" name="文本框 19">
            <a:extLst>
              <a:ext uri="{FF2B5EF4-FFF2-40B4-BE49-F238E27FC236}">
                <a16:creationId xmlns:a16="http://schemas.microsoft.com/office/drawing/2014/main" id="{DC7433C7-33C7-477D-93AD-5E3E7826BF0E}"/>
              </a:ext>
            </a:extLst>
          </p:cNvPr>
          <p:cNvSpPr txBox="1"/>
          <p:nvPr/>
        </p:nvSpPr>
        <p:spPr>
          <a:xfrm>
            <a:off x="10409237" y="2758990"/>
            <a:ext cx="1151597" cy="627864"/>
          </a:xfrm>
          <a:prstGeom prst="rect">
            <a:avLst/>
          </a:prstGeom>
          <a:noFill/>
        </p:spPr>
        <p:txBody>
          <a:bodyPr wrap="none" lIns="182880" tIns="146304" rIns="182880" bIns="146304" rtlCol="0">
            <a:spAutoFit/>
          </a:bodyPr>
          <a:lstStyle/>
          <a:p>
            <a:pPr>
              <a:lnSpc>
                <a:spcPct val="90000"/>
              </a:lnSpc>
              <a:spcAft>
                <a:spcPts val="600"/>
              </a:spcAft>
            </a:pPr>
            <a:r>
              <a:rPr lang="zh-CN" altLang="en-US" sz="2400" dirty="0">
                <a:gradFill>
                  <a:gsLst>
                    <a:gs pos="2917">
                      <a:schemeClr val="tx1"/>
                    </a:gs>
                    <a:gs pos="30000">
                      <a:schemeClr val="tx1"/>
                    </a:gs>
                  </a:gsLst>
                  <a:lin ang="5400000" scaled="0"/>
                </a:gradFill>
              </a:rPr>
              <a:t>（</a:t>
            </a:r>
            <a:r>
              <a:rPr lang="en-US" altLang="zh-CN" sz="2400" dirty="0">
                <a:gradFill>
                  <a:gsLst>
                    <a:gs pos="2917">
                      <a:schemeClr val="tx1"/>
                    </a:gs>
                    <a:gs pos="30000">
                      <a:schemeClr val="tx1"/>
                    </a:gs>
                  </a:gsLst>
                  <a:lin ang="5400000" scaled="0"/>
                </a:gradFill>
              </a:rPr>
              <a:t>1</a:t>
            </a:r>
            <a:r>
              <a:rPr lang="zh-CN" altLang="en-US" sz="2400" dirty="0">
                <a:gradFill>
                  <a:gsLst>
                    <a:gs pos="2917">
                      <a:schemeClr val="tx1"/>
                    </a:gs>
                    <a:gs pos="30000">
                      <a:schemeClr val="tx1"/>
                    </a:gs>
                  </a:gsLst>
                  <a:lin ang="5400000" scaled="0"/>
                </a:gradFill>
              </a:rPr>
              <a:t>）</a:t>
            </a:r>
          </a:p>
        </p:txBody>
      </p:sp>
      <p:pic>
        <p:nvPicPr>
          <p:cNvPr id="13" name="图片 12" descr="图片包含 物体&#10;&#10;已生成高可信度的说明">
            <a:extLst>
              <a:ext uri="{FF2B5EF4-FFF2-40B4-BE49-F238E27FC236}">
                <a16:creationId xmlns:a16="http://schemas.microsoft.com/office/drawing/2014/main" id="{4079D487-70FB-4D9C-A8CD-88C95051A96D}"/>
              </a:ext>
            </a:extLst>
          </p:cNvPr>
          <p:cNvPicPr>
            <a:picLocks noChangeAspect="1"/>
          </p:cNvPicPr>
          <p:nvPr/>
        </p:nvPicPr>
        <p:blipFill>
          <a:blip r:embed="rId4"/>
          <a:stretch>
            <a:fillRect/>
          </a:stretch>
        </p:blipFill>
        <p:spPr>
          <a:xfrm>
            <a:off x="2636837" y="2811462"/>
            <a:ext cx="7224953" cy="914400"/>
          </a:xfrm>
          <a:prstGeom prst="rect">
            <a:avLst/>
          </a:prstGeom>
        </p:spPr>
      </p:pic>
      <p:pic>
        <p:nvPicPr>
          <p:cNvPr id="15" name="图片 14">
            <a:extLst>
              <a:ext uri="{FF2B5EF4-FFF2-40B4-BE49-F238E27FC236}">
                <a16:creationId xmlns:a16="http://schemas.microsoft.com/office/drawing/2014/main" id="{B8C4A04D-2667-41CC-B213-962F63E1DD28}"/>
              </a:ext>
            </a:extLst>
          </p:cNvPr>
          <p:cNvPicPr>
            <a:picLocks noChangeAspect="1"/>
          </p:cNvPicPr>
          <p:nvPr/>
        </p:nvPicPr>
        <p:blipFill>
          <a:blip r:embed="rId5"/>
          <a:stretch>
            <a:fillRect/>
          </a:stretch>
        </p:blipFill>
        <p:spPr>
          <a:xfrm>
            <a:off x="4850888" y="4508829"/>
            <a:ext cx="7082349" cy="1835260"/>
          </a:xfrm>
          <a:prstGeom prst="rect">
            <a:avLst/>
          </a:prstGeom>
        </p:spPr>
      </p:pic>
      <p:pic>
        <p:nvPicPr>
          <p:cNvPr id="18" name="图片 17">
            <a:extLst>
              <a:ext uri="{FF2B5EF4-FFF2-40B4-BE49-F238E27FC236}">
                <a16:creationId xmlns:a16="http://schemas.microsoft.com/office/drawing/2014/main" id="{76F2C37C-4F5D-4426-82FD-BFED38C26710}"/>
              </a:ext>
            </a:extLst>
          </p:cNvPr>
          <p:cNvPicPr>
            <a:picLocks noChangeAspect="1"/>
          </p:cNvPicPr>
          <p:nvPr/>
        </p:nvPicPr>
        <p:blipFill>
          <a:blip r:embed="rId6"/>
          <a:stretch>
            <a:fillRect/>
          </a:stretch>
        </p:blipFill>
        <p:spPr>
          <a:xfrm>
            <a:off x="4846637" y="4505764"/>
            <a:ext cx="7086600" cy="1838325"/>
          </a:xfrm>
          <a:prstGeom prst="rect">
            <a:avLst/>
          </a:prstGeom>
        </p:spPr>
      </p:pic>
    </p:spTree>
    <p:extLst>
      <p:ext uri="{BB962C8B-B14F-4D97-AF65-F5344CB8AC3E}">
        <p14:creationId xmlns:p14="http://schemas.microsoft.com/office/powerpoint/2010/main" val="26797883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DC80D320-5EFF-4EB4-BEE4-B75AE5887AE1}"/>
              </a:ext>
            </a:extLst>
          </p:cNvPr>
          <p:cNvPicPr>
            <a:picLocks noChangeAspect="1"/>
          </p:cNvPicPr>
          <p:nvPr/>
        </p:nvPicPr>
        <p:blipFill>
          <a:blip r:embed="rId3"/>
          <a:stretch>
            <a:fillRect/>
          </a:stretch>
        </p:blipFill>
        <p:spPr>
          <a:xfrm>
            <a:off x="-30163" y="1920790"/>
            <a:ext cx="9662011" cy="966872"/>
          </a:xfrm>
          <a:prstGeom prst="rect">
            <a:avLst/>
          </a:prstGeom>
        </p:spPr>
      </p:pic>
      <p:sp>
        <p:nvSpPr>
          <p:cNvPr id="17" name="矩形 16">
            <a:extLst>
              <a:ext uri="{FF2B5EF4-FFF2-40B4-BE49-F238E27FC236}">
                <a16:creationId xmlns:a16="http://schemas.microsoft.com/office/drawing/2014/main" id="{4294D021-9627-4D75-8914-9AEA7FABF3C7}"/>
              </a:ext>
            </a:extLst>
          </p:cNvPr>
          <p:cNvSpPr/>
          <p:nvPr/>
        </p:nvSpPr>
        <p:spPr>
          <a:xfrm>
            <a:off x="6879727" y="2162251"/>
            <a:ext cx="2076606" cy="966872"/>
          </a:xfrm>
          <a:prstGeom prst="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sp>
        <p:nvSpPr>
          <p:cNvPr id="2" name="Text Placeholder 1"/>
          <p:cNvSpPr>
            <a:spLocks noGrp="1"/>
          </p:cNvSpPr>
          <p:nvPr>
            <p:ph type="body" sz="quarter" idx="10"/>
          </p:nvPr>
        </p:nvSpPr>
        <p:spPr>
          <a:xfrm>
            <a:off x="274638" y="1212850"/>
            <a:ext cx="11887200" cy="1144929"/>
          </a:xfrm>
        </p:spPr>
        <p:txBody>
          <a:bodyPr/>
          <a:lstStyle/>
          <a:p>
            <a:r>
              <a:rPr lang="en-US" dirty="0">
                <a:solidFill>
                  <a:schemeClr val="tx1"/>
                </a:solidFill>
              </a:rPr>
              <a:t>Token recombination</a:t>
            </a:r>
          </a:p>
          <a:p>
            <a:pPr lvl="1"/>
            <a:endParaRPr lang="en-US" dirty="0">
              <a:solidFill>
                <a:schemeClr val="tx1"/>
              </a:solidFill>
            </a:endParaRPr>
          </a:p>
        </p:txBody>
      </p:sp>
      <p:pic>
        <p:nvPicPr>
          <p:cNvPr id="14" name="图片 13">
            <a:extLst>
              <a:ext uri="{FF2B5EF4-FFF2-40B4-BE49-F238E27FC236}">
                <a16:creationId xmlns:a16="http://schemas.microsoft.com/office/drawing/2014/main" id="{75A06867-FCE0-4CCE-9AD1-58A242504D84}"/>
              </a:ext>
            </a:extLst>
          </p:cNvPr>
          <p:cNvPicPr>
            <a:picLocks noChangeAspect="1"/>
          </p:cNvPicPr>
          <p:nvPr/>
        </p:nvPicPr>
        <p:blipFill>
          <a:blip r:embed="rId4"/>
          <a:stretch>
            <a:fillRect/>
          </a:stretch>
        </p:blipFill>
        <p:spPr>
          <a:xfrm>
            <a:off x="5148603" y="4487862"/>
            <a:ext cx="6904038" cy="1959320"/>
          </a:xfrm>
          <a:prstGeom prst="rect">
            <a:avLst/>
          </a:prstGeom>
        </p:spPr>
      </p:pic>
      <p:pic>
        <p:nvPicPr>
          <p:cNvPr id="4" name="图片 3">
            <a:extLst>
              <a:ext uri="{FF2B5EF4-FFF2-40B4-BE49-F238E27FC236}">
                <a16:creationId xmlns:a16="http://schemas.microsoft.com/office/drawing/2014/main" id="{89EBA82F-3E9C-4842-8491-46AC28442DEB}"/>
              </a:ext>
            </a:extLst>
          </p:cNvPr>
          <p:cNvPicPr>
            <a:picLocks noChangeAspect="1"/>
          </p:cNvPicPr>
          <p:nvPr/>
        </p:nvPicPr>
        <p:blipFill>
          <a:blip r:embed="rId5"/>
          <a:stretch>
            <a:fillRect/>
          </a:stretch>
        </p:blipFill>
        <p:spPr>
          <a:xfrm>
            <a:off x="5151437" y="4487862"/>
            <a:ext cx="6896100" cy="1933575"/>
          </a:xfrm>
          <a:prstGeom prst="rect">
            <a:avLst/>
          </a:prstGeom>
        </p:spPr>
      </p:pic>
      <p:sp>
        <p:nvSpPr>
          <p:cNvPr id="10" name="矩形 9">
            <a:extLst>
              <a:ext uri="{FF2B5EF4-FFF2-40B4-BE49-F238E27FC236}">
                <a16:creationId xmlns:a16="http://schemas.microsoft.com/office/drawing/2014/main" id="{465AA44E-A53D-4141-90B8-80A6C819C5D6}"/>
              </a:ext>
            </a:extLst>
          </p:cNvPr>
          <p:cNvSpPr/>
          <p:nvPr/>
        </p:nvSpPr>
        <p:spPr bwMode="auto">
          <a:xfrm>
            <a:off x="8961437" y="4868861"/>
            <a:ext cx="1013144" cy="912813"/>
          </a:xfrm>
          <a:prstGeom prst="rect">
            <a:avLst/>
          </a:prstGeom>
          <a:noFill/>
          <a:ln w="38100">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cxnSp>
        <p:nvCxnSpPr>
          <p:cNvPr id="12" name="直接箭头连接符 11">
            <a:extLst>
              <a:ext uri="{FF2B5EF4-FFF2-40B4-BE49-F238E27FC236}">
                <a16:creationId xmlns:a16="http://schemas.microsoft.com/office/drawing/2014/main" id="{C28BB06E-252B-4C69-A010-E50DAAFCD7BA}"/>
              </a:ext>
            </a:extLst>
          </p:cNvPr>
          <p:cNvCxnSpPr>
            <a:cxnSpLocks/>
          </p:cNvCxnSpPr>
          <p:nvPr/>
        </p:nvCxnSpPr>
        <p:spPr>
          <a:xfrm>
            <a:off x="7132637" y="3026930"/>
            <a:ext cx="1676400" cy="1537132"/>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15" name="图片 14" descr="图片包含 物体&#10;&#10;已生成高可信度的说明">
            <a:extLst>
              <a:ext uri="{FF2B5EF4-FFF2-40B4-BE49-F238E27FC236}">
                <a16:creationId xmlns:a16="http://schemas.microsoft.com/office/drawing/2014/main" id="{1627B0AF-0DB3-40C8-912C-CFBAFBE4B3C1}"/>
              </a:ext>
            </a:extLst>
          </p:cNvPr>
          <p:cNvPicPr>
            <a:picLocks noChangeAspect="1"/>
          </p:cNvPicPr>
          <p:nvPr/>
        </p:nvPicPr>
        <p:blipFill>
          <a:blip r:embed="rId6"/>
          <a:stretch>
            <a:fillRect/>
          </a:stretch>
        </p:blipFill>
        <p:spPr>
          <a:xfrm>
            <a:off x="2713037" y="1882001"/>
            <a:ext cx="7163260" cy="853261"/>
          </a:xfrm>
          <a:prstGeom prst="rect">
            <a:avLst/>
          </a:prstGeom>
        </p:spPr>
      </p:pic>
      <p:sp>
        <p:nvSpPr>
          <p:cNvPr id="18" name="矩形 17">
            <a:extLst>
              <a:ext uri="{FF2B5EF4-FFF2-40B4-BE49-F238E27FC236}">
                <a16:creationId xmlns:a16="http://schemas.microsoft.com/office/drawing/2014/main" id="{2B982F87-51D3-4E92-8C05-66A2D2825AE1}"/>
              </a:ext>
            </a:extLst>
          </p:cNvPr>
          <p:cNvSpPr/>
          <p:nvPr/>
        </p:nvSpPr>
        <p:spPr bwMode="auto">
          <a:xfrm>
            <a:off x="7141803" y="1989136"/>
            <a:ext cx="1057634" cy="431582"/>
          </a:xfrm>
          <a:prstGeom prst="rect">
            <a:avLst/>
          </a:prstGeom>
          <a:noFill/>
          <a:ln w="38100">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
        <p:nvSpPr>
          <p:cNvPr id="19" name="文本框 18">
            <a:extLst>
              <a:ext uri="{FF2B5EF4-FFF2-40B4-BE49-F238E27FC236}">
                <a16:creationId xmlns:a16="http://schemas.microsoft.com/office/drawing/2014/main" id="{7C413ED9-2A7A-4235-94B2-D5E2AC89CBB3}"/>
              </a:ext>
            </a:extLst>
          </p:cNvPr>
          <p:cNvSpPr txBox="1"/>
          <p:nvPr/>
        </p:nvSpPr>
        <p:spPr>
          <a:xfrm>
            <a:off x="10409236" y="1954998"/>
            <a:ext cx="1151597" cy="627864"/>
          </a:xfrm>
          <a:prstGeom prst="rect">
            <a:avLst/>
          </a:prstGeom>
          <a:noFill/>
        </p:spPr>
        <p:txBody>
          <a:bodyPr wrap="none" lIns="182880" tIns="146304" rIns="182880" bIns="146304" rtlCol="0">
            <a:spAutoFit/>
          </a:bodyPr>
          <a:lstStyle/>
          <a:p>
            <a:pPr>
              <a:lnSpc>
                <a:spcPct val="90000"/>
              </a:lnSpc>
              <a:spcAft>
                <a:spcPts val="600"/>
              </a:spcAft>
            </a:pPr>
            <a:r>
              <a:rPr lang="zh-CN" altLang="en-US" sz="2400" dirty="0">
                <a:gradFill>
                  <a:gsLst>
                    <a:gs pos="2917">
                      <a:schemeClr val="tx1"/>
                    </a:gs>
                    <a:gs pos="30000">
                      <a:schemeClr val="tx1"/>
                    </a:gs>
                  </a:gsLst>
                  <a:lin ang="5400000" scaled="0"/>
                </a:gradFill>
              </a:rPr>
              <a:t>（</a:t>
            </a:r>
            <a:r>
              <a:rPr lang="en-US" altLang="zh-CN" sz="2400" dirty="0">
                <a:gradFill>
                  <a:gsLst>
                    <a:gs pos="2917">
                      <a:schemeClr val="tx1"/>
                    </a:gs>
                    <a:gs pos="30000">
                      <a:schemeClr val="tx1"/>
                    </a:gs>
                  </a:gsLst>
                  <a:lin ang="5400000" scaled="0"/>
                </a:gradFill>
              </a:rPr>
              <a:t>2</a:t>
            </a:r>
            <a:r>
              <a:rPr lang="zh-CN" altLang="en-US" sz="2400" dirty="0">
                <a:gradFill>
                  <a:gsLst>
                    <a:gs pos="2917">
                      <a:schemeClr val="tx1"/>
                    </a:gs>
                    <a:gs pos="30000">
                      <a:schemeClr val="tx1"/>
                    </a:gs>
                  </a:gsLst>
                  <a:lin ang="5400000" scaled="0"/>
                </a:gradFill>
              </a:rPr>
              <a:t>）</a:t>
            </a:r>
          </a:p>
        </p:txBody>
      </p:sp>
      <p:grpSp>
        <p:nvGrpSpPr>
          <p:cNvPr id="11" name="组合 10">
            <a:extLst>
              <a:ext uri="{FF2B5EF4-FFF2-40B4-BE49-F238E27FC236}">
                <a16:creationId xmlns:a16="http://schemas.microsoft.com/office/drawing/2014/main" id="{F629EAC8-3B99-43FC-A19D-3140F1E54E6B}"/>
              </a:ext>
            </a:extLst>
          </p:cNvPr>
          <p:cNvGrpSpPr/>
          <p:nvPr/>
        </p:nvGrpSpPr>
        <p:grpSpPr>
          <a:xfrm>
            <a:off x="3322637" y="4610746"/>
            <a:ext cx="2705087" cy="1782116"/>
            <a:chOff x="3322637" y="4792662"/>
            <a:chExt cx="2705087" cy="1782116"/>
          </a:xfrm>
        </p:grpSpPr>
        <p:cxnSp>
          <p:nvCxnSpPr>
            <p:cNvPr id="21" name="直接箭头连接符 20">
              <a:extLst>
                <a:ext uri="{FF2B5EF4-FFF2-40B4-BE49-F238E27FC236}">
                  <a16:creationId xmlns:a16="http://schemas.microsoft.com/office/drawing/2014/main" id="{762DE1E0-7DCE-4B7F-961C-8134FD0DB9E8}"/>
                </a:ext>
              </a:extLst>
            </p:cNvPr>
            <p:cNvCxnSpPr>
              <a:cxnSpLocks/>
            </p:cNvCxnSpPr>
            <p:nvPr/>
          </p:nvCxnSpPr>
          <p:spPr>
            <a:xfrm>
              <a:off x="4694237" y="4792662"/>
              <a:ext cx="0" cy="1143000"/>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68C7C7F9-FACE-4AA2-BBA4-5041139CDD6B}"/>
                </a:ext>
              </a:extLst>
            </p:cNvPr>
            <p:cNvSpPr/>
            <p:nvPr/>
          </p:nvSpPr>
          <p:spPr>
            <a:xfrm>
              <a:off x="3322637" y="6112865"/>
              <a:ext cx="2705087" cy="461913"/>
            </a:xfrm>
            <a:prstGeom prst="rect">
              <a:avLst/>
            </a:prstGeom>
            <a:ln w="19050">
              <a:headEnd type="none" w="med" len="med"/>
              <a:tailEnd type="arrow"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altLang="zh-CN" sz="2000" b="1" dirty="0">
                  <a:solidFill>
                    <a:srgbClr val="0078D7"/>
                  </a:solidFill>
                </a:rPr>
                <a:t>Parallel</a:t>
              </a:r>
              <a:r>
                <a:rPr lang="en-US" altLang="zh-CN" sz="2000" dirty="0">
                  <a:solidFill>
                    <a:srgbClr val="000000"/>
                  </a:solidFill>
                </a:rPr>
                <a:t> Viterbi Search</a:t>
              </a:r>
              <a:endParaRPr lang="zh-CN" altLang="en-US" sz="2000" dirty="0">
                <a:solidFill>
                  <a:srgbClr val="000000"/>
                </a:solidFill>
              </a:endParaRPr>
            </a:p>
          </p:txBody>
        </p:sp>
      </p:grpSp>
      <p:sp>
        <p:nvSpPr>
          <p:cNvPr id="22" name="思想气泡: 云 21">
            <a:extLst>
              <a:ext uri="{FF2B5EF4-FFF2-40B4-BE49-F238E27FC236}">
                <a16:creationId xmlns:a16="http://schemas.microsoft.com/office/drawing/2014/main" id="{84DBCFF2-BCF1-43B9-A863-84F9AA0EB756}"/>
              </a:ext>
            </a:extLst>
          </p:cNvPr>
          <p:cNvSpPr/>
          <p:nvPr/>
        </p:nvSpPr>
        <p:spPr bwMode="auto">
          <a:xfrm>
            <a:off x="46037" y="5094287"/>
            <a:ext cx="4038600" cy="687387"/>
          </a:xfrm>
          <a:prstGeom prst="cloudCallout">
            <a:avLst>
              <a:gd name="adj1" fmla="val 62919"/>
              <a:gd name="adj2" fmla="val -19403"/>
            </a:avLst>
          </a:prstGeom>
          <a:ln>
            <a:solidFill>
              <a:srgbClr val="0078D7"/>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CN" sz="2000" dirty="0">
                <a:solidFill>
                  <a:srgbClr val="000000"/>
                </a:solidFill>
              </a:rPr>
              <a:t>We need a</a:t>
            </a:r>
          </a:p>
          <a:p>
            <a:pPr algn="ctr" defTabSz="932472" fontAlgn="base">
              <a:spcBef>
                <a:spcPct val="0"/>
              </a:spcBef>
              <a:spcAft>
                <a:spcPct val="0"/>
              </a:spcAft>
            </a:pPr>
            <a:r>
              <a:rPr lang="en-US" altLang="zh-CN" sz="2000" b="1" dirty="0">
                <a:solidFill>
                  <a:srgbClr val="0078D7"/>
                </a:solidFill>
              </a:rPr>
              <a:t>Thread Sync. </a:t>
            </a:r>
            <a:endParaRPr lang="zh-CN" altLang="en-US" sz="2000" dirty="0">
              <a:solidFill>
                <a:sysClr val="windowText" lastClr="000000"/>
              </a:solidFill>
            </a:endParaRPr>
          </a:p>
        </p:txBody>
      </p:sp>
      <p:sp>
        <p:nvSpPr>
          <p:cNvPr id="8" name="标注: 双弯曲线形 7">
            <a:extLst>
              <a:ext uri="{FF2B5EF4-FFF2-40B4-BE49-F238E27FC236}">
                <a16:creationId xmlns:a16="http://schemas.microsoft.com/office/drawing/2014/main" id="{AE4F38F1-7E69-40E3-B5BC-D96CBE3EE4DA}"/>
              </a:ext>
            </a:extLst>
          </p:cNvPr>
          <p:cNvSpPr/>
          <p:nvPr/>
        </p:nvSpPr>
        <p:spPr bwMode="auto">
          <a:xfrm>
            <a:off x="3360741" y="3892983"/>
            <a:ext cx="2666992" cy="467283"/>
          </a:xfrm>
          <a:prstGeom prst="borderCallout3">
            <a:avLst>
              <a:gd name="adj1" fmla="val 16646"/>
              <a:gd name="adj2" fmla="val 104478"/>
              <a:gd name="adj3" fmla="val 16646"/>
              <a:gd name="adj4" fmla="val 118264"/>
              <a:gd name="adj5" fmla="val 55813"/>
              <a:gd name="adj6" fmla="val 118265"/>
              <a:gd name="adj7" fmla="val 138213"/>
              <a:gd name="adj8" fmla="val 175262"/>
            </a:avLst>
          </a:prstGeom>
          <a:ln w="19050">
            <a:headEnd type="none" w="med" len="med"/>
            <a:tailEnd type="arrow"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CN" sz="2000" b="1" dirty="0">
                <a:solidFill>
                  <a:srgbClr val="0078D7"/>
                </a:solidFill>
              </a:rPr>
              <a:t>Serial</a:t>
            </a:r>
            <a:r>
              <a:rPr lang="en-US" altLang="zh-CN" sz="2000" b="1" dirty="0">
                <a:solidFill>
                  <a:sysClr val="windowText" lastClr="000000"/>
                </a:solidFill>
              </a:rPr>
              <a:t> </a:t>
            </a:r>
            <a:r>
              <a:rPr lang="en-US" altLang="zh-CN" sz="2000" dirty="0">
                <a:solidFill>
                  <a:sysClr val="windowText" lastClr="000000"/>
                </a:solidFill>
              </a:rPr>
              <a:t>Viterbi Search</a:t>
            </a:r>
            <a:endParaRPr lang="zh-CN" altLang="en-US" sz="2000" dirty="0">
              <a:solidFill>
                <a:sysClr val="windowText" lastClr="000000"/>
              </a:solidFill>
            </a:endParaRPr>
          </a:p>
        </p:txBody>
      </p:sp>
      <p:sp>
        <p:nvSpPr>
          <p:cNvPr id="24" name="Title 2">
            <a:extLst>
              <a:ext uri="{FF2B5EF4-FFF2-40B4-BE49-F238E27FC236}">
                <a16:creationId xmlns:a16="http://schemas.microsoft.com/office/drawing/2014/main" id="{89DAB511-BD9D-40D2-AB03-E0144D71BCDC}"/>
              </a:ext>
            </a:extLst>
          </p:cNvPr>
          <p:cNvSpPr>
            <a:spLocks noGrp="1"/>
          </p:cNvSpPr>
          <p:nvPr>
            <p:ph type="title"/>
          </p:nvPr>
        </p:nvSpPr>
        <p:spPr>
          <a:xfrm>
            <a:off x="274639" y="295274"/>
            <a:ext cx="11889564" cy="917575"/>
          </a:xfrm>
        </p:spPr>
        <p:txBody>
          <a:bodyPr/>
          <a:lstStyle/>
          <a:p>
            <a:r>
              <a:rPr lang="zh-CN" altLang="en-US" dirty="0">
                <a:solidFill>
                  <a:srgbClr val="0078D7"/>
                </a:solidFill>
              </a:rPr>
              <a:t>问题</a:t>
            </a:r>
            <a:r>
              <a:rPr lang="en-US" altLang="zh-CN" dirty="0">
                <a:solidFill>
                  <a:srgbClr val="0078D7"/>
                </a:solidFill>
              </a:rPr>
              <a:t>1: </a:t>
            </a:r>
            <a:r>
              <a:rPr lang="zh-CN" altLang="en-US" dirty="0">
                <a:solidFill>
                  <a:srgbClr val="0078D7"/>
                </a:solidFill>
              </a:rPr>
              <a:t>令牌合并</a:t>
            </a:r>
            <a:endParaRPr lang="en-US" dirty="0">
              <a:solidFill>
                <a:srgbClr val="0078D7"/>
              </a:solidFill>
            </a:endParaRPr>
          </a:p>
        </p:txBody>
      </p:sp>
    </p:spTree>
    <p:extLst>
      <p:ext uri="{BB962C8B-B14F-4D97-AF65-F5344CB8AC3E}">
        <p14:creationId xmlns:p14="http://schemas.microsoft.com/office/powerpoint/2010/main" val="2824882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6476999" cy="2634567"/>
          </a:xfrm>
        </p:spPr>
        <p:txBody>
          <a:bodyPr/>
          <a:lstStyle/>
          <a:p>
            <a:r>
              <a:rPr lang="en-US" dirty="0">
                <a:solidFill>
                  <a:schemeClr val="tx1"/>
                </a:solidFill>
              </a:rPr>
              <a:t>Problem: </a:t>
            </a:r>
          </a:p>
          <a:p>
            <a:pPr lvl="1"/>
            <a:r>
              <a:rPr lang="en-US" dirty="0">
                <a:solidFill>
                  <a:schemeClr val="tx1"/>
                </a:solidFill>
              </a:rPr>
              <a:t>Synchronization overhead in WFST states</a:t>
            </a:r>
          </a:p>
          <a:p>
            <a:r>
              <a:rPr lang="en-US" dirty="0">
                <a:solidFill>
                  <a:schemeClr val="tx1"/>
                </a:solidFill>
              </a:rPr>
              <a:t>Solution: </a:t>
            </a:r>
          </a:p>
          <a:p>
            <a:pPr lvl="1"/>
            <a:r>
              <a:rPr lang="en-US" dirty="0">
                <a:solidFill>
                  <a:schemeClr val="tx1"/>
                </a:solidFill>
              </a:rPr>
              <a:t>Single atomic operation</a:t>
            </a:r>
            <a:r>
              <a:rPr lang="en-US" baseline="30000" dirty="0">
                <a:solidFill>
                  <a:schemeClr val="tx1"/>
                </a:solidFill>
              </a:rPr>
              <a:t>1</a:t>
            </a:r>
          </a:p>
          <a:p>
            <a:pPr lvl="1"/>
            <a:endParaRPr lang="en-US" dirty="0">
              <a:solidFill>
                <a:schemeClr val="tx1"/>
              </a:solidFill>
            </a:endParaRPr>
          </a:p>
        </p:txBody>
      </p:sp>
      <p:cxnSp>
        <p:nvCxnSpPr>
          <p:cNvPr id="9" name="直接连接符 8">
            <a:extLst>
              <a:ext uri="{FF2B5EF4-FFF2-40B4-BE49-F238E27FC236}">
                <a16:creationId xmlns:a16="http://schemas.microsoft.com/office/drawing/2014/main" id="{BC7C0CBA-7294-4076-9D83-007B58FAF6F9}"/>
              </a:ext>
            </a:extLst>
          </p:cNvPr>
          <p:cNvCxnSpPr/>
          <p:nvPr/>
        </p:nvCxnSpPr>
        <p:spPr>
          <a:xfrm>
            <a:off x="579437" y="5859462"/>
            <a:ext cx="11201400" cy="0"/>
          </a:xfrm>
          <a:prstGeom prst="line">
            <a:avLst/>
          </a:prstGeom>
          <a:ln w="28575">
            <a:headEnd type="none"/>
            <a:tailEnd type="none"/>
          </a:ln>
        </p:spPr>
        <p:style>
          <a:lnRef idx="1">
            <a:schemeClr val="accent2"/>
          </a:lnRef>
          <a:fillRef idx="0">
            <a:schemeClr val="accent2"/>
          </a:fillRef>
          <a:effectRef idx="0">
            <a:schemeClr val="accent2"/>
          </a:effectRef>
          <a:fontRef idx="minor">
            <a:schemeClr val="tx1"/>
          </a:fontRef>
        </p:style>
      </p:cxnSp>
      <p:pic>
        <p:nvPicPr>
          <p:cNvPr id="16" name="图片 15">
            <a:extLst>
              <a:ext uri="{FF2B5EF4-FFF2-40B4-BE49-F238E27FC236}">
                <a16:creationId xmlns:a16="http://schemas.microsoft.com/office/drawing/2014/main" id="{BC322692-0D98-4D48-AC1A-9A7413F9EA5D}"/>
              </a:ext>
            </a:extLst>
          </p:cNvPr>
          <p:cNvPicPr>
            <a:picLocks noChangeAspect="1"/>
          </p:cNvPicPr>
          <p:nvPr/>
        </p:nvPicPr>
        <p:blipFill>
          <a:blip r:embed="rId3"/>
          <a:stretch>
            <a:fillRect/>
          </a:stretch>
        </p:blipFill>
        <p:spPr>
          <a:xfrm>
            <a:off x="6056090" y="1094149"/>
            <a:ext cx="6105746" cy="4231913"/>
          </a:xfrm>
          <a:prstGeom prst="rect">
            <a:avLst/>
          </a:prstGeom>
        </p:spPr>
      </p:pic>
      <p:sp>
        <p:nvSpPr>
          <p:cNvPr id="5" name="文本框 4">
            <a:extLst>
              <a:ext uri="{FF2B5EF4-FFF2-40B4-BE49-F238E27FC236}">
                <a16:creationId xmlns:a16="http://schemas.microsoft.com/office/drawing/2014/main" id="{AE2C5169-DFB6-41F6-A892-7DB4DFB4D720}"/>
              </a:ext>
            </a:extLst>
          </p:cNvPr>
          <p:cNvSpPr txBox="1"/>
          <p:nvPr/>
        </p:nvSpPr>
        <p:spPr>
          <a:xfrm>
            <a:off x="579437" y="3920453"/>
            <a:ext cx="4169544" cy="1834348"/>
          </a:xfrm>
          <a:prstGeom prst="rect">
            <a:avLst/>
          </a:prstGeom>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r>
              <a:rPr lang="en-US" altLang="zh-CN" sz="2000" dirty="0">
                <a:solidFill>
                  <a:srgbClr val="000000"/>
                </a:solidFill>
              </a:rPr>
              <a:t>int64* </a:t>
            </a:r>
            <a:r>
              <a:rPr lang="en-US" altLang="zh-CN" sz="2000" b="1" dirty="0" err="1">
                <a:solidFill>
                  <a:srgbClr val="0078D7"/>
                </a:solidFill>
              </a:rPr>
              <a:t>atomicMax</a:t>
            </a:r>
            <a:r>
              <a:rPr lang="en-US" altLang="zh-CN" sz="2000" dirty="0">
                <a:solidFill>
                  <a:srgbClr val="000000"/>
                </a:solidFill>
              </a:rPr>
              <a:t>(*address, </a:t>
            </a:r>
            <a:r>
              <a:rPr lang="en-US" altLang="zh-CN" sz="2000" dirty="0" err="1">
                <a:solidFill>
                  <a:srgbClr val="000000"/>
                </a:solidFill>
              </a:rPr>
              <a:t>val</a:t>
            </a:r>
            <a:r>
              <a:rPr lang="en-US" altLang="zh-CN" sz="2000" dirty="0">
                <a:solidFill>
                  <a:srgbClr val="000000"/>
                </a:solidFill>
              </a:rPr>
              <a:t>) {</a:t>
            </a:r>
          </a:p>
          <a:p>
            <a:r>
              <a:rPr lang="en-US" altLang="zh-CN" sz="2000" dirty="0">
                <a:solidFill>
                  <a:srgbClr val="000000"/>
                </a:solidFill>
              </a:rPr>
              <a:t>    original = *address;</a:t>
            </a:r>
          </a:p>
          <a:p>
            <a:r>
              <a:rPr lang="en-US" altLang="zh-CN" sz="2000" dirty="0">
                <a:solidFill>
                  <a:srgbClr val="000000"/>
                </a:solidFill>
              </a:rPr>
              <a:t>    </a:t>
            </a:r>
            <a:r>
              <a:rPr lang="en-US" altLang="zh-CN" sz="2000" dirty="0">
                <a:solidFill>
                  <a:srgbClr val="0078D7"/>
                </a:solidFill>
              </a:rPr>
              <a:t>*address = max(</a:t>
            </a:r>
            <a:r>
              <a:rPr lang="en-US" altLang="zh-CN" sz="2000" dirty="0" err="1">
                <a:solidFill>
                  <a:srgbClr val="0078D7"/>
                </a:solidFill>
              </a:rPr>
              <a:t>val</a:t>
            </a:r>
            <a:r>
              <a:rPr lang="en-US" altLang="zh-CN" sz="2000" dirty="0">
                <a:solidFill>
                  <a:srgbClr val="0078D7"/>
                </a:solidFill>
              </a:rPr>
              <a:t>, *address);</a:t>
            </a:r>
          </a:p>
          <a:p>
            <a:r>
              <a:rPr lang="en-US" altLang="zh-CN" sz="2000" dirty="0">
                <a:solidFill>
                  <a:srgbClr val="000000"/>
                </a:solidFill>
              </a:rPr>
              <a:t>    return original;</a:t>
            </a:r>
          </a:p>
          <a:p>
            <a:r>
              <a:rPr lang="en-US" altLang="zh-CN" sz="2000" dirty="0">
                <a:solidFill>
                  <a:srgbClr val="000000"/>
                </a:solidFill>
              </a:rPr>
              <a:t>}</a:t>
            </a:r>
            <a:endParaRPr lang="zh-CN" altLang="en-US" sz="2000" dirty="0" err="1">
              <a:gradFill>
                <a:gsLst>
                  <a:gs pos="2917">
                    <a:schemeClr val="tx1"/>
                  </a:gs>
                  <a:gs pos="30000">
                    <a:schemeClr val="tx1"/>
                  </a:gs>
                </a:gsLst>
                <a:lin ang="5400000" scaled="0"/>
              </a:gradFill>
            </a:endParaRPr>
          </a:p>
        </p:txBody>
      </p:sp>
      <p:sp>
        <p:nvSpPr>
          <p:cNvPr id="6" name="文本框 5">
            <a:extLst>
              <a:ext uri="{FF2B5EF4-FFF2-40B4-BE49-F238E27FC236}">
                <a16:creationId xmlns:a16="http://schemas.microsoft.com/office/drawing/2014/main" id="{93A58061-95AC-44C8-B70B-AF14BF84D060}"/>
              </a:ext>
            </a:extLst>
          </p:cNvPr>
          <p:cNvSpPr txBox="1"/>
          <p:nvPr/>
        </p:nvSpPr>
        <p:spPr>
          <a:xfrm>
            <a:off x="808037" y="5935662"/>
            <a:ext cx="10668000" cy="960263"/>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1. </a:t>
            </a:r>
            <a:r>
              <a:rPr lang="en-US" altLang="zh-CN" sz="2400" i="1" dirty="0" err="1">
                <a:gradFill>
                  <a:gsLst>
                    <a:gs pos="2917">
                      <a:schemeClr val="tx1"/>
                    </a:gs>
                    <a:gs pos="30000">
                      <a:schemeClr val="tx1"/>
                    </a:gs>
                  </a:gsLst>
                  <a:lin ang="5400000" scaled="0"/>
                </a:gradFill>
              </a:rPr>
              <a:t>atomicMax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Computes </a:t>
            </a:r>
            <a:r>
              <a:rPr lang="en-US" altLang="zh-CN" sz="2400" i="1" dirty="0">
                <a:gradFill>
                  <a:gsLst>
                    <a:gs pos="2917">
                      <a:schemeClr val="tx1"/>
                    </a:gs>
                    <a:gs pos="30000">
                      <a:schemeClr val="tx1"/>
                    </a:gs>
                  </a:gsLst>
                  <a:lin ang="5400000" scaled="0"/>
                </a:gradFill>
              </a:rPr>
              <a:t>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writes the result to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and returns the original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endParaRPr lang="zh-CN" altLang="en-US" sz="2400" dirty="0" err="1">
              <a:gradFill>
                <a:gsLst>
                  <a:gs pos="2917">
                    <a:schemeClr val="tx1"/>
                  </a:gs>
                  <a:gs pos="30000">
                    <a:schemeClr val="tx1"/>
                  </a:gs>
                </a:gsLst>
                <a:lin ang="5400000" scaled="0"/>
              </a:gradFill>
            </a:endParaRPr>
          </a:p>
        </p:txBody>
      </p:sp>
      <p:sp>
        <p:nvSpPr>
          <p:cNvPr id="10" name="Title 2">
            <a:extLst>
              <a:ext uri="{FF2B5EF4-FFF2-40B4-BE49-F238E27FC236}">
                <a16:creationId xmlns:a16="http://schemas.microsoft.com/office/drawing/2014/main" id="{2D324A39-B97C-4669-8D19-54F1F8073D2A}"/>
              </a:ext>
            </a:extLst>
          </p:cNvPr>
          <p:cNvSpPr>
            <a:spLocks noGrp="1"/>
          </p:cNvSpPr>
          <p:nvPr>
            <p:ph type="title"/>
          </p:nvPr>
        </p:nvSpPr>
        <p:spPr>
          <a:xfrm>
            <a:off x="274639" y="295274"/>
            <a:ext cx="11889564" cy="917575"/>
          </a:xfrm>
        </p:spPr>
        <p:txBody>
          <a:bodyPr/>
          <a:lstStyle/>
          <a:p>
            <a:r>
              <a:rPr lang="zh-CN" altLang="en-US" dirty="0">
                <a:solidFill>
                  <a:srgbClr val="0078D7"/>
                </a:solidFill>
              </a:rPr>
              <a:t>问题</a:t>
            </a:r>
            <a:r>
              <a:rPr lang="en-US" altLang="zh-CN" dirty="0">
                <a:solidFill>
                  <a:srgbClr val="0078D7"/>
                </a:solidFill>
              </a:rPr>
              <a:t>1: </a:t>
            </a:r>
            <a:r>
              <a:rPr lang="zh-CN" altLang="en-US" dirty="0">
                <a:solidFill>
                  <a:srgbClr val="0078D7"/>
                </a:solidFill>
              </a:rPr>
              <a:t>令牌合并</a:t>
            </a:r>
            <a:endParaRPr lang="en-US" dirty="0">
              <a:solidFill>
                <a:srgbClr val="0078D7"/>
              </a:solidFill>
            </a:endParaRPr>
          </a:p>
        </p:txBody>
      </p:sp>
    </p:spTree>
    <p:extLst>
      <p:ext uri="{BB962C8B-B14F-4D97-AF65-F5344CB8AC3E}">
        <p14:creationId xmlns:p14="http://schemas.microsoft.com/office/powerpoint/2010/main" val="217181440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1: </a:t>
            </a:r>
            <a:r>
              <a:rPr lang="zh-CN" altLang="en-US" dirty="0">
                <a:solidFill>
                  <a:srgbClr val="0078D7"/>
                </a:solidFill>
              </a:rPr>
              <a:t>令牌合并</a:t>
            </a:r>
            <a:endParaRPr lang="en-US" dirty="0">
              <a:solidFill>
                <a:srgbClr val="0078D7"/>
              </a:solidFill>
            </a:endParaRPr>
          </a:p>
        </p:txBody>
      </p:sp>
      <p:cxnSp>
        <p:nvCxnSpPr>
          <p:cNvPr id="9" name="直接连接符 8">
            <a:extLst>
              <a:ext uri="{FF2B5EF4-FFF2-40B4-BE49-F238E27FC236}">
                <a16:creationId xmlns:a16="http://schemas.microsoft.com/office/drawing/2014/main" id="{BC7C0CBA-7294-4076-9D83-007B58FAF6F9}"/>
              </a:ext>
            </a:extLst>
          </p:cNvPr>
          <p:cNvCxnSpPr/>
          <p:nvPr/>
        </p:nvCxnSpPr>
        <p:spPr>
          <a:xfrm>
            <a:off x="579437" y="5859462"/>
            <a:ext cx="11201400" cy="0"/>
          </a:xfrm>
          <a:prstGeom prst="line">
            <a:avLst/>
          </a:prstGeom>
          <a:ln w="28575">
            <a:headEnd type="none"/>
            <a:tailEnd type="none"/>
          </a:ln>
        </p:spPr>
        <p:style>
          <a:lnRef idx="1">
            <a:schemeClr val="accent2"/>
          </a:lnRef>
          <a:fillRef idx="0">
            <a:schemeClr val="accent2"/>
          </a:fillRef>
          <a:effectRef idx="0">
            <a:schemeClr val="accent2"/>
          </a:effectRef>
          <a:fontRef idx="minor">
            <a:schemeClr val="tx1"/>
          </a:fontRef>
        </p:style>
      </p:cxnSp>
      <p:pic>
        <p:nvPicPr>
          <p:cNvPr id="16" name="图片 15">
            <a:extLst>
              <a:ext uri="{FF2B5EF4-FFF2-40B4-BE49-F238E27FC236}">
                <a16:creationId xmlns:a16="http://schemas.microsoft.com/office/drawing/2014/main" id="{BC322692-0D98-4D48-AC1A-9A7413F9EA5D}"/>
              </a:ext>
            </a:extLst>
          </p:cNvPr>
          <p:cNvPicPr>
            <a:picLocks noChangeAspect="1"/>
          </p:cNvPicPr>
          <p:nvPr/>
        </p:nvPicPr>
        <p:blipFill>
          <a:blip r:embed="rId3"/>
          <a:stretch>
            <a:fillRect/>
          </a:stretch>
        </p:blipFill>
        <p:spPr>
          <a:xfrm>
            <a:off x="6056090" y="1094149"/>
            <a:ext cx="6105745" cy="4231913"/>
          </a:xfrm>
          <a:prstGeom prst="rect">
            <a:avLst/>
          </a:prstGeom>
        </p:spPr>
      </p:pic>
      <p:sp>
        <p:nvSpPr>
          <p:cNvPr id="15" name="文本框 14">
            <a:extLst>
              <a:ext uri="{FF2B5EF4-FFF2-40B4-BE49-F238E27FC236}">
                <a16:creationId xmlns:a16="http://schemas.microsoft.com/office/drawing/2014/main" id="{758D5F4F-4091-4DF6-85DD-74333DD81D9A}"/>
              </a:ext>
            </a:extLst>
          </p:cNvPr>
          <p:cNvSpPr txBox="1"/>
          <p:nvPr/>
        </p:nvSpPr>
        <p:spPr>
          <a:xfrm>
            <a:off x="579437" y="3920453"/>
            <a:ext cx="4169544" cy="1834348"/>
          </a:xfrm>
          <a:prstGeom prst="rect">
            <a:avLst/>
          </a:prstGeom>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r>
              <a:rPr lang="en-US" altLang="zh-CN" sz="2000" dirty="0">
                <a:solidFill>
                  <a:srgbClr val="000000"/>
                </a:solidFill>
              </a:rPr>
              <a:t>int64* </a:t>
            </a:r>
            <a:r>
              <a:rPr lang="en-US" altLang="zh-CN" sz="2000" b="1" dirty="0" err="1">
                <a:solidFill>
                  <a:srgbClr val="0078D7"/>
                </a:solidFill>
              </a:rPr>
              <a:t>atomicMax</a:t>
            </a:r>
            <a:r>
              <a:rPr lang="en-US" altLang="zh-CN" sz="2000" dirty="0">
                <a:solidFill>
                  <a:srgbClr val="000000"/>
                </a:solidFill>
              </a:rPr>
              <a:t>(*address, </a:t>
            </a:r>
            <a:r>
              <a:rPr lang="en-US" altLang="zh-CN" sz="2000" dirty="0" err="1">
                <a:solidFill>
                  <a:srgbClr val="000000"/>
                </a:solidFill>
              </a:rPr>
              <a:t>val</a:t>
            </a:r>
            <a:r>
              <a:rPr lang="en-US" altLang="zh-CN" sz="2000" dirty="0">
                <a:solidFill>
                  <a:srgbClr val="000000"/>
                </a:solidFill>
              </a:rPr>
              <a:t>) {</a:t>
            </a:r>
          </a:p>
          <a:p>
            <a:r>
              <a:rPr lang="en-US" altLang="zh-CN" sz="2000" dirty="0">
                <a:solidFill>
                  <a:srgbClr val="000000"/>
                </a:solidFill>
              </a:rPr>
              <a:t>    original = *address;</a:t>
            </a:r>
          </a:p>
          <a:p>
            <a:r>
              <a:rPr lang="en-US" altLang="zh-CN" sz="2000" dirty="0">
                <a:solidFill>
                  <a:srgbClr val="000000"/>
                </a:solidFill>
              </a:rPr>
              <a:t>    *address = max(</a:t>
            </a:r>
            <a:r>
              <a:rPr lang="en-US" altLang="zh-CN" sz="2000" dirty="0" err="1">
                <a:solidFill>
                  <a:srgbClr val="000000"/>
                </a:solidFill>
              </a:rPr>
              <a:t>val</a:t>
            </a:r>
            <a:r>
              <a:rPr lang="en-US" altLang="zh-CN" sz="2000" dirty="0">
                <a:solidFill>
                  <a:srgbClr val="000000"/>
                </a:solidFill>
              </a:rPr>
              <a:t>, *address);</a:t>
            </a:r>
          </a:p>
          <a:p>
            <a:r>
              <a:rPr lang="en-US" altLang="zh-CN" sz="2000" dirty="0">
                <a:solidFill>
                  <a:srgbClr val="000000"/>
                </a:solidFill>
              </a:rPr>
              <a:t>    return original;</a:t>
            </a:r>
          </a:p>
          <a:p>
            <a:r>
              <a:rPr lang="en-US" altLang="zh-CN" sz="2000" dirty="0">
                <a:solidFill>
                  <a:srgbClr val="000000"/>
                </a:solidFill>
              </a:rPr>
              <a:t>}</a:t>
            </a:r>
            <a:endParaRPr lang="zh-CN" altLang="en-US" sz="2000" dirty="0" err="1">
              <a:gradFill>
                <a:gsLst>
                  <a:gs pos="2917">
                    <a:schemeClr val="tx1"/>
                  </a:gs>
                  <a:gs pos="30000">
                    <a:schemeClr val="tx1"/>
                  </a:gs>
                </a:gsLst>
                <a:lin ang="5400000" scaled="0"/>
              </a:gradFill>
            </a:endParaRPr>
          </a:p>
        </p:txBody>
      </p:sp>
      <p:sp>
        <p:nvSpPr>
          <p:cNvPr id="17" name="文本框 16">
            <a:extLst>
              <a:ext uri="{FF2B5EF4-FFF2-40B4-BE49-F238E27FC236}">
                <a16:creationId xmlns:a16="http://schemas.microsoft.com/office/drawing/2014/main" id="{757E329F-F804-45B5-A7BF-06DE8A917A5F}"/>
              </a:ext>
            </a:extLst>
          </p:cNvPr>
          <p:cNvSpPr txBox="1"/>
          <p:nvPr/>
        </p:nvSpPr>
        <p:spPr>
          <a:xfrm>
            <a:off x="808037" y="5935662"/>
            <a:ext cx="10668000" cy="960263"/>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1. </a:t>
            </a:r>
            <a:r>
              <a:rPr lang="en-US" altLang="zh-CN" sz="2400" i="1" dirty="0" err="1">
                <a:gradFill>
                  <a:gsLst>
                    <a:gs pos="2917">
                      <a:schemeClr val="tx1"/>
                    </a:gs>
                    <a:gs pos="30000">
                      <a:schemeClr val="tx1"/>
                    </a:gs>
                  </a:gsLst>
                  <a:lin ang="5400000" scaled="0"/>
                </a:gradFill>
              </a:rPr>
              <a:t>atomicMax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Computes </a:t>
            </a:r>
            <a:r>
              <a:rPr lang="en-US" altLang="zh-CN" sz="2400" i="1" dirty="0">
                <a:gradFill>
                  <a:gsLst>
                    <a:gs pos="2917">
                      <a:schemeClr val="tx1"/>
                    </a:gs>
                    <a:gs pos="30000">
                      <a:schemeClr val="tx1"/>
                    </a:gs>
                  </a:gsLst>
                  <a:lin ang="5400000" scaled="0"/>
                </a:gradFill>
              </a:rPr>
              <a:t>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writes the result to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and returns the original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endParaRPr lang="zh-CN" altLang="en-US" sz="2400" dirty="0" err="1">
              <a:gradFill>
                <a:gsLst>
                  <a:gs pos="2917">
                    <a:schemeClr val="tx1"/>
                  </a:gs>
                  <a:gs pos="30000">
                    <a:schemeClr val="tx1"/>
                  </a:gs>
                </a:gsLst>
                <a:lin ang="5400000" scaled="0"/>
              </a:gradFill>
            </a:endParaRPr>
          </a:p>
        </p:txBody>
      </p:sp>
      <p:sp>
        <p:nvSpPr>
          <p:cNvPr id="11" name="Text Placeholder 1">
            <a:extLst>
              <a:ext uri="{FF2B5EF4-FFF2-40B4-BE49-F238E27FC236}">
                <a16:creationId xmlns:a16="http://schemas.microsoft.com/office/drawing/2014/main" id="{765A4D54-BDBB-4926-8D5A-75C9C77E8234}"/>
              </a:ext>
            </a:extLst>
          </p:cNvPr>
          <p:cNvSpPr>
            <a:spLocks noGrp="1"/>
          </p:cNvSpPr>
          <p:nvPr>
            <p:ph type="body" sz="quarter" idx="10"/>
          </p:nvPr>
        </p:nvSpPr>
        <p:spPr>
          <a:xfrm>
            <a:off x="274638" y="1212850"/>
            <a:ext cx="6476999" cy="2634567"/>
          </a:xfrm>
        </p:spPr>
        <p:txBody>
          <a:bodyPr/>
          <a:lstStyle/>
          <a:p>
            <a:r>
              <a:rPr lang="en-US" dirty="0">
                <a:solidFill>
                  <a:schemeClr val="tx1"/>
                </a:solidFill>
              </a:rPr>
              <a:t>Problem: </a:t>
            </a:r>
          </a:p>
          <a:p>
            <a:pPr lvl="1"/>
            <a:r>
              <a:rPr lang="en-US" dirty="0">
                <a:solidFill>
                  <a:schemeClr val="tx1"/>
                </a:solidFill>
              </a:rPr>
              <a:t>Synchronization overhead in WFST states</a:t>
            </a:r>
          </a:p>
          <a:p>
            <a:r>
              <a:rPr lang="en-US" altLang="zh-CN" dirty="0">
                <a:solidFill>
                  <a:schemeClr val="tx1"/>
                </a:solidFill>
              </a:rPr>
              <a:t>Solution: </a:t>
            </a:r>
          </a:p>
          <a:p>
            <a:pPr lvl="1"/>
            <a:r>
              <a:rPr lang="en-US" dirty="0">
                <a:solidFill>
                  <a:schemeClr val="tx1"/>
                </a:solidFill>
              </a:rPr>
              <a:t>Single atomic operation</a:t>
            </a:r>
            <a:r>
              <a:rPr lang="en-US" baseline="30000" dirty="0">
                <a:solidFill>
                  <a:schemeClr val="tx1"/>
                </a:solidFill>
              </a:rPr>
              <a:t>1</a:t>
            </a:r>
          </a:p>
          <a:p>
            <a:pPr lvl="1"/>
            <a:endParaRPr lang="en-US" dirty="0">
              <a:solidFill>
                <a:schemeClr val="tx1"/>
              </a:solidFill>
            </a:endParaRPr>
          </a:p>
        </p:txBody>
      </p:sp>
    </p:spTree>
    <p:extLst>
      <p:ext uri="{BB962C8B-B14F-4D97-AF65-F5344CB8AC3E}">
        <p14:creationId xmlns:p14="http://schemas.microsoft.com/office/powerpoint/2010/main" val="340945296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801314"/>
          </a:xfrm>
        </p:spPr>
        <p:txBody>
          <a:bodyPr/>
          <a:lstStyle/>
          <a:p>
            <a:r>
              <a:rPr lang="zh-CN" altLang="en-US" dirty="0">
                <a:solidFill>
                  <a:schemeClr val="tx1"/>
                </a:solidFill>
              </a:rPr>
              <a:t>输入</a:t>
            </a:r>
            <a:r>
              <a:rPr lang="en-US" altLang="zh-CN" dirty="0">
                <a:solidFill>
                  <a:schemeClr val="tx1"/>
                </a:solidFill>
              </a:rPr>
              <a:t>: </a:t>
            </a:r>
            <a:r>
              <a:rPr lang="zh-CN" altLang="en-US" dirty="0">
                <a:solidFill>
                  <a:schemeClr val="tx1"/>
                </a:solidFill>
              </a:rPr>
              <a:t>实数序列</a:t>
            </a:r>
            <a:endParaRPr lang="en-US" altLang="zh-CN" dirty="0">
              <a:solidFill>
                <a:schemeClr val="tx1"/>
              </a:solidFill>
            </a:endParaRPr>
          </a:p>
          <a:p>
            <a:r>
              <a:rPr lang="zh-CN" altLang="en-US" dirty="0">
                <a:solidFill>
                  <a:schemeClr val="tx1"/>
                </a:solidFill>
              </a:rPr>
              <a:t>特征提取</a:t>
            </a:r>
            <a:r>
              <a:rPr lang="en-US" altLang="zh-CN" dirty="0">
                <a:solidFill>
                  <a:schemeClr val="tx1"/>
                </a:solidFill>
              </a:rPr>
              <a:t>: </a:t>
            </a:r>
            <a:r>
              <a:rPr lang="zh-CN" altLang="en-US" dirty="0">
                <a:solidFill>
                  <a:schemeClr val="tx1"/>
                </a:solidFill>
              </a:rPr>
              <a:t>实数向量序列</a:t>
            </a:r>
            <a:endParaRPr lang="en-US" altLang="zh-CN" dirty="0">
              <a:solidFill>
                <a:schemeClr val="tx1"/>
              </a:solidFill>
            </a:endParaRPr>
          </a:p>
          <a:p>
            <a:endParaRPr lang="en-US" altLang="zh-CN" dirty="0">
              <a:solidFill>
                <a:schemeClr val="tx1"/>
              </a:solidFill>
            </a:endParaRPr>
          </a:p>
          <a:p>
            <a:r>
              <a:rPr lang="zh-CN" altLang="en-US" dirty="0">
                <a:solidFill>
                  <a:schemeClr val="tx1"/>
                </a:solidFill>
              </a:rPr>
              <a:t>输出</a:t>
            </a:r>
            <a:r>
              <a:rPr lang="en-US" altLang="zh-CN" dirty="0">
                <a:solidFill>
                  <a:schemeClr val="tx1"/>
                </a:solidFill>
              </a:rPr>
              <a:t>: </a:t>
            </a:r>
            <a:r>
              <a:rPr lang="zh-CN" altLang="en-US" dirty="0">
                <a:solidFill>
                  <a:schemeClr val="tx1"/>
                </a:solidFill>
              </a:rPr>
              <a:t>词语序列</a:t>
            </a:r>
            <a:endParaRPr lang="en-US" altLang="zh-CN"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语音识别任务</a:t>
            </a:r>
            <a:endParaRPr lang="en-US" dirty="0">
              <a:solidFill>
                <a:srgbClr val="0078D7"/>
              </a:solidFill>
            </a:endParaRPr>
          </a:p>
        </p:txBody>
      </p:sp>
      <p:pic>
        <p:nvPicPr>
          <p:cNvPr id="5" name="图片 4">
            <a:extLst>
              <a:ext uri="{FF2B5EF4-FFF2-40B4-BE49-F238E27FC236}">
                <a16:creationId xmlns:a16="http://schemas.microsoft.com/office/drawing/2014/main" id="{CC84ABC1-8152-41A5-92FE-E88D9F83013A}"/>
              </a:ext>
            </a:extLst>
          </p:cNvPr>
          <p:cNvPicPr>
            <a:picLocks noChangeAspect="1"/>
          </p:cNvPicPr>
          <p:nvPr/>
        </p:nvPicPr>
        <p:blipFill>
          <a:blip r:embed="rId3"/>
          <a:stretch>
            <a:fillRect/>
          </a:stretch>
        </p:blipFill>
        <p:spPr>
          <a:xfrm>
            <a:off x="7132637" y="1914393"/>
            <a:ext cx="4572638" cy="3781953"/>
          </a:xfrm>
          <a:prstGeom prst="rect">
            <a:avLst/>
          </a:prstGeom>
        </p:spPr>
      </p:pic>
      <p:pic>
        <p:nvPicPr>
          <p:cNvPr id="9" name="图片 8">
            <a:extLst>
              <a:ext uri="{FF2B5EF4-FFF2-40B4-BE49-F238E27FC236}">
                <a16:creationId xmlns:a16="http://schemas.microsoft.com/office/drawing/2014/main" id="{6C7137E4-C835-4A27-BDA5-B327E5EB91EE}"/>
              </a:ext>
            </a:extLst>
          </p:cNvPr>
          <p:cNvPicPr>
            <a:picLocks noChangeAspect="1"/>
          </p:cNvPicPr>
          <p:nvPr/>
        </p:nvPicPr>
        <p:blipFill>
          <a:blip r:embed="rId4"/>
          <a:stretch>
            <a:fillRect/>
          </a:stretch>
        </p:blipFill>
        <p:spPr>
          <a:xfrm>
            <a:off x="1421142" y="2659062"/>
            <a:ext cx="2489897" cy="411466"/>
          </a:xfrm>
          <a:prstGeom prst="rect">
            <a:avLst/>
          </a:prstGeom>
        </p:spPr>
      </p:pic>
      <p:pic>
        <p:nvPicPr>
          <p:cNvPr id="11" name="图片 10">
            <a:extLst>
              <a:ext uri="{FF2B5EF4-FFF2-40B4-BE49-F238E27FC236}">
                <a16:creationId xmlns:a16="http://schemas.microsoft.com/office/drawing/2014/main" id="{8CF584C6-1853-42C2-951F-CB8A4C9DBDAE}"/>
              </a:ext>
            </a:extLst>
          </p:cNvPr>
          <p:cNvPicPr>
            <a:picLocks noChangeAspect="1"/>
          </p:cNvPicPr>
          <p:nvPr/>
        </p:nvPicPr>
        <p:blipFill>
          <a:blip r:embed="rId5"/>
          <a:stretch>
            <a:fillRect/>
          </a:stretch>
        </p:blipFill>
        <p:spPr>
          <a:xfrm>
            <a:off x="1442340" y="4030662"/>
            <a:ext cx="2898892" cy="457720"/>
          </a:xfrm>
          <a:prstGeom prst="rect">
            <a:avLst/>
          </a:prstGeom>
        </p:spPr>
      </p:pic>
      <p:pic>
        <p:nvPicPr>
          <p:cNvPr id="13" name="图片 12">
            <a:extLst>
              <a:ext uri="{FF2B5EF4-FFF2-40B4-BE49-F238E27FC236}">
                <a16:creationId xmlns:a16="http://schemas.microsoft.com/office/drawing/2014/main" id="{DC60651D-F3FF-41CD-8027-A1F3FBCDB4C1}"/>
              </a:ext>
            </a:extLst>
          </p:cNvPr>
          <p:cNvPicPr>
            <a:picLocks noChangeAspect="1"/>
          </p:cNvPicPr>
          <p:nvPr/>
        </p:nvPicPr>
        <p:blipFill>
          <a:blip r:embed="rId6"/>
          <a:stretch>
            <a:fillRect/>
          </a:stretch>
        </p:blipFill>
        <p:spPr>
          <a:xfrm>
            <a:off x="1455951" y="4607756"/>
            <a:ext cx="1331664" cy="354296"/>
          </a:xfrm>
          <a:prstGeom prst="rect">
            <a:avLst/>
          </a:prstGeom>
        </p:spPr>
      </p:pic>
    </p:spTree>
    <p:extLst>
      <p:ext uri="{BB962C8B-B14F-4D97-AF65-F5344CB8AC3E}">
        <p14:creationId xmlns:p14="http://schemas.microsoft.com/office/powerpoint/2010/main" val="367782898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1: </a:t>
            </a:r>
            <a:r>
              <a:rPr lang="zh-CN" altLang="en-US" dirty="0">
                <a:solidFill>
                  <a:srgbClr val="0078D7"/>
                </a:solidFill>
              </a:rPr>
              <a:t>令牌合并</a:t>
            </a:r>
            <a:endParaRPr lang="en-US" dirty="0">
              <a:solidFill>
                <a:srgbClr val="0078D7"/>
              </a:solidFill>
            </a:endParaRPr>
          </a:p>
        </p:txBody>
      </p:sp>
      <p:cxnSp>
        <p:nvCxnSpPr>
          <p:cNvPr id="9" name="直接连接符 8">
            <a:extLst>
              <a:ext uri="{FF2B5EF4-FFF2-40B4-BE49-F238E27FC236}">
                <a16:creationId xmlns:a16="http://schemas.microsoft.com/office/drawing/2014/main" id="{BC7C0CBA-7294-4076-9D83-007B58FAF6F9}"/>
              </a:ext>
            </a:extLst>
          </p:cNvPr>
          <p:cNvCxnSpPr/>
          <p:nvPr/>
        </p:nvCxnSpPr>
        <p:spPr>
          <a:xfrm>
            <a:off x="579437" y="5859462"/>
            <a:ext cx="11201400" cy="0"/>
          </a:xfrm>
          <a:prstGeom prst="line">
            <a:avLst/>
          </a:prstGeom>
          <a:ln w="28575">
            <a:headEnd type="none"/>
            <a:tailEnd type="none"/>
          </a:ln>
        </p:spPr>
        <p:style>
          <a:lnRef idx="1">
            <a:schemeClr val="accent2"/>
          </a:lnRef>
          <a:fillRef idx="0">
            <a:schemeClr val="accent2"/>
          </a:fillRef>
          <a:effectRef idx="0">
            <a:schemeClr val="accent2"/>
          </a:effectRef>
          <a:fontRef idx="minor">
            <a:schemeClr val="tx1"/>
          </a:fontRef>
        </p:style>
      </p:cxnSp>
      <p:pic>
        <p:nvPicPr>
          <p:cNvPr id="16" name="图片 15">
            <a:extLst>
              <a:ext uri="{FF2B5EF4-FFF2-40B4-BE49-F238E27FC236}">
                <a16:creationId xmlns:a16="http://schemas.microsoft.com/office/drawing/2014/main" id="{BC322692-0D98-4D48-AC1A-9A7413F9EA5D}"/>
              </a:ext>
            </a:extLst>
          </p:cNvPr>
          <p:cNvPicPr>
            <a:picLocks noChangeAspect="1"/>
          </p:cNvPicPr>
          <p:nvPr/>
        </p:nvPicPr>
        <p:blipFill>
          <a:blip r:embed="rId2"/>
          <a:stretch>
            <a:fillRect/>
          </a:stretch>
        </p:blipFill>
        <p:spPr>
          <a:xfrm>
            <a:off x="6056090" y="1094149"/>
            <a:ext cx="6105745" cy="4231912"/>
          </a:xfrm>
          <a:prstGeom prst="rect">
            <a:avLst/>
          </a:prstGeom>
        </p:spPr>
      </p:pic>
      <p:sp>
        <p:nvSpPr>
          <p:cNvPr id="14" name="文本框 13">
            <a:extLst>
              <a:ext uri="{FF2B5EF4-FFF2-40B4-BE49-F238E27FC236}">
                <a16:creationId xmlns:a16="http://schemas.microsoft.com/office/drawing/2014/main" id="{040D1C8C-0F05-4292-B6ED-852508D528CC}"/>
              </a:ext>
            </a:extLst>
          </p:cNvPr>
          <p:cNvSpPr txBox="1"/>
          <p:nvPr/>
        </p:nvSpPr>
        <p:spPr>
          <a:xfrm>
            <a:off x="579437" y="3920453"/>
            <a:ext cx="4169544" cy="1834348"/>
          </a:xfrm>
          <a:prstGeom prst="rect">
            <a:avLst/>
          </a:prstGeom>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r>
              <a:rPr lang="en-US" altLang="zh-CN" sz="2000" dirty="0">
                <a:solidFill>
                  <a:srgbClr val="000000"/>
                </a:solidFill>
              </a:rPr>
              <a:t>int64* </a:t>
            </a:r>
            <a:r>
              <a:rPr lang="en-US" altLang="zh-CN" sz="2000" b="1" dirty="0" err="1">
                <a:solidFill>
                  <a:srgbClr val="0078D7"/>
                </a:solidFill>
              </a:rPr>
              <a:t>atomicMax</a:t>
            </a:r>
            <a:r>
              <a:rPr lang="en-US" altLang="zh-CN" sz="2000" dirty="0">
                <a:solidFill>
                  <a:srgbClr val="000000"/>
                </a:solidFill>
              </a:rPr>
              <a:t>(*address, </a:t>
            </a:r>
            <a:r>
              <a:rPr lang="en-US" altLang="zh-CN" sz="2000" dirty="0" err="1">
                <a:solidFill>
                  <a:srgbClr val="000000"/>
                </a:solidFill>
              </a:rPr>
              <a:t>val</a:t>
            </a:r>
            <a:r>
              <a:rPr lang="en-US" altLang="zh-CN" sz="2000" dirty="0">
                <a:solidFill>
                  <a:srgbClr val="000000"/>
                </a:solidFill>
              </a:rPr>
              <a:t>) {</a:t>
            </a:r>
          </a:p>
          <a:p>
            <a:r>
              <a:rPr lang="en-US" altLang="zh-CN" sz="2000" dirty="0">
                <a:solidFill>
                  <a:srgbClr val="000000"/>
                </a:solidFill>
              </a:rPr>
              <a:t>    original = *address;</a:t>
            </a:r>
          </a:p>
          <a:p>
            <a:r>
              <a:rPr lang="en-US" altLang="zh-CN" sz="2000" dirty="0">
                <a:solidFill>
                  <a:srgbClr val="000000"/>
                </a:solidFill>
              </a:rPr>
              <a:t>    *address = max(</a:t>
            </a:r>
            <a:r>
              <a:rPr lang="en-US" altLang="zh-CN" sz="2000" dirty="0" err="1">
                <a:solidFill>
                  <a:srgbClr val="000000"/>
                </a:solidFill>
              </a:rPr>
              <a:t>val</a:t>
            </a:r>
            <a:r>
              <a:rPr lang="en-US" altLang="zh-CN" sz="2000" dirty="0">
                <a:solidFill>
                  <a:srgbClr val="000000"/>
                </a:solidFill>
              </a:rPr>
              <a:t>, *address);</a:t>
            </a:r>
          </a:p>
          <a:p>
            <a:r>
              <a:rPr lang="en-US" altLang="zh-CN" sz="2000" dirty="0">
                <a:solidFill>
                  <a:srgbClr val="000000"/>
                </a:solidFill>
              </a:rPr>
              <a:t>    return original;</a:t>
            </a:r>
          </a:p>
          <a:p>
            <a:r>
              <a:rPr lang="en-US" altLang="zh-CN" sz="2000" dirty="0">
                <a:solidFill>
                  <a:srgbClr val="000000"/>
                </a:solidFill>
              </a:rPr>
              <a:t>}</a:t>
            </a:r>
            <a:endParaRPr lang="zh-CN" altLang="en-US" sz="2000" dirty="0" err="1">
              <a:gradFill>
                <a:gsLst>
                  <a:gs pos="2917">
                    <a:schemeClr val="tx1"/>
                  </a:gs>
                  <a:gs pos="30000">
                    <a:schemeClr val="tx1"/>
                  </a:gs>
                </a:gsLst>
                <a:lin ang="5400000" scaled="0"/>
              </a:gradFill>
            </a:endParaRPr>
          </a:p>
        </p:txBody>
      </p:sp>
      <p:sp>
        <p:nvSpPr>
          <p:cNvPr id="15" name="文本框 14">
            <a:extLst>
              <a:ext uri="{FF2B5EF4-FFF2-40B4-BE49-F238E27FC236}">
                <a16:creationId xmlns:a16="http://schemas.microsoft.com/office/drawing/2014/main" id="{E004C62E-0B60-4279-BFE4-50426D129668}"/>
              </a:ext>
            </a:extLst>
          </p:cNvPr>
          <p:cNvSpPr txBox="1"/>
          <p:nvPr/>
        </p:nvSpPr>
        <p:spPr>
          <a:xfrm>
            <a:off x="808037" y="5935662"/>
            <a:ext cx="10668000" cy="960263"/>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1. </a:t>
            </a:r>
            <a:r>
              <a:rPr lang="en-US" altLang="zh-CN" sz="2400" i="1" dirty="0" err="1">
                <a:gradFill>
                  <a:gsLst>
                    <a:gs pos="2917">
                      <a:schemeClr val="tx1"/>
                    </a:gs>
                    <a:gs pos="30000">
                      <a:schemeClr val="tx1"/>
                    </a:gs>
                  </a:gsLst>
                  <a:lin ang="5400000" scaled="0"/>
                </a:gradFill>
              </a:rPr>
              <a:t>atomicMax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Computes </a:t>
            </a:r>
            <a:r>
              <a:rPr lang="en-US" altLang="zh-CN" sz="2400" i="1" dirty="0">
                <a:gradFill>
                  <a:gsLst>
                    <a:gs pos="2917">
                      <a:schemeClr val="tx1"/>
                    </a:gs>
                    <a:gs pos="30000">
                      <a:schemeClr val="tx1"/>
                    </a:gs>
                  </a:gsLst>
                  <a:lin ang="5400000" scaled="0"/>
                </a:gradFill>
              </a:rPr>
              <a:t>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writes the result to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and returns the original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endParaRPr lang="zh-CN" altLang="en-US" sz="2400" dirty="0" err="1">
              <a:gradFill>
                <a:gsLst>
                  <a:gs pos="2917">
                    <a:schemeClr val="tx1"/>
                  </a:gs>
                  <a:gs pos="30000">
                    <a:schemeClr val="tx1"/>
                  </a:gs>
                </a:gsLst>
                <a:lin ang="5400000" scaled="0"/>
              </a:gradFill>
            </a:endParaRPr>
          </a:p>
        </p:txBody>
      </p:sp>
      <p:sp>
        <p:nvSpPr>
          <p:cNvPr id="13" name="Text Placeholder 1">
            <a:extLst>
              <a:ext uri="{FF2B5EF4-FFF2-40B4-BE49-F238E27FC236}">
                <a16:creationId xmlns:a16="http://schemas.microsoft.com/office/drawing/2014/main" id="{14616993-216F-402C-9F8B-A06E4CADBE39}"/>
              </a:ext>
            </a:extLst>
          </p:cNvPr>
          <p:cNvSpPr>
            <a:spLocks noGrp="1"/>
          </p:cNvSpPr>
          <p:nvPr>
            <p:ph type="body" sz="quarter" idx="10"/>
          </p:nvPr>
        </p:nvSpPr>
        <p:spPr>
          <a:xfrm>
            <a:off x="274638" y="1212850"/>
            <a:ext cx="6476999" cy="2634567"/>
          </a:xfrm>
        </p:spPr>
        <p:txBody>
          <a:bodyPr/>
          <a:lstStyle/>
          <a:p>
            <a:r>
              <a:rPr lang="en-US" dirty="0">
                <a:solidFill>
                  <a:schemeClr val="tx1"/>
                </a:solidFill>
              </a:rPr>
              <a:t>Problem: </a:t>
            </a:r>
          </a:p>
          <a:p>
            <a:pPr lvl="1"/>
            <a:r>
              <a:rPr lang="en-US" dirty="0">
                <a:solidFill>
                  <a:schemeClr val="tx1"/>
                </a:solidFill>
              </a:rPr>
              <a:t>Synchronization overhead in WFST states</a:t>
            </a:r>
          </a:p>
          <a:p>
            <a:r>
              <a:rPr lang="en-US" altLang="zh-CN" dirty="0">
                <a:solidFill>
                  <a:schemeClr val="tx1"/>
                </a:solidFill>
              </a:rPr>
              <a:t>Solution: </a:t>
            </a:r>
          </a:p>
          <a:p>
            <a:pPr lvl="1"/>
            <a:r>
              <a:rPr lang="en-US" dirty="0">
                <a:solidFill>
                  <a:schemeClr val="tx1"/>
                </a:solidFill>
              </a:rPr>
              <a:t>Single atomic operation</a:t>
            </a:r>
            <a:r>
              <a:rPr lang="en-US" baseline="30000" dirty="0">
                <a:solidFill>
                  <a:schemeClr val="tx1"/>
                </a:solidFill>
              </a:rPr>
              <a:t>1</a:t>
            </a:r>
          </a:p>
          <a:p>
            <a:pPr lvl="1"/>
            <a:endParaRPr lang="en-US" dirty="0">
              <a:solidFill>
                <a:schemeClr val="tx1"/>
              </a:solidFill>
            </a:endParaRPr>
          </a:p>
        </p:txBody>
      </p:sp>
    </p:spTree>
    <p:extLst>
      <p:ext uri="{BB962C8B-B14F-4D97-AF65-F5344CB8AC3E}">
        <p14:creationId xmlns:p14="http://schemas.microsoft.com/office/powerpoint/2010/main" val="198814248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1: </a:t>
            </a:r>
            <a:r>
              <a:rPr lang="zh-CN" altLang="en-US" dirty="0">
                <a:solidFill>
                  <a:srgbClr val="0078D7"/>
                </a:solidFill>
              </a:rPr>
              <a:t>令牌合并</a:t>
            </a:r>
            <a:endParaRPr lang="en-US" dirty="0">
              <a:solidFill>
                <a:srgbClr val="0078D7"/>
              </a:solidFill>
            </a:endParaRPr>
          </a:p>
        </p:txBody>
      </p:sp>
      <p:cxnSp>
        <p:nvCxnSpPr>
          <p:cNvPr id="9" name="直接连接符 8">
            <a:extLst>
              <a:ext uri="{FF2B5EF4-FFF2-40B4-BE49-F238E27FC236}">
                <a16:creationId xmlns:a16="http://schemas.microsoft.com/office/drawing/2014/main" id="{BC7C0CBA-7294-4076-9D83-007B58FAF6F9}"/>
              </a:ext>
            </a:extLst>
          </p:cNvPr>
          <p:cNvCxnSpPr/>
          <p:nvPr/>
        </p:nvCxnSpPr>
        <p:spPr>
          <a:xfrm>
            <a:off x="579437" y="5859462"/>
            <a:ext cx="11201400" cy="0"/>
          </a:xfrm>
          <a:prstGeom prst="line">
            <a:avLst/>
          </a:prstGeom>
          <a:ln w="28575">
            <a:headEnd type="none"/>
            <a:tailEnd type="none"/>
          </a:ln>
        </p:spPr>
        <p:style>
          <a:lnRef idx="1">
            <a:schemeClr val="accent2"/>
          </a:lnRef>
          <a:fillRef idx="0">
            <a:schemeClr val="accent2"/>
          </a:fillRef>
          <a:effectRef idx="0">
            <a:schemeClr val="accent2"/>
          </a:effectRef>
          <a:fontRef idx="minor">
            <a:schemeClr val="tx1"/>
          </a:fontRef>
        </p:style>
      </p:cxnSp>
      <p:pic>
        <p:nvPicPr>
          <p:cNvPr id="16" name="图片 15">
            <a:extLst>
              <a:ext uri="{FF2B5EF4-FFF2-40B4-BE49-F238E27FC236}">
                <a16:creationId xmlns:a16="http://schemas.microsoft.com/office/drawing/2014/main" id="{BC322692-0D98-4D48-AC1A-9A7413F9EA5D}"/>
              </a:ext>
            </a:extLst>
          </p:cNvPr>
          <p:cNvPicPr>
            <a:picLocks noChangeAspect="1"/>
          </p:cNvPicPr>
          <p:nvPr/>
        </p:nvPicPr>
        <p:blipFill>
          <a:blip r:embed="rId3"/>
          <a:stretch>
            <a:fillRect/>
          </a:stretch>
        </p:blipFill>
        <p:spPr>
          <a:xfrm>
            <a:off x="6056091" y="1094149"/>
            <a:ext cx="6105743" cy="4231912"/>
          </a:xfrm>
          <a:prstGeom prst="rect">
            <a:avLst/>
          </a:prstGeom>
        </p:spPr>
      </p:pic>
      <p:sp>
        <p:nvSpPr>
          <p:cNvPr id="14" name="文本框 13">
            <a:extLst>
              <a:ext uri="{FF2B5EF4-FFF2-40B4-BE49-F238E27FC236}">
                <a16:creationId xmlns:a16="http://schemas.microsoft.com/office/drawing/2014/main" id="{C8B5E82B-DA30-48D6-901F-FB9CC23C038C}"/>
              </a:ext>
            </a:extLst>
          </p:cNvPr>
          <p:cNvSpPr txBox="1"/>
          <p:nvPr/>
        </p:nvSpPr>
        <p:spPr>
          <a:xfrm>
            <a:off x="579437" y="3920453"/>
            <a:ext cx="4169544" cy="1834348"/>
          </a:xfrm>
          <a:prstGeom prst="rect">
            <a:avLst/>
          </a:prstGeom>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r>
              <a:rPr lang="en-US" altLang="zh-CN" sz="2000" dirty="0">
                <a:solidFill>
                  <a:srgbClr val="000000"/>
                </a:solidFill>
              </a:rPr>
              <a:t>int64* </a:t>
            </a:r>
            <a:r>
              <a:rPr lang="en-US" altLang="zh-CN" sz="2000" b="1" dirty="0" err="1">
                <a:solidFill>
                  <a:srgbClr val="0078D7"/>
                </a:solidFill>
              </a:rPr>
              <a:t>atomicMax</a:t>
            </a:r>
            <a:r>
              <a:rPr lang="en-US" altLang="zh-CN" sz="2000" dirty="0">
                <a:solidFill>
                  <a:srgbClr val="000000"/>
                </a:solidFill>
              </a:rPr>
              <a:t>(*address, </a:t>
            </a:r>
            <a:r>
              <a:rPr lang="en-US" altLang="zh-CN" sz="2000" dirty="0" err="1">
                <a:solidFill>
                  <a:srgbClr val="000000"/>
                </a:solidFill>
              </a:rPr>
              <a:t>val</a:t>
            </a:r>
            <a:r>
              <a:rPr lang="en-US" altLang="zh-CN" sz="2000" dirty="0">
                <a:solidFill>
                  <a:srgbClr val="000000"/>
                </a:solidFill>
              </a:rPr>
              <a:t>) {</a:t>
            </a:r>
          </a:p>
          <a:p>
            <a:r>
              <a:rPr lang="en-US" altLang="zh-CN" sz="2000" dirty="0">
                <a:solidFill>
                  <a:srgbClr val="000000"/>
                </a:solidFill>
              </a:rPr>
              <a:t>    original = *address;</a:t>
            </a:r>
          </a:p>
          <a:p>
            <a:r>
              <a:rPr lang="en-US" altLang="zh-CN" sz="2000" dirty="0">
                <a:solidFill>
                  <a:srgbClr val="000000"/>
                </a:solidFill>
              </a:rPr>
              <a:t>    *address = max(</a:t>
            </a:r>
            <a:r>
              <a:rPr lang="en-US" altLang="zh-CN" sz="2000" dirty="0" err="1">
                <a:solidFill>
                  <a:srgbClr val="000000"/>
                </a:solidFill>
              </a:rPr>
              <a:t>val</a:t>
            </a:r>
            <a:r>
              <a:rPr lang="en-US" altLang="zh-CN" sz="2000" dirty="0">
                <a:solidFill>
                  <a:srgbClr val="000000"/>
                </a:solidFill>
              </a:rPr>
              <a:t>, *address);</a:t>
            </a:r>
          </a:p>
          <a:p>
            <a:r>
              <a:rPr lang="en-US" altLang="zh-CN" sz="2000" dirty="0">
                <a:solidFill>
                  <a:srgbClr val="000000"/>
                </a:solidFill>
              </a:rPr>
              <a:t>    return original;</a:t>
            </a:r>
          </a:p>
          <a:p>
            <a:r>
              <a:rPr lang="en-US" altLang="zh-CN" sz="2000" dirty="0">
                <a:solidFill>
                  <a:srgbClr val="000000"/>
                </a:solidFill>
              </a:rPr>
              <a:t>}</a:t>
            </a:r>
            <a:endParaRPr lang="zh-CN" altLang="en-US" sz="2000" dirty="0" err="1">
              <a:gradFill>
                <a:gsLst>
                  <a:gs pos="2917">
                    <a:schemeClr val="tx1"/>
                  </a:gs>
                  <a:gs pos="30000">
                    <a:schemeClr val="tx1"/>
                  </a:gs>
                </a:gsLst>
                <a:lin ang="5400000" scaled="0"/>
              </a:gradFill>
            </a:endParaRPr>
          </a:p>
        </p:txBody>
      </p:sp>
      <p:sp>
        <p:nvSpPr>
          <p:cNvPr id="15" name="文本框 14">
            <a:extLst>
              <a:ext uri="{FF2B5EF4-FFF2-40B4-BE49-F238E27FC236}">
                <a16:creationId xmlns:a16="http://schemas.microsoft.com/office/drawing/2014/main" id="{415B82EF-FB72-4C06-B48A-34D185B433F2}"/>
              </a:ext>
            </a:extLst>
          </p:cNvPr>
          <p:cNvSpPr txBox="1"/>
          <p:nvPr/>
        </p:nvSpPr>
        <p:spPr>
          <a:xfrm>
            <a:off x="808037" y="5935662"/>
            <a:ext cx="10668000" cy="960263"/>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1. </a:t>
            </a:r>
            <a:r>
              <a:rPr lang="en-US" altLang="zh-CN" sz="2400" i="1" dirty="0" err="1">
                <a:gradFill>
                  <a:gsLst>
                    <a:gs pos="2917">
                      <a:schemeClr val="tx1"/>
                    </a:gs>
                    <a:gs pos="30000">
                      <a:schemeClr val="tx1"/>
                    </a:gs>
                  </a:gsLst>
                  <a:lin ang="5400000" scaled="0"/>
                </a:gradFill>
              </a:rPr>
              <a:t>atomicMax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Computes </a:t>
            </a:r>
            <a:r>
              <a:rPr lang="en-US" altLang="zh-CN" sz="2400" i="1" dirty="0">
                <a:gradFill>
                  <a:gsLst>
                    <a:gs pos="2917">
                      <a:schemeClr val="tx1"/>
                    </a:gs>
                    <a:gs pos="30000">
                      <a:schemeClr val="tx1"/>
                    </a:gs>
                  </a:gsLst>
                  <a:lin ang="5400000" scaled="0"/>
                </a:gradFill>
              </a:rPr>
              <a:t>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writes the result to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and returns the original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endParaRPr lang="zh-CN" altLang="en-US" sz="2400" dirty="0" err="1">
              <a:gradFill>
                <a:gsLst>
                  <a:gs pos="2917">
                    <a:schemeClr val="tx1"/>
                  </a:gs>
                  <a:gs pos="30000">
                    <a:schemeClr val="tx1"/>
                  </a:gs>
                </a:gsLst>
                <a:lin ang="5400000" scaled="0"/>
              </a:gradFill>
            </a:endParaRPr>
          </a:p>
        </p:txBody>
      </p:sp>
      <p:sp>
        <p:nvSpPr>
          <p:cNvPr id="13" name="Text Placeholder 1">
            <a:extLst>
              <a:ext uri="{FF2B5EF4-FFF2-40B4-BE49-F238E27FC236}">
                <a16:creationId xmlns:a16="http://schemas.microsoft.com/office/drawing/2014/main" id="{B0F0C7D6-8721-4E1F-ABB0-6F7168457F9F}"/>
              </a:ext>
            </a:extLst>
          </p:cNvPr>
          <p:cNvSpPr>
            <a:spLocks noGrp="1"/>
          </p:cNvSpPr>
          <p:nvPr>
            <p:ph type="body" sz="quarter" idx="10"/>
          </p:nvPr>
        </p:nvSpPr>
        <p:spPr>
          <a:xfrm>
            <a:off x="274638" y="1212850"/>
            <a:ext cx="6476999" cy="2634567"/>
          </a:xfrm>
        </p:spPr>
        <p:txBody>
          <a:bodyPr/>
          <a:lstStyle/>
          <a:p>
            <a:r>
              <a:rPr lang="en-US" dirty="0">
                <a:solidFill>
                  <a:schemeClr val="tx1"/>
                </a:solidFill>
              </a:rPr>
              <a:t>Problem: </a:t>
            </a:r>
          </a:p>
          <a:p>
            <a:pPr lvl="1"/>
            <a:r>
              <a:rPr lang="en-US" dirty="0">
                <a:solidFill>
                  <a:schemeClr val="tx1"/>
                </a:solidFill>
              </a:rPr>
              <a:t>Synchronization overhead in WFST states</a:t>
            </a:r>
          </a:p>
          <a:p>
            <a:r>
              <a:rPr lang="en-US" altLang="zh-CN" dirty="0">
                <a:solidFill>
                  <a:schemeClr val="tx1"/>
                </a:solidFill>
              </a:rPr>
              <a:t>Solution: </a:t>
            </a:r>
          </a:p>
          <a:p>
            <a:pPr lvl="1"/>
            <a:r>
              <a:rPr lang="en-US" dirty="0">
                <a:solidFill>
                  <a:schemeClr val="tx1"/>
                </a:solidFill>
              </a:rPr>
              <a:t>Single atomic operation</a:t>
            </a:r>
            <a:r>
              <a:rPr lang="en-US" baseline="30000" dirty="0">
                <a:solidFill>
                  <a:schemeClr val="tx1"/>
                </a:solidFill>
              </a:rPr>
              <a:t>1</a:t>
            </a:r>
          </a:p>
          <a:p>
            <a:pPr lvl="1"/>
            <a:endParaRPr lang="en-US" dirty="0">
              <a:solidFill>
                <a:schemeClr val="tx1"/>
              </a:solidFill>
            </a:endParaRPr>
          </a:p>
        </p:txBody>
      </p:sp>
    </p:spTree>
    <p:extLst>
      <p:ext uri="{BB962C8B-B14F-4D97-AF65-F5344CB8AC3E}">
        <p14:creationId xmlns:p14="http://schemas.microsoft.com/office/powerpoint/2010/main" val="276100485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1: </a:t>
            </a:r>
            <a:r>
              <a:rPr lang="zh-CN" altLang="en-US" dirty="0">
                <a:solidFill>
                  <a:srgbClr val="0078D7"/>
                </a:solidFill>
              </a:rPr>
              <a:t>令牌合并</a:t>
            </a:r>
            <a:endParaRPr lang="en-US" dirty="0">
              <a:solidFill>
                <a:srgbClr val="0078D7"/>
              </a:solidFill>
            </a:endParaRPr>
          </a:p>
        </p:txBody>
      </p:sp>
      <p:cxnSp>
        <p:nvCxnSpPr>
          <p:cNvPr id="9" name="直接连接符 8">
            <a:extLst>
              <a:ext uri="{FF2B5EF4-FFF2-40B4-BE49-F238E27FC236}">
                <a16:creationId xmlns:a16="http://schemas.microsoft.com/office/drawing/2014/main" id="{BC7C0CBA-7294-4076-9D83-007B58FAF6F9}"/>
              </a:ext>
            </a:extLst>
          </p:cNvPr>
          <p:cNvCxnSpPr/>
          <p:nvPr/>
        </p:nvCxnSpPr>
        <p:spPr>
          <a:xfrm>
            <a:off x="579437" y="5859462"/>
            <a:ext cx="11201400" cy="0"/>
          </a:xfrm>
          <a:prstGeom prst="line">
            <a:avLst/>
          </a:prstGeom>
          <a:ln w="28575">
            <a:headEnd type="none"/>
            <a:tailEnd type="none"/>
          </a:ln>
        </p:spPr>
        <p:style>
          <a:lnRef idx="1">
            <a:schemeClr val="accent2"/>
          </a:lnRef>
          <a:fillRef idx="0">
            <a:schemeClr val="accent2"/>
          </a:fillRef>
          <a:effectRef idx="0">
            <a:schemeClr val="accent2"/>
          </a:effectRef>
          <a:fontRef idx="minor">
            <a:schemeClr val="tx1"/>
          </a:fontRef>
        </p:style>
      </p:cxnSp>
      <p:pic>
        <p:nvPicPr>
          <p:cNvPr id="16" name="图片 15">
            <a:extLst>
              <a:ext uri="{FF2B5EF4-FFF2-40B4-BE49-F238E27FC236}">
                <a16:creationId xmlns:a16="http://schemas.microsoft.com/office/drawing/2014/main" id="{BC322692-0D98-4D48-AC1A-9A7413F9EA5D}"/>
              </a:ext>
            </a:extLst>
          </p:cNvPr>
          <p:cNvPicPr>
            <a:picLocks noChangeAspect="1"/>
          </p:cNvPicPr>
          <p:nvPr/>
        </p:nvPicPr>
        <p:blipFill>
          <a:blip r:embed="rId3"/>
          <a:stretch>
            <a:fillRect/>
          </a:stretch>
        </p:blipFill>
        <p:spPr>
          <a:xfrm>
            <a:off x="6056090" y="1097791"/>
            <a:ext cx="6105745" cy="4224629"/>
          </a:xfrm>
          <a:prstGeom prst="rect">
            <a:avLst/>
          </a:prstGeom>
        </p:spPr>
      </p:pic>
      <p:sp>
        <p:nvSpPr>
          <p:cNvPr id="18" name="文本框 17">
            <a:extLst>
              <a:ext uri="{FF2B5EF4-FFF2-40B4-BE49-F238E27FC236}">
                <a16:creationId xmlns:a16="http://schemas.microsoft.com/office/drawing/2014/main" id="{A836AEA8-8461-497B-8F08-56C78F31F2C5}"/>
              </a:ext>
            </a:extLst>
          </p:cNvPr>
          <p:cNvSpPr txBox="1"/>
          <p:nvPr/>
        </p:nvSpPr>
        <p:spPr>
          <a:xfrm>
            <a:off x="808037" y="5935662"/>
            <a:ext cx="10668000" cy="960263"/>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1. </a:t>
            </a:r>
            <a:r>
              <a:rPr lang="en-US" altLang="zh-CN" sz="2400" i="1" dirty="0" err="1">
                <a:gradFill>
                  <a:gsLst>
                    <a:gs pos="2917">
                      <a:schemeClr val="tx1"/>
                    </a:gs>
                    <a:gs pos="30000">
                      <a:schemeClr val="tx1"/>
                    </a:gs>
                  </a:gsLst>
                  <a:lin ang="5400000" scaled="0"/>
                </a:gradFill>
              </a:rPr>
              <a:t>atomicMax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Computes </a:t>
            </a:r>
            <a:r>
              <a:rPr lang="en-US" altLang="zh-CN" sz="2400" i="1" dirty="0">
                <a:gradFill>
                  <a:gsLst>
                    <a:gs pos="2917">
                      <a:schemeClr val="tx1"/>
                    </a:gs>
                    <a:gs pos="30000">
                      <a:schemeClr val="tx1"/>
                    </a:gs>
                  </a:gsLst>
                  <a:lin ang="5400000" scaled="0"/>
                </a:gradFill>
              </a:rPr>
              <a:t>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writes the result to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and returns the original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endParaRPr lang="zh-CN" altLang="en-US" sz="2400" dirty="0" err="1">
              <a:gradFill>
                <a:gsLst>
                  <a:gs pos="2917">
                    <a:schemeClr val="tx1"/>
                  </a:gs>
                  <a:gs pos="30000">
                    <a:schemeClr val="tx1"/>
                  </a:gs>
                </a:gsLst>
                <a:lin ang="5400000" scaled="0"/>
              </a:gradFill>
            </a:endParaRPr>
          </a:p>
        </p:txBody>
      </p:sp>
      <p:sp>
        <p:nvSpPr>
          <p:cNvPr id="13" name="Text Placeholder 1">
            <a:extLst>
              <a:ext uri="{FF2B5EF4-FFF2-40B4-BE49-F238E27FC236}">
                <a16:creationId xmlns:a16="http://schemas.microsoft.com/office/drawing/2014/main" id="{06F33A00-E96B-470D-987C-F0BBD65F8915}"/>
              </a:ext>
            </a:extLst>
          </p:cNvPr>
          <p:cNvSpPr>
            <a:spLocks noGrp="1"/>
          </p:cNvSpPr>
          <p:nvPr>
            <p:ph type="body" sz="quarter" idx="10"/>
          </p:nvPr>
        </p:nvSpPr>
        <p:spPr>
          <a:xfrm>
            <a:off x="274638" y="1212850"/>
            <a:ext cx="6476999" cy="2634567"/>
          </a:xfrm>
        </p:spPr>
        <p:txBody>
          <a:bodyPr/>
          <a:lstStyle/>
          <a:p>
            <a:r>
              <a:rPr lang="en-US" dirty="0">
                <a:solidFill>
                  <a:schemeClr val="tx1"/>
                </a:solidFill>
              </a:rPr>
              <a:t>Problem: </a:t>
            </a:r>
          </a:p>
          <a:p>
            <a:pPr lvl="1"/>
            <a:r>
              <a:rPr lang="en-US" dirty="0">
                <a:solidFill>
                  <a:schemeClr val="tx1"/>
                </a:solidFill>
              </a:rPr>
              <a:t>Synchronization overhead in WFST states</a:t>
            </a:r>
          </a:p>
          <a:p>
            <a:r>
              <a:rPr lang="en-US" altLang="zh-CN" dirty="0">
                <a:solidFill>
                  <a:schemeClr val="tx1"/>
                </a:solidFill>
              </a:rPr>
              <a:t>Solution: </a:t>
            </a:r>
          </a:p>
          <a:p>
            <a:pPr lvl="1"/>
            <a:r>
              <a:rPr lang="en-US" dirty="0">
                <a:solidFill>
                  <a:schemeClr val="tx1"/>
                </a:solidFill>
              </a:rPr>
              <a:t>Single atomic operation</a:t>
            </a:r>
            <a:r>
              <a:rPr lang="en-US" baseline="30000" dirty="0">
                <a:solidFill>
                  <a:schemeClr val="tx1"/>
                </a:solidFill>
              </a:rPr>
              <a:t>1</a:t>
            </a:r>
          </a:p>
          <a:p>
            <a:pPr lvl="1"/>
            <a:endParaRPr lang="en-US" dirty="0">
              <a:solidFill>
                <a:schemeClr val="tx1"/>
              </a:solidFill>
            </a:endParaRPr>
          </a:p>
        </p:txBody>
      </p:sp>
      <p:sp>
        <p:nvSpPr>
          <p:cNvPr id="15" name="文本框 14">
            <a:extLst>
              <a:ext uri="{FF2B5EF4-FFF2-40B4-BE49-F238E27FC236}">
                <a16:creationId xmlns:a16="http://schemas.microsoft.com/office/drawing/2014/main" id="{37FFC8F7-0232-4146-B5E9-F4C4FA699D88}"/>
              </a:ext>
            </a:extLst>
          </p:cNvPr>
          <p:cNvSpPr txBox="1"/>
          <p:nvPr/>
        </p:nvSpPr>
        <p:spPr>
          <a:xfrm>
            <a:off x="579437" y="3920453"/>
            <a:ext cx="4169544" cy="1834348"/>
          </a:xfrm>
          <a:prstGeom prst="rect">
            <a:avLst/>
          </a:prstGeom>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r>
              <a:rPr lang="en-US" altLang="zh-CN" sz="2000" dirty="0">
                <a:solidFill>
                  <a:srgbClr val="000000"/>
                </a:solidFill>
              </a:rPr>
              <a:t>int64* </a:t>
            </a:r>
            <a:r>
              <a:rPr lang="en-US" altLang="zh-CN" sz="2000" b="1" dirty="0" err="1">
                <a:solidFill>
                  <a:srgbClr val="0078D7"/>
                </a:solidFill>
              </a:rPr>
              <a:t>atomicMax</a:t>
            </a:r>
            <a:r>
              <a:rPr lang="en-US" altLang="zh-CN" sz="2000" dirty="0">
                <a:solidFill>
                  <a:srgbClr val="000000"/>
                </a:solidFill>
              </a:rPr>
              <a:t>(*address, </a:t>
            </a:r>
            <a:r>
              <a:rPr lang="en-US" altLang="zh-CN" sz="2000" dirty="0" err="1">
                <a:solidFill>
                  <a:srgbClr val="000000"/>
                </a:solidFill>
              </a:rPr>
              <a:t>val</a:t>
            </a:r>
            <a:r>
              <a:rPr lang="en-US" altLang="zh-CN" sz="2000" dirty="0">
                <a:solidFill>
                  <a:srgbClr val="000000"/>
                </a:solidFill>
              </a:rPr>
              <a:t>) {</a:t>
            </a:r>
          </a:p>
          <a:p>
            <a:r>
              <a:rPr lang="en-US" altLang="zh-CN" sz="2000" dirty="0">
                <a:solidFill>
                  <a:srgbClr val="000000"/>
                </a:solidFill>
              </a:rPr>
              <a:t>    original = *address;</a:t>
            </a:r>
          </a:p>
          <a:p>
            <a:r>
              <a:rPr lang="en-US" altLang="zh-CN" sz="2000" dirty="0">
                <a:solidFill>
                  <a:srgbClr val="000000"/>
                </a:solidFill>
              </a:rPr>
              <a:t>    *address = max(</a:t>
            </a:r>
            <a:r>
              <a:rPr lang="en-US" altLang="zh-CN" sz="2000" dirty="0" err="1">
                <a:solidFill>
                  <a:srgbClr val="000000"/>
                </a:solidFill>
              </a:rPr>
              <a:t>val</a:t>
            </a:r>
            <a:r>
              <a:rPr lang="en-US" altLang="zh-CN" sz="2000" dirty="0">
                <a:solidFill>
                  <a:srgbClr val="000000"/>
                </a:solidFill>
              </a:rPr>
              <a:t>, *address);</a:t>
            </a:r>
          </a:p>
          <a:p>
            <a:r>
              <a:rPr lang="en-US" altLang="zh-CN" sz="2000" dirty="0">
                <a:solidFill>
                  <a:srgbClr val="000000"/>
                </a:solidFill>
              </a:rPr>
              <a:t>    return original;</a:t>
            </a:r>
          </a:p>
          <a:p>
            <a:r>
              <a:rPr lang="en-US" altLang="zh-CN" sz="2000" dirty="0">
                <a:solidFill>
                  <a:srgbClr val="000000"/>
                </a:solidFill>
              </a:rPr>
              <a:t>}</a:t>
            </a:r>
            <a:endParaRPr lang="zh-CN" alt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0577034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2: </a:t>
            </a:r>
            <a:r>
              <a:rPr lang="zh-CN" altLang="en-US" dirty="0">
                <a:solidFill>
                  <a:srgbClr val="0078D7"/>
                </a:solidFill>
              </a:rPr>
              <a:t>负载均衡</a:t>
            </a:r>
            <a:endParaRPr lang="en-US" dirty="0">
              <a:solidFill>
                <a:srgbClr val="0078D7"/>
              </a:solidFill>
            </a:endParaRPr>
          </a:p>
        </p:txBody>
      </p:sp>
      <p:pic>
        <p:nvPicPr>
          <p:cNvPr id="8" name="图片 7">
            <a:extLst>
              <a:ext uri="{FF2B5EF4-FFF2-40B4-BE49-F238E27FC236}">
                <a16:creationId xmlns:a16="http://schemas.microsoft.com/office/drawing/2014/main" id="{E3461E03-1391-4AF9-B8D8-C365773E1186}"/>
              </a:ext>
            </a:extLst>
          </p:cNvPr>
          <p:cNvPicPr>
            <a:picLocks noChangeAspect="1"/>
          </p:cNvPicPr>
          <p:nvPr/>
        </p:nvPicPr>
        <p:blipFill>
          <a:blip r:embed="rId3"/>
          <a:stretch>
            <a:fillRect/>
          </a:stretch>
        </p:blipFill>
        <p:spPr>
          <a:xfrm>
            <a:off x="2332038" y="2125662"/>
            <a:ext cx="9478794" cy="4151509"/>
          </a:xfrm>
          <a:prstGeom prst="rect">
            <a:avLst/>
          </a:prstGeom>
        </p:spPr>
      </p:pic>
      <p:sp>
        <p:nvSpPr>
          <p:cNvPr id="9" name="Text Placeholder 1">
            <a:extLst>
              <a:ext uri="{FF2B5EF4-FFF2-40B4-BE49-F238E27FC236}">
                <a16:creationId xmlns:a16="http://schemas.microsoft.com/office/drawing/2014/main" id="{BFF647BE-EDCB-4088-8E96-44C25F95F97B}"/>
              </a:ext>
            </a:extLst>
          </p:cNvPr>
          <p:cNvSpPr txBox="1">
            <a:spLocks/>
          </p:cNvSpPr>
          <p:nvPr/>
        </p:nvSpPr>
        <p:spPr>
          <a:xfrm>
            <a:off x="274638" y="1212850"/>
            <a:ext cx="11963399" cy="7386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solidFill>
                  <a:schemeClr val="tx1"/>
                </a:solidFill>
              </a:rPr>
              <a:t>Load imbalance:  different num. of out-going arcs</a:t>
            </a:r>
            <a:endParaRPr lang="en-US" dirty="0">
              <a:solidFill>
                <a:schemeClr val="tx1"/>
              </a:solidFill>
            </a:endParaRPr>
          </a:p>
        </p:txBody>
      </p:sp>
      <p:sp>
        <p:nvSpPr>
          <p:cNvPr id="7" name="矩形 6">
            <a:extLst>
              <a:ext uri="{FF2B5EF4-FFF2-40B4-BE49-F238E27FC236}">
                <a16:creationId xmlns:a16="http://schemas.microsoft.com/office/drawing/2014/main" id="{D945C45D-1701-4FF7-B2D3-A0D9F8197C7C}"/>
              </a:ext>
            </a:extLst>
          </p:cNvPr>
          <p:cNvSpPr/>
          <p:nvPr/>
        </p:nvSpPr>
        <p:spPr>
          <a:xfrm>
            <a:off x="5989637" y="6526897"/>
            <a:ext cx="5638802" cy="323165"/>
          </a:xfrm>
          <a:prstGeom prst="rect">
            <a:avLst/>
          </a:prstGeom>
        </p:spPr>
        <p:txBody>
          <a:bodyPr wrap="square">
            <a:spAutoFit/>
          </a:bodyPr>
          <a:lstStyle/>
          <a:p>
            <a:pPr marL="241300" lvl="1" indent="0">
              <a:buNone/>
            </a:pPr>
            <a:r>
              <a:rPr lang="en-US" altLang="zh-CN" sz="1500" dirty="0">
                <a:solidFill>
                  <a:srgbClr val="505050"/>
                </a:solidFill>
                <a:latin typeface="Segoe UI Light"/>
              </a:rPr>
              <a:t>1. In some word-end states, the number of arcs can be thousands</a:t>
            </a:r>
          </a:p>
        </p:txBody>
      </p:sp>
      <p:cxnSp>
        <p:nvCxnSpPr>
          <p:cNvPr id="10" name="直接连接符 9">
            <a:extLst>
              <a:ext uri="{FF2B5EF4-FFF2-40B4-BE49-F238E27FC236}">
                <a16:creationId xmlns:a16="http://schemas.microsoft.com/office/drawing/2014/main" id="{CE3398B2-DFD7-4F2A-85B8-B450618D0FD8}"/>
              </a:ext>
            </a:extLst>
          </p:cNvPr>
          <p:cNvCxnSpPr>
            <a:cxnSpLocks/>
          </p:cNvCxnSpPr>
          <p:nvPr/>
        </p:nvCxnSpPr>
        <p:spPr>
          <a:xfrm>
            <a:off x="5989637" y="6450697"/>
            <a:ext cx="5821195" cy="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153841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2: </a:t>
            </a:r>
            <a:r>
              <a:rPr lang="zh-CN" altLang="en-US" dirty="0">
                <a:solidFill>
                  <a:srgbClr val="0078D7"/>
                </a:solidFill>
              </a:rPr>
              <a:t>负载均衡</a:t>
            </a:r>
            <a:endParaRPr lang="en-US" dirty="0">
              <a:solidFill>
                <a:srgbClr val="0078D7"/>
              </a:solidFill>
            </a:endParaRPr>
          </a:p>
        </p:txBody>
      </p:sp>
      <p:pic>
        <p:nvPicPr>
          <p:cNvPr id="8" name="图片 7">
            <a:extLst>
              <a:ext uri="{FF2B5EF4-FFF2-40B4-BE49-F238E27FC236}">
                <a16:creationId xmlns:a16="http://schemas.microsoft.com/office/drawing/2014/main" id="{E3461E03-1391-4AF9-B8D8-C365773E1186}"/>
              </a:ext>
            </a:extLst>
          </p:cNvPr>
          <p:cNvPicPr>
            <a:picLocks noChangeAspect="1"/>
          </p:cNvPicPr>
          <p:nvPr/>
        </p:nvPicPr>
        <p:blipFill>
          <a:blip r:embed="rId3"/>
          <a:stretch>
            <a:fillRect/>
          </a:stretch>
        </p:blipFill>
        <p:spPr>
          <a:xfrm>
            <a:off x="2332038" y="2125662"/>
            <a:ext cx="9478794" cy="4151509"/>
          </a:xfrm>
          <a:prstGeom prst="rect">
            <a:avLst/>
          </a:prstGeom>
        </p:spPr>
      </p:pic>
      <p:sp>
        <p:nvSpPr>
          <p:cNvPr id="6" name="文本框 5">
            <a:extLst>
              <a:ext uri="{FF2B5EF4-FFF2-40B4-BE49-F238E27FC236}">
                <a16:creationId xmlns:a16="http://schemas.microsoft.com/office/drawing/2014/main" id="{9CFC5C0D-90EF-448E-BA97-01CB00CDF24E}"/>
              </a:ext>
            </a:extLst>
          </p:cNvPr>
          <p:cNvSpPr txBox="1"/>
          <p:nvPr/>
        </p:nvSpPr>
        <p:spPr>
          <a:xfrm>
            <a:off x="6523037" y="906462"/>
            <a:ext cx="3695697" cy="1037207"/>
          </a:xfrm>
          <a:prstGeom prst="rect">
            <a:avLst/>
          </a:prstGeom>
          <a:no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0 with 32 threads</a:t>
            </a:r>
          </a:p>
          <a:p>
            <a:pPr>
              <a:lnSpc>
                <a:spcPct val="90000"/>
              </a:lnSpc>
              <a:spcAft>
                <a:spcPts val="600"/>
              </a:spcAft>
            </a:pPr>
            <a:r>
              <a:rPr lang="en-US" altLang="zh-CN" sz="2400" b="1" dirty="0">
                <a:solidFill>
                  <a:srgbClr val="0078D7"/>
                </a:solidFill>
              </a:rPr>
              <a:t>Token ?</a:t>
            </a:r>
          </a:p>
        </p:txBody>
      </p:sp>
      <p:sp>
        <p:nvSpPr>
          <p:cNvPr id="7" name="文本框 6">
            <a:extLst>
              <a:ext uri="{FF2B5EF4-FFF2-40B4-BE49-F238E27FC236}">
                <a16:creationId xmlns:a16="http://schemas.microsoft.com/office/drawing/2014/main" id="{3E98A8FE-4F71-4453-9A05-CEF25DA898E5}"/>
              </a:ext>
            </a:extLst>
          </p:cNvPr>
          <p:cNvSpPr txBox="1"/>
          <p:nvPr/>
        </p:nvSpPr>
        <p:spPr>
          <a:xfrm>
            <a:off x="731837" y="3679255"/>
            <a:ext cx="3695697" cy="1037207"/>
          </a:xfrm>
          <a:prstGeom prst="rect">
            <a:avLst/>
          </a:prstGeom>
          <a:solidFill>
            <a:srgbClr val="F8F8F8"/>
          </a:solid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1 with 32 threads</a:t>
            </a:r>
          </a:p>
          <a:p>
            <a:pPr>
              <a:lnSpc>
                <a:spcPct val="90000"/>
              </a:lnSpc>
              <a:spcAft>
                <a:spcPts val="600"/>
              </a:spcAft>
            </a:pPr>
            <a:r>
              <a:rPr lang="en-US" altLang="zh-CN" sz="2400" b="1" dirty="0">
                <a:solidFill>
                  <a:srgbClr val="0078D7"/>
                </a:solidFill>
              </a:rPr>
              <a:t>Token ?</a:t>
            </a:r>
          </a:p>
        </p:txBody>
      </p:sp>
      <p:pic>
        <p:nvPicPr>
          <p:cNvPr id="10" name="图片 9">
            <a:extLst>
              <a:ext uri="{FF2B5EF4-FFF2-40B4-BE49-F238E27FC236}">
                <a16:creationId xmlns:a16="http://schemas.microsoft.com/office/drawing/2014/main" id="{D63DBD7C-3654-4EA9-BE48-37123AE130BF}"/>
              </a:ext>
            </a:extLst>
          </p:cNvPr>
          <p:cNvPicPr>
            <a:picLocks noChangeAspect="1"/>
          </p:cNvPicPr>
          <p:nvPr/>
        </p:nvPicPr>
        <p:blipFill>
          <a:blip r:embed="rId4"/>
          <a:stretch>
            <a:fillRect/>
          </a:stretch>
        </p:blipFill>
        <p:spPr>
          <a:xfrm>
            <a:off x="1031875" y="2122712"/>
            <a:ext cx="2676525" cy="733425"/>
          </a:xfrm>
          <a:prstGeom prst="rect">
            <a:avLst/>
          </a:prstGeom>
        </p:spPr>
      </p:pic>
      <p:cxnSp>
        <p:nvCxnSpPr>
          <p:cNvPr id="9" name="直接箭头连接符 8">
            <a:extLst>
              <a:ext uri="{FF2B5EF4-FFF2-40B4-BE49-F238E27FC236}">
                <a16:creationId xmlns:a16="http://schemas.microsoft.com/office/drawing/2014/main" id="{1438117F-0E34-4E7B-8991-CE2ACF8C665D}"/>
              </a:ext>
            </a:extLst>
          </p:cNvPr>
          <p:cNvCxnSpPr>
            <a:cxnSpLocks/>
          </p:cNvCxnSpPr>
          <p:nvPr/>
        </p:nvCxnSpPr>
        <p:spPr>
          <a:xfrm flipH="1">
            <a:off x="3789362" y="1862591"/>
            <a:ext cx="2438401" cy="609600"/>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B032230C-9208-452E-A6F2-42D8E0F1DAD0}"/>
              </a:ext>
            </a:extLst>
          </p:cNvPr>
          <p:cNvCxnSpPr>
            <a:cxnSpLocks/>
          </p:cNvCxnSpPr>
          <p:nvPr/>
        </p:nvCxnSpPr>
        <p:spPr>
          <a:xfrm flipV="1">
            <a:off x="2179639" y="3034887"/>
            <a:ext cx="150034" cy="462376"/>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ext Placeholder 1">
            <a:extLst>
              <a:ext uri="{FF2B5EF4-FFF2-40B4-BE49-F238E27FC236}">
                <a16:creationId xmlns:a16="http://schemas.microsoft.com/office/drawing/2014/main" id="{A4ECF388-57D7-4683-A099-E59D4E84524A}"/>
              </a:ext>
            </a:extLst>
          </p:cNvPr>
          <p:cNvSpPr txBox="1">
            <a:spLocks/>
          </p:cNvSpPr>
          <p:nvPr/>
        </p:nvSpPr>
        <p:spPr>
          <a:xfrm>
            <a:off x="274638" y="1212850"/>
            <a:ext cx="6476999" cy="92333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solidFill>
                  <a:schemeClr val="tx1"/>
                </a:solidFill>
              </a:rPr>
              <a:t>Problem:</a:t>
            </a:r>
            <a:r>
              <a:rPr lang="en-US" sz="2400" dirty="0">
                <a:solidFill>
                  <a:schemeClr val="tx1"/>
                </a:solidFill>
              </a:rPr>
              <a:t> diff. num. of out-going arcs</a:t>
            </a:r>
            <a:endParaRPr lang="en-US" dirty="0">
              <a:solidFill>
                <a:schemeClr val="tx1"/>
              </a:solidFill>
            </a:endParaRPr>
          </a:p>
          <a:p>
            <a:r>
              <a:rPr lang="en-US" sz="2400" b="1" dirty="0">
                <a:solidFill>
                  <a:schemeClr val="tx1"/>
                </a:solidFill>
              </a:rPr>
              <a:t>Solution:</a:t>
            </a:r>
            <a:r>
              <a:rPr lang="en-US" sz="2400" dirty="0">
                <a:solidFill>
                  <a:schemeClr val="tx1"/>
                </a:solidFill>
              </a:rPr>
              <a:t> dynamic load balancing</a:t>
            </a:r>
          </a:p>
        </p:txBody>
      </p:sp>
    </p:spTree>
    <p:extLst>
      <p:ext uri="{BB962C8B-B14F-4D97-AF65-F5344CB8AC3E}">
        <p14:creationId xmlns:p14="http://schemas.microsoft.com/office/powerpoint/2010/main" val="164309002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2: </a:t>
            </a:r>
            <a:r>
              <a:rPr lang="zh-CN" altLang="en-US" dirty="0">
                <a:solidFill>
                  <a:srgbClr val="0078D7"/>
                </a:solidFill>
              </a:rPr>
              <a:t>负载均衡</a:t>
            </a:r>
            <a:endParaRPr lang="en-US" dirty="0">
              <a:solidFill>
                <a:srgbClr val="0078D7"/>
              </a:solidFill>
            </a:endParaRPr>
          </a:p>
        </p:txBody>
      </p:sp>
      <p:pic>
        <p:nvPicPr>
          <p:cNvPr id="8" name="图片 7">
            <a:extLst>
              <a:ext uri="{FF2B5EF4-FFF2-40B4-BE49-F238E27FC236}">
                <a16:creationId xmlns:a16="http://schemas.microsoft.com/office/drawing/2014/main" id="{E3461E03-1391-4AF9-B8D8-C365773E1186}"/>
              </a:ext>
            </a:extLst>
          </p:cNvPr>
          <p:cNvPicPr>
            <a:picLocks noChangeAspect="1"/>
          </p:cNvPicPr>
          <p:nvPr/>
        </p:nvPicPr>
        <p:blipFill>
          <a:blip r:embed="rId3"/>
          <a:stretch>
            <a:fillRect/>
          </a:stretch>
        </p:blipFill>
        <p:spPr>
          <a:xfrm>
            <a:off x="2332038" y="2125662"/>
            <a:ext cx="9478794" cy="4151509"/>
          </a:xfrm>
          <a:prstGeom prst="rect">
            <a:avLst/>
          </a:prstGeom>
        </p:spPr>
      </p:pic>
      <p:sp>
        <p:nvSpPr>
          <p:cNvPr id="6" name="文本框 5">
            <a:extLst>
              <a:ext uri="{FF2B5EF4-FFF2-40B4-BE49-F238E27FC236}">
                <a16:creationId xmlns:a16="http://schemas.microsoft.com/office/drawing/2014/main" id="{9CFC5C0D-90EF-448E-BA97-01CB00CDF24E}"/>
              </a:ext>
            </a:extLst>
          </p:cNvPr>
          <p:cNvSpPr txBox="1"/>
          <p:nvPr/>
        </p:nvSpPr>
        <p:spPr>
          <a:xfrm>
            <a:off x="6523037" y="982662"/>
            <a:ext cx="3695697" cy="1037207"/>
          </a:xfrm>
          <a:prstGeom prst="rect">
            <a:avLst/>
          </a:prstGeom>
          <a:no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0 with 32 threads</a:t>
            </a:r>
          </a:p>
          <a:p>
            <a:pPr>
              <a:lnSpc>
                <a:spcPct val="90000"/>
              </a:lnSpc>
              <a:spcAft>
                <a:spcPts val="600"/>
              </a:spcAft>
            </a:pPr>
            <a:r>
              <a:rPr lang="en-US" altLang="zh-CN" sz="2400" b="1" dirty="0">
                <a:solidFill>
                  <a:srgbClr val="0078D7"/>
                </a:solidFill>
              </a:rPr>
              <a:t>Token 0 in State 2</a:t>
            </a:r>
          </a:p>
        </p:txBody>
      </p:sp>
      <p:sp>
        <p:nvSpPr>
          <p:cNvPr id="7" name="文本框 6">
            <a:extLst>
              <a:ext uri="{FF2B5EF4-FFF2-40B4-BE49-F238E27FC236}">
                <a16:creationId xmlns:a16="http://schemas.microsoft.com/office/drawing/2014/main" id="{3E98A8FE-4F71-4453-9A05-CEF25DA898E5}"/>
              </a:ext>
            </a:extLst>
          </p:cNvPr>
          <p:cNvSpPr txBox="1"/>
          <p:nvPr/>
        </p:nvSpPr>
        <p:spPr>
          <a:xfrm>
            <a:off x="731837" y="3679255"/>
            <a:ext cx="3695697" cy="1037207"/>
          </a:xfrm>
          <a:prstGeom prst="rect">
            <a:avLst/>
          </a:prstGeom>
          <a:solidFill>
            <a:srgbClr val="F8F8F8"/>
          </a:solid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1 with 32 threads</a:t>
            </a:r>
          </a:p>
          <a:p>
            <a:pPr>
              <a:lnSpc>
                <a:spcPct val="90000"/>
              </a:lnSpc>
              <a:spcAft>
                <a:spcPts val="600"/>
              </a:spcAft>
            </a:pPr>
            <a:r>
              <a:rPr lang="en-US" altLang="zh-CN" sz="2400" b="1" dirty="0">
                <a:solidFill>
                  <a:srgbClr val="0078D7"/>
                </a:solidFill>
              </a:rPr>
              <a:t>Token ?</a:t>
            </a:r>
          </a:p>
        </p:txBody>
      </p:sp>
      <p:pic>
        <p:nvPicPr>
          <p:cNvPr id="10" name="图片 9">
            <a:extLst>
              <a:ext uri="{FF2B5EF4-FFF2-40B4-BE49-F238E27FC236}">
                <a16:creationId xmlns:a16="http://schemas.microsoft.com/office/drawing/2014/main" id="{D63DBD7C-3654-4EA9-BE48-37123AE130BF}"/>
              </a:ext>
            </a:extLst>
          </p:cNvPr>
          <p:cNvPicPr>
            <a:picLocks noChangeAspect="1"/>
          </p:cNvPicPr>
          <p:nvPr/>
        </p:nvPicPr>
        <p:blipFill>
          <a:blip r:embed="rId4"/>
          <a:stretch>
            <a:fillRect/>
          </a:stretch>
        </p:blipFill>
        <p:spPr>
          <a:xfrm>
            <a:off x="1112837" y="2154237"/>
            <a:ext cx="2676525" cy="733425"/>
          </a:xfrm>
          <a:prstGeom prst="rect">
            <a:avLst/>
          </a:prstGeom>
        </p:spPr>
      </p:pic>
      <p:cxnSp>
        <p:nvCxnSpPr>
          <p:cNvPr id="11" name="直接箭头连接符 10">
            <a:extLst>
              <a:ext uri="{FF2B5EF4-FFF2-40B4-BE49-F238E27FC236}">
                <a16:creationId xmlns:a16="http://schemas.microsoft.com/office/drawing/2014/main" id="{DD304117-F300-41ED-B6A1-C0F0E34E4161}"/>
              </a:ext>
            </a:extLst>
          </p:cNvPr>
          <p:cNvCxnSpPr>
            <a:cxnSpLocks/>
          </p:cNvCxnSpPr>
          <p:nvPr/>
        </p:nvCxnSpPr>
        <p:spPr>
          <a:xfrm flipV="1">
            <a:off x="3686669" y="1909321"/>
            <a:ext cx="2607768" cy="485854"/>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 Placeholder 1">
            <a:extLst>
              <a:ext uri="{FF2B5EF4-FFF2-40B4-BE49-F238E27FC236}">
                <a16:creationId xmlns:a16="http://schemas.microsoft.com/office/drawing/2014/main" id="{22EE8DF9-1103-4D37-804F-6653107584C3}"/>
              </a:ext>
            </a:extLst>
          </p:cNvPr>
          <p:cNvSpPr txBox="1">
            <a:spLocks/>
          </p:cNvSpPr>
          <p:nvPr/>
        </p:nvSpPr>
        <p:spPr>
          <a:xfrm>
            <a:off x="274638" y="1212850"/>
            <a:ext cx="6476999" cy="92333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solidFill>
                  <a:schemeClr val="tx1"/>
                </a:solidFill>
              </a:rPr>
              <a:t>Problem:</a:t>
            </a:r>
            <a:r>
              <a:rPr lang="en-US" sz="2400" dirty="0">
                <a:solidFill>
                  <a:schemeClr val="tx1"/>
                </a:solidFill>
              </a:rPr>
              <a:t> diff. num. of out-going arcs</a:t>
            </a:r>
            <a:endParaRPr lang="en-US" dirty="0">
              <a:solidFill>
                <a:schemeClr val="tx1"/>
              </a:solidFill>
            </a:endParaRPr>
          </a:p>
          <a:p>
            <a:r>
              <a:rPr lang="en-US" sz="2400" b="1" dirty="0">
                <a:solidFill>
                  <a:schemeClr val="tx1"/>
                </a:solidFill>
              </a:rPr>
              <a:t>Solution:</a:t>
            </a:r>
            <a:r>
              <a:rPr lang="en-US" sz="2400" dirty="0">
                <a:solidFill>
                  <a:schemeClr val="tx1"/>
                </a:solidFill>
              </a:rPr>
              <a:t> dynamic load balancing</a:t>
            </a:r>
          </a:p>
        </p:txBody>
      </p:sp>
    </p:spTree>
    <p:extLst>
      <p:ext uri="{BB962C8B-B14F-4D97-AF65-F5344CB8AC3E}">
        <p14:creationId xmlns:p14="http://schemas.microsoft.com/office/powerpoint/2010/main" val="189520444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2: </a:t>
            </a:r>
            <a:r>
              <a:rPr lang="zh-CN" altLang="en-US" dirty="0">
                <a:solidFill>
                  <a:srgbClr val="0078D7"/>
                </a:solidFill>
              </a:rPr>
              <a:t>负载均衡</a:t>
            </a:r>
            <a:endParaRPr lang="en-US" dirty="0">
              <a:solidFill>
                <a:srgbClr val="0078D7"/>
              </a:solidFill>
            </a:endParaRPr>
          </a:p>
        </p:txBody>
      </p:sp>
      <p:pic>
        <p:nvPicPr>
          <p:cNvPr id="8" name="图片 7">
            <a:extLst>
              <a:ext uri="{FF2B5EF4-FFF2-40B4-BE49-F238E27FC236}">
                <a16:creationId xmlns:a16="http://schemas.microsoft.com/office/drawing/2014/main" id="{E3461E03-1391-4AF9-B8D8-C365773E1186}"/>
              </a:ext>
            </a:extLst>
          </p:cNvPr>
          <p:cNvPicPr>
            <a:picLocks noChangeAspect="1"/>
          </p:cNvPicPr>
          <p:nvPr/>
        </p:nvPicPr>
        <p:blipFill>
          <a:blip r:embed="rId3"/>
          <a:stretch>
            <a:fillRect/>
          </a:stretch>
        </p:blipFill>
        <p:spPr>
          <a:xfrm>
            <a:off x="2332038" y="2125662"/>
            <a:ext cx="9478794" cy="4151509"/>
          </a:xfrm>
          <a:prstGeom prst="rect">
            <a:avLst/>
          </a:prstGeom>
        </p:spPr>
      </p:pic>
      <p:sp>
        <p:nvSpPr>
          <p:cNvPr id="7" name="文本框 6">
            <a:extLst>
              <a:ext uri="{FF2B5EF4-FFF2-40B4-BE49-F238E27FC236}">
                <a16:creationId xmlns:a16="http://schemas.microsoft.com/office/drawing/2014/main" id="{3E98A8FE-4F71-4453-9A05-CEF25DA898E5}"/>
              </a:ext>
            </a:extLst>
          </p:cNvPr>
          <p:cNvSpPr txBox="1"/>
          <p:nvPr/>
        </p:nvSpPr>
        <p:spPr>
          <a:xfrm>
            <a:off x="731837" y="3679255"/>
            <a:ext cx="3695697" cy="1037207"/>
          </a:xfrm>
          <a:prstGeom prst="rect">
            <a:avLst/>
          </a:prstGeom>
          <a:solidFill>
            <a:srgbClr val="F8F8F8"/>
          </a:solid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1 with 32 threads</a:t>
            </a:r>
          </a:p>
          <a:p>
            <a:pPr>
              <a:lnSpc>
                <a:spcPct val="90000"/>
              </a:lnSpc>
              <a:spcAft>
                <a:spcPts val="600"/>
              </a:spcAft>
            </a:pPr>
            <a:r>
              <a:rPr lang="en-US" altLang="zh-CN" sz="2400" b="1" dirty="0">
                <a:solidFill>
                  <a:srgbClr val="0078D7"/>
                </a:solidFill>
              </a:rPr>
              <a:t>Token 1 in State 1</a:t>
            </a:r>
          </a:p>
        </p:txBody>
      </p:sp>
      <p:pic>
        <p:nvPicPr>
          <p:cNvPr id="10" name="图片 9">
            <a:extLst>
              <a:ext uri="{FF2B5EF4-FFF2-40B4-BE49-F238E27FC236}">
                <a16:creationId xmlns:a16="http://schemas.microsoft.com/office/drawing/2014/main" id="{D63DBD7C-3654-4EA9-BE48-37123AE130BF}"/>
              </a:ext>
            </a:extLst>
          </p:cNvPr>
          <p:cNvPicPr>
            <a:picLocks noChangeAspect="1"/>
          </p:cNvPicPr>
          <p:nvPr/>
        </p:nvPicPr>
        <p:blipFill>
          <a:blip r:embed="rId4"/>
          <a:stretch>
            <a:fillRect/>
          </a:stretch>
        </p:blipFill>
        <p:spPr>
          <a:xfrm>
            <a:off x="1112837" y="2125662"/>
            <a:ext cx="2676525" cy="733425"/>
          </a:xfrm>
          <a:prstGeom prst="rect">
            <a:avLst/>
          </a:prstGeom>
        </p:spPr>
      </p:pic>
      <p:cxnSp>
        <p:nvCxnSpPr>
          <p:cNvPr id="11" name="直接箭头连接符 10">
            <a:extLst>
              <a:ext uri="{FF2B5EF4-FFF2-40B4-BE49-F238E27FC236}">
                <a16:creationId xmlns:a16="http://schemas.microsoft.com/office/drawing/2014/main" id="{DD304117-F300-41ED-B6A1-C0F0E34E4161}"/>
              </a:ext>
            </a:extLst>
          </p:cNvPr>
          <p:cNvCxnSpPr>
            <a:cxnSpLocks/>
          </p:cNvCxnSpPr>
          <p:nvPr/>
        </p:nvCxnSpPr>
        <p:spPr>
          <a:xfrm flipH="1">
            <a:off x="2451100" y="2859087"/>
            <a:ext cx="16028" cy="638175"/>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 Placeholder 1">
            <a:extLst>
              <a:ext uri="{FF2B5EF4-FFF2-40B4-BE49-F238E27FC236}">
                <a16:creationId xmlns:a16="http://schemas.microsoft.com/office/drawing/2014/main" id="{AB429583-FFAF-419F-BAA3-9B464F7656D6}"/>
              </a:ext>
            </a:extLst>
          </p:cNvPr>
          <p:cNvSpPr txBox="1">
            <a:spLocks/>
          </p:cNvSpPr>
          <p:nvPr/>
        </p:nvSpPr>
        <p:spPr>
          <a:xfrm>
            <a:off x="274638" y="1212850"/>
            <a:ext cx="6476999" cy="92333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solidFill>
                  <a:schemeClr val="tx1"/>
                </a:solidFill>
              </a:rPr>
              <a:t>Problem:</a:t>
            </a:r>
            <a:r>
              <a:rPr lang="en-US" sz="2400" dirty="0">
                <a:solidFill>
                  <a:schemeClr val="tx1"/>
                </a:solidFill>
              </a:rPr>
              <a:t> diff. num. of out-going arcs</a:t>
            </a:r>
            <a:endParaRPr lang="en-US" dirty="0">
              <a:solidFill>
                <a:schemeClr val="tx1"/>
              </a:solidFill>
            </a:endParaRPr>
          </a:p>
          <a:p>
            <a:r>
              <a:rPr lang="en-US" sz="2400" b="1" dirty="0">
                <a:solidFill>
                  <a:schemeClr val="tx1"/>
                </a:solidFill>
              </a:rPr>
              <a:t>Solution:</a:t>
            </a:r>
            <a:r>
              <a:rPr lang="en-US" sz="2400" dirty="0">
                <a:solidFill>
                  <a:schemeClr val="tx1"/>
                </a:solidFill>
              </a:rPr>
              <a:t> dynamic load balancing</a:t>
            </a:r>
          </a:p>
        </p:txBody>
      </p:sp>
      <p:sp>
        <p:nvSpPr>
          <p:cNvPr id="13" name="文本框 12">
            <a:extLst>
              <a:ext uri="{FF2B5EF4-FFF2-40B4-BE49-F238E27FC236}">
                <a16:creationId xmlns:a16="http://schemas.microsoft.com/office/drawing/2014/main" id="{575136E4-93FD-44B5-B005-FF9944B7DCA9}"/>
              </a:ext>
            </a:extLst>
          </p:cNvPr>
          <p:cNvSpPr txBox="1"/>
          <p:nvPr/>
        </p:nvSpPr>
        <p:spPr>
          <a:xfrm>
            <a:off x="6523037" y="982662"/>
            <a:ext cx="3695697" cy="1037207"/>
          </a:xfrm>
          <a:prstGeom prst="rect">
            <a:avLst/>
          </a:prstGeom>
          <a:no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0 with 32 threads</a:t>
            </a:r>
          </a:p>
          <a:p>
            <a:pPr>
              <a:lnSpc>
                <a:spcPct val="90000"/>
              </a:lnSpc>
              <a:spcAft>
                <a:spcPts val="600"/>
              </a:spcAft>
            </a:pPr>
            <a:r>
              <a:rPr lang="en-US" altLang="zh-CN" sz="2400" b="1" dirty="0">
                <a:solidFill>
                  <a:srgbClr val="0078D7"/>
                </a:solidFill>
              </a:rPr>
              <a:t>Token 0 in State 2</a:t>
            </a:r>
          </a:p>
        </p:txBody>
      </p:sp>
    </p:spTree>
    <p:extLst>
      <p:ext uri="{BB962C8B-B14F-4D97-AF65-F5344CB8AC3E}">
        <p14:creationId xmlns:p14="http://schemas.microsoft.com/office/powerpoint/2010/main" val="102426903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2: </a:t>
            </a:r>
            <a:r>
              <a:rPr lang="zh-CN" altLang="en-US" dirty="0">
                <a:solidFill>
                  <a:srgbClr val="0078D7"/>
                </a:solidFill>
              </a:rPr>
              <a:t>负载均衡</a:t>
            </a:r>
            <a:endParaRPr lang="en-US" dirty="0">
              <a:solidFill>
                <a:srgbClr val="0078D7"/>
              </a:solidFill>
            </a:endParaRPr>
          </a:p>
        </p:txBody>
      </p:sp>
      <p:pic>
        <p:nvPicPr>
          <p:cNvPr id="7" name="图片 6">
            <a:extLst>
              <a:ext uri="{FF2B5EF4-FFF2-40B4-BE49-F238E27FC236}">
                <a16:creationId xmlns:a16="http://schemas.microsoft.com/office/drawing/2014/main" id="{40567A8D-2B65-4F2B-85AD-D8D8BFBA4B85}"/>
              </a:ext>
            </a:extLst>
          </p:cNvPr>
          <p:cNvPicPr>
            <a:picLocks noChangeAspect="1"/>
          </p:cNvPicPr>
          <p:nvPr/>
        </p:nvPicPr>
        <p:blipFill>
          <a:blip r:embed="rId3"/>
          <a:stretch>
            <a:fillRect/>
          </a:stretch>
        </p:blipFill>
        <p:spPr>
          <a:xfrm>
            <a:off x="1112838" y="1274914"/>
            <a:ext cx="10058398" cy="5495923"/>
          </a:xfrm>
          <a:prstGeom prst="rect">
            <a:avLst/>
          </a:prstGeom>
        </p:spPr>
      </p:pic>
      <p:sp>
        <p:nvSpPr>
          <p:cNvPr id="4" name="文本框 3">
            <a:extLst>
              <a:ext uri="{FF2B5EF4-FFF2-40B4-BE49-F238E27FC236}">
                <a16:creationId xmlns:a16="http://schemas.microsoft.com/office/drawing/2014/main" id="{382519AD-3E9C-4AC4-9A2B-E9640E78A5E9}"/>
              </a:ext>
            </a:extLst>
          </p:cNvPr>
          <p:cNvSpPr txBox="1"/>
          <p:nvPr/>
        </p:nvSpPr>
        <p:spPr>
          <a:xfrm>
            <a:off x="6523037" y="295273"/>
            <a:ext cx="3695697" cy="1037207"/>
          </a:xfrm>
          <a:prstGeom prst="rect">
            <a:avLst/>
          </a:prstGeom>
          <a:no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0 with 32 threads</a:t>
            </a:r>
          </a:p>
          <a:p>
            <a:pPr>
              <a:lnSpc>
                <a:spcPct val="90000"/>
              </a:lnSpc>
              <a:spcAft>
                <a:spcPts val="600"/>
              </a:spcAft>
            </a:pPr>
            <a:r>
              <a:rPr lang="en-US" altLang="zh-CN" sz="2400" b="1" dirty="0">
                <a:solidFill>
                  <a:srgbClr val="0078D7"/>
                </a:solidFill>
              </a:rPr>
              <a:t>Token 0 in State 2</a:t>
            </a:r>
          </a:p>
        </p:txBody>
      </p:sp>
      <p:sp>
        <p:nvSpPr>
          <p:cNvPr id="8" name="文本框 7">
            <a:extLst>
              <a:ext uri="{FF2B5EF4-FFF2-40B4-BE49-F238E27FC236}">
                <a16:creationId xmlns:a16="http://schemas.microsoft.com/office/drawing/2014/main" id="{11024F82-70D3-4C44-B5F1-8739783E24C2}"/>
              </a:ext>
            </a:extLst>
          </p:cNvPr>
          <p:cNvSpPr txBox="1"/>
          <p:nvPr/>
        </p:nvSpPr>
        <p:spPr>
          <a:xfrm>
            <a:off x="731837" y="3679255"/>
            <a:ext cx="3695697" cy="1037207"/>
          </a:xfrm>
          <a:prstGeom prst="rect">
            <a:avLst/>
          </a:prstGeom>
          <a:solidFill>
            <a:srgbClr val="F8F8F8"/>
          </a:solid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1 with 32 threads</a:t>
            </a:r>
          </a:p>
          <a:p>
            <a:pPr>
              <a:lnSpc>
                <a:spcPct val="90000"/>
              </a:lnSpc>
              <a:spcAft>
                <a:spcPts val="600"/>
              </a:spcAft>
            </a:pPr>
            <a:r>
              <a:rPr lang="en-US" altLang="zh-CN" sz="2400" b="1" dirty="0">
                <a:solidFill>
                  <a:srgbClr val="0078D7"/>
                </a:solidFill>
              </a:rPr>
              <a:t>Token 1 in State 1</a:t>
            </a:r>
          </a:p>
        </p:txBody>
      </p:sp>
      <p:sp>
        <p:nvSpPr>
          <p:cNvPr id="9" name="Text Placeholder 1">
            <a:extLst>
              <a:ext uri="{FF2B5EF4-FFF2-40B4-BE49-F238E27FC236}">
                <a16:creationId xmlns:a16="http://schemas.microsoft.com/office/drawing/2014/main" id="{18810C70-F8D2-46D7-A063-CFBCAAF59BEB}"/>
              </a:ext>
            </a:extLst>
          </p:cNvPr>
          <p:cNvSpPr txBox="1">
            <a:spLocks/>
          </p:cNvSpPr>
          <p:nvPr/>
        </p:nvSpPr>
        <p:spPr>
          <a:xfrm>
            <a:off x="274638" y="1212850"/>
            <a:ext cx="5410199" cy="923330"/>
          </a:xfrm>
          <a:prstGeom prst="rect">
            <a:avLst/>
          </a:prstGeom>
          <a:solidFill>
            <a:schemeClr val="bg2"/>
          </a:solidFill>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solidFill>
                  <a:schemeClr val="tx1"/>
                </a:solidFill>
              </a:rPr>
              <a:t>Problem:</a:t>
            </a:r>
            <a:r>
              <a:rPr lang="en-US" sz="2400" dirty="0">
                <a:solidFill>
                  <a:schemeClr val="tx1"/>
                </a:solidFill>
              </a:rPr>
              <a:t> diff. num. of out-going arcs</a:t>
            </a:r>
            <a:endParaRPr lang="en-US" dirty="0">
              <a:solidFill>
                <a:schemeClr val="tx1"/>
              </a:solidFill>
            </a:endParaRPr>
          </a:p>
          <a:p>
            <a:r>
              <a:rPr lang="en-US" sz="2400" b="1" dirty="0">
                <a:solidFill>
                  <a:schemeClr val="tx1"/>
                </a:solidFill>
              </a:rPr>
              <a:t>Solution:</a:t>
            </a:r>
            <a:r>
              <a:rPr lang="en-US" sz="2400" dirty="0">
                <a:solidFill>
                  <a:schemeClr val="tx1"/>
                </a:solidFill>
              </a:rPr>
              <a:t> dynamic load balancing</a:t>
            </a:r>
          </a:p>
        </p:txBody>
      </p:sp>
    </p:spTree>
    <p:extLst>
      <p:ext uri="{BB962C8B-B14F-4D97-AF65-F5344CB8AC3E}">
        <p14:creationId xmlns:p14="http://schemas.microsoft.com/office/powerpoint/2010/main" val="296117272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2: </a:t>
            </a:r>
            <a:r>
              <a:rPr lang="zh-CN" altLang="en-US" dirty="0">
                <a:solidFill>
                  <a:srgbClr val="0078D7"/>
                </a:solidFill>
              </a:rPr>
              <a:t>负载均衡</a:t>
            </a:r>
            <a:endParaRPr lang="en-US" dirty="0">
              <a:solidFill>
                <a:srgbClr val="0078D7"/>
              </a:solidFill>
            </a:endParaRPr>
          </a:p>
        </p:txBody>
      </p:sp>
      <p:pic>
        <p:nvPicPr>
          <p:cNvPr id="7" name="图片 6">
            <a:extLst>
              <a:ext uri="{FF2B5EF4-FFF2-40B4-BE49-F238E27FC236}">
                <a16:creationId xmlns:a16="http://schemas.microsoft.com/office/drawing/2014/main" id="{40567A8D-2B65-4F2B-85AD-D8D8BFBA4B85}"/>
              </a:ext>
            </a:extLst>
          </p:cNvPr>
          <p:cNvPicPr>
            <a:picLocks noChangeAspect="1"/>
          </p:cNvPicPr>
          <p:nvPr/>
        </p:nvPicPr>
        <p:blipFill>
          <a:blip r:embed="rId3"/>
          <a:stretch>
            <a:fillRect/>
          </a:stretch>
        </p:blipFill>
        <p:spPr>
          <a:xfrm>
            <a:off x="1112838" y="1274914"/>
            <a:ext cx="10058398" cy="5495924"/>
          </a:xfrm>
          <a:prstGeom prst="rect">
            <a:avLst/>
          </a:prstGeom>
        </p:spPr>
      </p:pic>
      <p:sp>
        <p:nvSpPr>
          <p:cNvPr id="4" name="文本框 3">
            <a:extLst>
              <a:ext uri="{FF2B5EF4-FFF2-40B4-BE49-F238E27FC236}">
                <a16:creationId xmlns:a16="http://schemas.microsoft.com/office/drawing/2014/main" id="{382519AD-3E9C-4AC4-9A2B-E9640E78A5E9}"/>
              </a:ext>
            </a:extLst>
          </p:cNvPr>
          <p:cNvSpPr txBox="1"/>
          <p:nvPr/>
        </p:nvSpPr>
        <p:spPr>
          <a:xfrm>
            <a:off x="6523037" y="295273"/>
            <a:ext cx="3695697" cy="1037207"/>
          </a:xfrm>
          <a:prstGeom prst="rect">
            <a:avLst/>
          </a:prstGeom>
          <a:no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0 with 32 threads</a:t>
            </a:r>
          </a:p>
          <a:p>
            <a:pPr>
              <a:lnSpc>
                <a:spcPct val="90000"/>
              </a:lnSpc>
              <a:spcAft>
                <a:spcPts val="600"/>
              </a:spcAft>
            </a:pPr>
            <a:r>
              <a:rPr lang="en-US" altLang="zh-CN" sz="2400" b="1" dirty="0">
                <a:solidFill>
                  <a:srgbClr val="0078D7"/>
                </a:solidFill>
              </a:rPr>
              <a:t>Token ?</a:t>
            </a:r>
          </a:p>
        </p:txBody>
      </p:sp>
      <p:sp>
        <p:nvSpPr>
          <p:cNvPr id="8" name="文本框 7">
            <a:extLst>
              <a:ext uri="{FF2B5EF4-FFF2-40B4-BE49-F238E27FC236}">
                <a16:creationId xmlns:a16="http://schemas.microsoft.com/office/drawing/2014/main" id="{11024F82-70D3-4C44-B5F1-8739783E24C2}"/>
              </a:ext>
            </a:extLst>
          </p:cNvPr>
          <p:cNvSpPr txBox="1"/>
          <p:nvPr/>
        </p:nvSpPr>
        <p:spPr>
          <a:xfrm>
            <a:off x="731837" y="3679255"/>
            <a:ext cx="3695697" cy="1037207"/>
          </a:xfrm>
          <a:prstGeom prst="rect">
            <a:avLst/>
          </a:prstGeom>
          <a:solidFill>
            <a:srgbClr val="F8F8F8"/>
          </a:solid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1 with 32 threads</a:t>
            </a:r>
          </a:p>
          <a:p>
            <a:pPr>
              <a:lnSpc>
                <a:spcPct val="90000"/>
              </a:lnSpc>
              <a:spcAft>
                <a:spcPts val="600"/>
              </a:spcAft>
            </a:pPr>
            <a:r>
              <a:rPr lang="en-US" altLang="zh-CN" sz="2400" b="1" dirty="0">
                <a:solidFill>
                  <a:srgbClr val="0078D7"/>
                </a:solidFill>
              </a:rPr>
              <a:t>Token 1 in State 1</a:t>
            </a:r>
          </a:p>
        </p:txBody>
      </p:sp>
    </p:spTree>
    <p:extLst>
      <p:ext uri="{BB962C8B-B14F-4D97-AF65-F5344CB8AC3E}">
        <p14:creationId xmlns:p14="http://schemas.microsoft.com/office/powerpoint/2010/main" val="406196955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2: </a:t>
            </a:r>
            <a:r>
              <a:rPr lang="zh-CN" altLang="en-US" dirty="0">
                <a:solidFill>
                  <a:srgbClr val="0078D7"/>
                </a:solidFill>
              </a:rPr>
              <a:t>负载均衡</a:t>
            </a:r>
            <a:endParaRPr lang="en-US" dirty="0">
              <a:solidFill>
                <a:srgbClr val="0078D7"/>
              </a:solidFill>
            </a:endParaRPr>
          </a:p>
        </p:txBody>
      </p:sp>
      <p:pic>
        <p:nvPicPr>
          <p:cNvPr id="7" name="图片 6">
            <a:extLst>
              <a:ext uri="{FF2B5EF4-FFF2-40B4-BE49-F238E27FC236}">
                <a16:creationId xmlns:a16="http://schemas.microsoft.com/office/drawing/2014/main" id="{40567A8D-2B65-4F2B-85AD-D8D8BFBA4B85}"/>
              </a:ext>
            </a:extLst>
          </p:cNvPr>
          <p:cNvPicPr>
            <a:picLocks noChangeAspect="1"/>
          </p:cNvPicPr>
          <p:nvPr/>
        </p:nvPicPr>
        <p:blipFill>
          <a:blip r:embed="rId2"/>
          <a:stretch>
            <a:fillRect/>
          </a:stretch>
        </p:blipFill>
        <p:spPr>
          <a:xfrm>
            <a:off x="1112837" y="1274914"/>
            <a:ext cx="10058400" cy="5495924"/>
          </a:xfrm>
          <a:prstGeom prst="rect">
            <a:avLst/>
          </a:prstGeom>
        </p:spPr>
      </p:pic>
      <p:sp>
        <p:nvSpPr>
          <p:cNvPr id="4" name="文本框 3">
            <a:extLst>
              <a:ext uri="{FF2B5EF4-FFF2-40B4-BE49-F238E27FC236}">
                <a16:creationId xmlns:a16="http://schemas.microsoft.com/office/drawing/2014/main" id="{382519AD-3E9C-4AC4-9A2B-E9640E78A5E9}"/>
              </a:ext>
            </a:extLst>
          </p:cNvPr>
          <p:cNvSpPr txBox="1"/>
          <p:nvPr/>
        </p:nvSpPr>
        <p:spPr>
          <a:xfrm>
            <a:off x="6523037" y="295273"/>
            <a:ext cx="3695697" cy="1037207"/>
          </a:xfrm>
          <a:prstGeom prst="rect">
            <a:avLst/>
          </a:prstGeom>
          <a:no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0 with 32 threads</a:t>
            </a:r>
          </a:p>
          <a:p>
            <a:pPr>
              <a:lnSpc>
                <a:spcPct val="90000"/>
              </a:lnSpc>
              <a:spcAft>
                <a:spcPts val="600"/>
              </a:spcAft>
            </a:pPr>
            <a:r>
              <a:rPr lang="en-US" altLang="zh-CN" sz="2400" b="1" dirty="0">
                <a:solidFill>
                  <a:srgbClr val="0078D7"/>
                </a:solidFill>
              </a:rPr>
              <a:t>Token ?</a:t>
            </a:r>
          </a:p>
        </p:txBody>
      </p:sp>
      <p:sp>
        <p:nvSpPr>
          <p:cNvPr id="8" name="文本框 7">
            <a:extLst>
              <a:ext uri="{FF2B5EF4-FFF2-40B4-BE49-F238E27FC236}">
                <a16:creationId xmlns:a16="http://schemas.microsoft.com/office/drawing/2014/main" id="{11024F82-70D3-4C44-B5F1-8739783E24C2}"/>
              </a:ext>
            </a:extLst>
          </p:cNvPr>
          <p:cNvSpPr txBox="1"/>
          <p:nvPr/>
        </p:nvSpPr>
        <p:spPr>
          <a:xfrm>
            <a:off x="731837" y="3679255"/>
            <a:ext cx="3695697" cy="1037207"/>
          </a:xfrm>
          <a:prstGeom prst="rect">
            <a:avLst/>
          </a:prstGeom>
          <a:solidFill>
            <a:srgbClr val="F8F8F8"/>
          </a:solid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1 with 32 threads</a:t>
            </a:r>
          </a:p>
          <a:p>
            <a:pPr>
              <a:lnSpc>
                <a:spcPct val="90000"/>
              </a:lnSpc>
              <a:spcAft>
                <a:spcPts val="600"/>
              </a:spcAft>
            </a:pPr>
            <a:r>
              <a:rPr lang="en-US" altLang="zh-CN" sz="2400" b="1" dirty="0">
                <a:solidFill>
                  <a:srgbClr val="0078D7"/>
                </a:solidFill>
              </a:rPr>
              <a:t>Token 1 in State 1</a:t>
            </a:r>
          </a:p>
        </p:txBody>
      </p:sp>
    </p:spTree>
    <p:extLst>
      <p:ext uri="{BB962C8B-B14F-4D97-AF65-F5344CB8AC3E}">
        <p14:creationId xmlns:p14="http://schemas.microsoft.com/office/powerpoint/2010/main" val="250857370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749266"/>
          </a:xfrm>
        </p:spPr>
        <p:txBody>
          <a:bodyPr/>
          <a:lstStyle/>
          <a:p>
            <a:r>
              <a:rPr lang="zh-CN" altLang="en-US" dirty="0">
                <a:solidFill>
                  <a:schemeClr val="tx1"/>
                </a:solidFill>
              </a:rPr>
              <a:t>输入</a:t>
            </a:r>
            <a:r>
              <a:rPr lang="en-US" altLang="zh-CN" dirty="0">
                <a:solidFill>
                  <a:schemeClr val="tx1"/>
                </a:solidFill>
              </a:rPr>
              <a:t>: </a:t>
            </a:r>
            <a:r>
              <a:rPr lang="zh-CN" altLang="en-US" dirty="0">
                <a:solidFill>
                  <a:schemeClr val="tx1"/>
                </a:solidFill>
              </a:rPr>
              <a:t>实数序列</a:t>
            </a:r>
            <a:endParaRPr lang="en-US" altLang="zh-CN" dirty="0">
              <a:solidFill>
                <a:schemeClr val="tx1"/>
              </a:solidFill>
            </a:endParaRPr>
          </a:p>
          <a:p>
            <a:r>
              <a:rPr lang="zh-CN" altLang="en-US" dirty="0">
                <a:solidFill>
                  <a:schemeClr val="tx1"/>
                </a:solidFill>
              </a:rPr>
              <a:t>特征提取</a:t>
            </a:r>
            <a:r>
              <a:rPr lang="en-US" altLang="zh-CN" dirty="0">
                <a:solidFill>
                  <a:schemeClr val="tx1"/>
                </a:solidFill>
              </a:rPr>
              <a:t>: </a:t>
            </a:r>
            <a:r>
              <a:rPr lang="zh-CN" altLang="en-US" dirty="0">
                <a:solidFill>
                  <a:schemeClr val="tx1"/>
                </a:solidFill>
              </a:rPr>
              <a:t>实数向量序列</a:t>
            </a:r>
            <a:endParaRPr lang="en-US" altLang="zh-CN" dirty="0">
              <a:solidFill>
                <a:schemeClr val="tx1"/>
              </a:solidFill>
            </a:endParaRPr>
          </a:p>
          <a:p>
            <a:r>
              <a:rPr lang="zh-CN" altLang="en-US" dirty="0">
                <a:solidFill>
                  <a:schemeClr val="tx1"/>
                </a:solidFill>
              </a:rPr>
              <a:t>输出</a:t>
            </a:r>
            <a:r>
              <a:rPr lang="en-US" altLang="zh-CN" dirty="0">
                <a:solidFill>
                  <a:schemeClr val="tx1"/>
                </a:solidFill>
              </a:rPr>
              <a:t>: </a:t>
            </a:r>
            <a:r>
              <a:rPr lang="zh-CN" altLang="en-US" dirty="0">
                <a:solidFill>
                  <a:schemeClr val="tx1"/>
                </a:solidFill>
              </a:rPr>
              <a:t>词语序列</a:t>
            </a:r>
            <a:endParaRPr lang="en-US" altLang="zh-CN" dirty="0">
              <a:solidFill>
                <a:schemeClr val="tx1"/>
              </a:solidFill>
            </a:endParaRPr>
          </a:p>
          <a:p>
            <a:r>
              <a:rPr lang="zh-CN" altLang="en-US" dirty="0">
                <a:solidFill>
                  <a:schemeClr val="tx1"/>
                </a:solidFill>
              </a:rPr>
              <a:t>难点</a:t>
            </a:r>
            <a:endParaRPr lang="en-US" altLang="zh-CN" dirty="0">
              <a:solidFill>
                <a:schemeClr val="tx1"/>
              </a:solidFill>
            </a:endParaRPr>
          </a:p>
          <a:p>
            <a:pPr lvl="1"/>
            <a:r>
              <a:rPr lang="zh-CN" altLang="en-US" dirty="0">
                <a:solidFill>
                  <a:schemeClr val="tx1"/>
                </a:solidFill>
              </a:rPr>
              <a:t>语音变长：序列分段、状态对齐</a:t>
            </a:r>
            <a:endParaRPr lang="en-US" altLang="zh-CN" dirty="0">
              <a:solidFill>
                <a:schemeClr val="tx1"/>
              </a:solidFill>
            </a:endParaRPr>
          </a:p>
          <a:p>
            <a:pPr lvl="1"/>
            <a:r>
              <a:rPr lang="zh-CN" altLang="en-US" dirty="0">
                <a:solidFill>
                  <a:schemeClr val="tx1"/>
                </a:solidFill>
              </a:rPr>
              <a:t>语音信号非线性：模式分类</a:t>
            </a:r>
            <a:endParaRPr lang="en-US" altLang="zh-CN" dirty="0">
              <a:solidFill>
                <a:schemeClr val="tx1"/>
              </a:solidFill>
            </a:endParaRPr>
          </a:p>
          <a:p>
            <a:pPr lvl="1"/>
            <a:r>
              <a:rPr lang="zh-CN" altLang="en-US" dirty="0">
                <a:solidFill>
                  <a:schemeClr val="tx1"/>
                </a:solidFill>
              </a:rPr>
              <a:t>系统功耗：搜索解码</a:t>
            </a:r>
            <a:endParaRPr lang="en-US" altLang="zh-CN" dirty="0">
              <a:solidFill>
                <a:schemeClr val="tx1"/>
              </a:solidFill>
            </a:endParaRPr>
          </a:p>
          <a:p>
            <a:pPr lvl="1"/>
            <a:endParaRPr lang="en-US" dirty="0">
              <a:solidFill>
                <a:schemeClr val="tx1"/>
              </a:solidFill>
            </a:endParaRPr>
          </a:p>
          <a:p>
            <a:endParaRPr lang="en-US" dirty="0">
              <a:solidFill>
                <a:schemeClr val="tx1"/>
              </a:solidFill>
            </a:endParaRPr>
          </a:p>
          <a:p>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语音识别任务</a:t>
            </a:r>
            <a:endParaRPr lang="en-US" dirty="0">
              <a:solidFill>
                <a:srgbClr val="0078D7"/>
              </a:solidFill>
            </a:endParaRPr>
          </a:p>
        </p:txBody>
      </p:sp>
      <p:pic>
        <p:nvPicPr>
          <p:cNvPr id="5" name="图片 4">
            <a:extLst>
              <a:ext uri="{FF2B5EF4-FFF2-40B4-BE49-F238E27FC236}">
                <a16:creationId xmlns:a16="http://schemas.microsoft.com/office/drawing/2014/main" id="{CC84ABC1-8152-41A5-92FE-E88D9F83013A}"/>
              </a:ext>
            </a:extLst>
          </p:cNvPr>
          <p:cNvPicPr>
            <a:picLocks noChangeAspect="1"/>
          </p:cNvPicPr>
          <p:nvPr/>
        </p:nvPicPr>
        <p:blipFill>
          <a:blip r:embed="rId3"/>
          <a:stretch>
            <a:fillRect/>
          </a:stretch>
        </p:blipFill>
        <p:spPr>
          <a:xfrm>
            <a:off x="8204297" y="449263"/>
            <a:ext cx="3500977" cy="2895600"/>
          </a:xfrm>
          <a:prstGeom prst="rect">
            <a:avLst/>
          </a:prstGeom>
        </p:spPr>
      </p:pic>
      <p:pic>
        <p:nvPicPr>
          <p:cNvPr id="10" name="图片 9">
            <a:extLst>
              <a:ext uri="{FF2B5EF4-FFF2-40B4-BE49-F238E27FC236}">
                <a16:creationId xmlns:a16="http://schemas.microsoft.com/office/drawing/2014/main" id="{7F08EFFB-4E2F-4BC1-B955-8048FE6FC338}"/>
              </a:ext>
            </a:extLst>
          </p:cNvPr>
          <p:cNvPicPr>
            <a:picLocks noChangeAspect="1"/>
          </p:cNvPicPr>
          <p:nvPr/>
        </p:nvPicPr>
        <p:blipFill>
          <a:blip r:embed="rId4"/>
          <a:stretch>
            <a:fillRect/>
          </a:stretch>
        </p:blipFill>
        <p:spPr>
          <a:xfrm>
            <a:off x="6446837" y="3838635"/>
            <a:ext cx="5258438" cy="3011427"/>
          </a:xfrm>
          <a:prstGeom prst="rect">
            <a:avLst/>
          </a:prstGeom>
        </p:spPr>
      </p:pic>
      <p:cxnSp>
        <p:nvCxnSpPr>
          <p:cNvPr id="12" name="直接箭头连接符 11">
            <a:extLst>
              <a:ext uri="{FF2B5EF4-FFF2-40B4-BE49-F238E27FC236}">
                <a16:creationId xmlns:a16="http://schemas.microsoft.com/office/drawing/2014/main" id="{ED4AE2DA-6BDC-4552-B2B5-17B84C41A596}"/>
              </a:ext>
            </a:extLst>
          </p:cNvPr>
          <p:cNvCxnSpPr>
            <a:cxnSpLocks/>
          </p:cNvCxnSpPr>
          <p:nvPr/>
        </p:nvCxnSpPr>
        <p:spPr>
          <a:xfrm>
            <a:off x="5608637" y="4087483"/>
            <a:ext cx="2595660" cy="0"/>
          </a:xfrm>
          <a:prstGeom prst="straightConnector1">
            <a:avLst/>
          </a:prstGeom>
          <a:ln w="28575">
            <a:solidFill>
              <a:srgbClr val="0078D7"/>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3D336681-FD98-46E3-848D-C1C269FEF2BF}"/>
              </a:ext>
            </a:extLst>
          </p:cNvPr>
          <p:cNvCxnSpPr>
            <a:cxnSpLocks/>
          </p:cNvCxnSpPr>
          <p:nvPr/>
        </p:nvCxnSpPr>
        <p:spPr>
          <a:xfrm flipV="1">
            <a:off x="4922837" y="4087484"/>
            <a:ext cx="3281460" cy="348291"/>
          </a:xfrm>
          <a:prstGeom prst="straightConnector1">
            <a:avLst/>
          </a:prstGeom>
          <a:ln w="28575">
            <a:solidFill>
              <a:srgbClr val="0078D7"/>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3234E07-5221-4F0A-92B4-7801B9A4796E}"/>
              </a:ext>
            </a:extLst>
          </p:cNvPr>
          <p:cNvCxnSpPr>
            <a:cxnSpLocks/>
          </p:cNvCxnSpPr>
          <p:nvPr/>
        </p:nvCxnSpPr>
        <p:spPr>
          <a:xfrm>
            <a:off x="4008437" y="4929547"/>
            <a:ext cx="4572000" cy="280546"/>
          </a:xfrm>
          <a:prstGeom prst="straightConnector1">
            <a:avLst/>
          </a:prstGeom>
          <a:ln w="28575">
            <a:solidFill>
              <a:srgbClr val="0078D7"/>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9214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2: </a:t>
            </a:r>
            <a:r>
              <a:rPr lang="zh-CN" altLang="en-US" dirty="0">
                <a:solidFill>
                  <a:srgbClr val="0078D7"/>
                </a:solidFill>
              </a:rPr>
              <a:t>负载均衡</a:t>
            </a:r>
            <a:endParaRPr lang="en-US" dirty="0">
              <a:solidFill>
                <a:srgbClr val="0078D7"/>
              </a:solidFill>
            </a:endParaRPr>
          </a:p>
        </p:txBody>
      </p:sp>
      <p:pic>
        <p:nvPicPr>
          <p:cNvPr id="7" name="图片 6">
            <a:extLst>
              <a:ext uri="{FF2B5EF4-FFF2-40B4-BE49-F238E27FC236}">
                <a16:creationId xmlns:a16="http://schemas.microsoft.com/office/drawing/2014/main" id="{40567A8D-2B65-4F2B-85AD-D8D8BFBA4B85}"/>
              </a:ext>
            </a:extLst>
          </p:cNvPr>
          <p:cNvPicPr>
            <a:picLocks noChangeAspect="1"/>
          </p:cNvPicPr>
          <p:nvPr/>
        </p:nvPicPr>
        <p:blipFill>
          <a:blip r:embed="rId3"/>
          <a:stretch>
            <a:fillRect/>
          </a:stretch>
        </p:blipFill>
        <p:spPr>
          <a:xfrm>
            <a:off x="1112837" y="1274914"/>
            <a:ext cx="10058400" cy="5495924"/>
          </a:xfrm>
          <a:prstGeom prst="rect">
            <a:avLst/>
          </a:prstGeom>
        </p:spPr>
      </p:pic>
      <p:sp>
        <p:nvSpPr>
          <p:cNvPr id="4" name="文本框 3">
            <a:extLst>
              <a:ext uri="{FF2B5EF4-FFF2-40B4-BE49-F238E27FC236}">
                <a16:creationId xmlns:a16="http://schemas.microsoft.com/office/drawing/2014/main" id="{382519AD-3E9C-4AC4-9A2B-E9640E78A5E9}"/>
              </a:ext>
            </a:extLst>
          </p:cNvPr>
          <p:cNvSpPr txBox="1"/>
          <p:nvPr/>
        </p:nvSpPr>
        <p:spPr>
          <a:xfrm>
            <a:off x="6523037" y="295273"/>
            <a:ext cx="3695697" cy="1037207"/>
          </a:xfrm>
          <a:prstGeom prst="rect">
            <a:avLst/>
          </a:prstGeom>
          <a:no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0 with 32 threads</a:t>
            </a:r>
          </a:p>
          <a:p>
            <a:pPr>
              <a:lnSpc>
                <a:spcPct val="90000"/>
              </a:lnSpc>
              <a:spcAft>
                <a:spcPts val="600"/>
              </a:spcAft>
            </a:pPr>
            <a:r>
              <a:rPr lang="en-US" altLang="zh-CN" sz="2400" b="1" dirty="0">
                <a:solidFill>
                  <a:srgbClr val="0078D7"/>
                </a:solidFill>
              </a:rPr>
              <a:t>Token 0 in State 2</a:t>
            </a:r>
          </a:p>
        </p:txBody>
      </p:sp>
      <p:sp>
        <p:nvSpPr>
          <p:cNvPr id="8" name="文本框 7">
            <a:extLst>
              <a:ext uri="{FF2B5EF4-FFF2-40B4-BE49-F238E27FC236}">
                <a16:creationId xmlns:a16="http://schemas.microsoft.com/office/drawing/2014/main" id="{11024F82-70D3-4C44-B5F1-8739783E24C2}"/>
              </a:ext>
            </a:extLst>
          </p:cNvPr>
          <p:cNvSpPr txBox="1"/>
          <p:nvPr/>
        </p:nvSpPr>
        <p:spPr>
          <a:xfrm>
            <a:off x="731837" y="3679255"/>
            <a:ext cx="3695697" cy="1037207"/>
          </a:xfrm>
          <a:prstGeom prst="rect">
            <a:avLst/>
          </a:prstGeom>
          <a:solidFill>
            <a:srgbClr val="F8F8F8"/>
          </a:solid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1 with 32 threads</a:t>
            </a:r>
          </a:p>
          <a:p>
            <a:pPr>
              <a:lnSpc>
                <a:spcPct val="90000"/>
              </a:lnSpc>
              <a:spcAft>
                <a:spcPts val="600"/>
              </a:spcAft>
            </a:pPr>
            <a:r>
              <a:rPr lang="en-US" altLang="zh-CN" sz="2400" b="1" dirty="0">
                <a:solidFill>
                  <a:srgbClr val="0078D7"/>
                </a:solidFill>
              </a:rPr>
              <a:t>Token ?</a:t>
            </a:r>
          </a:p>
        </p:txBody>
      </p:sp>
    </p:spTree>
    <p:extLst>
      <p:ext uri="{BB962C8B-B14F-4D97-AF65-F5344CB8AC3E}">
        <p14:creationId xmlns:p14="http://schemas.microsoft.com/office/powerpoint/2010/main" val="2660340338"/>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2: </a:t>
            </a:r>
            <a:r>
              <a:rPr lang="zh-CN" altLang="en-US" dirty="0">
                <a:solidFill>
                  <a:srgbClr val="0078D7"/>
                </a:solidFill>
              </a:rPr>
              <a:t>负载均衡</a:t>
            </a:r>
            <a:endParaRPr lang="en-US" dirty="0">
              <a:solidFill>
                <a:srgbClr val="0078D7"/>
              </a:solidFill>
            </a:endParaRPr>
          </a:p>
        </p:txBody>
      </p:sp>
      <p:pic>
        <p:nvPicPr>
          <p:cNvPr id="7" name="图片 6">
            <a:extLst>
              <a:ext uri="{FF2B5EF4-FFF2-40B4-BE49-F238E27FC236}">
                <a16:creationId xmlns:a16="http://schemas.microsoft.com/office/drawing/2014/main" id="{40567A8D-2B65-4F2B-85AD-D8D8BFBA4B85}"/>
              </a:ext>
            </a:extLst>
          </p:cNvPr>
          <p:cNvPicPr>
            <a:picLocks noChangeAspect="1"/>
          </p:cNvPicPr>
          <p:nvPr/>
        </p:nvPicPr>
        <p:blipFill>
          <a:blip r:embed="rId3"/>
          <a:stretch>
            <a:fillRect/>
          </a:stretch>
        </p:blipFill>
        <p:spPr>
          <a:xfrm>
            <a:off x="1112837" y="1271890"/>
            <a:ext cx="10058400" cy="5501972"/>
          </a:xfrm>
          <a:prstGeom prst="rect">
            <a:avLst/>
          </a:prstGeom>
        </p:spPr>
      </p:pic>
      <p:sp>
        <p:nvSpPr>
          <p:cNvPr id="4" name="文本框 3">
            <a:extLst>
              <a:ext uri="{FF2B5EF4-FFF2-40B4-BE49-F238E27FC236}">
                <a16:creationId xmlns:a16="http://schemas.microsoft.com/office/drawing/2014/main" id="{382519AD-3E9C-4AC4-9A2B-E9640E78A5E9}"/>
              </a:ext>
            </a:extLst>
          </p:cNvPr>
          <p:cNvSpPr txBox="1"/>
          <p:nvPr/>
        </p:nvSpPr>
        <p:spPr>
          <a:xfrm>
            <a:off x="6523037" y="295273"/>
            <a:ext cx="3695697" cy="1037207"/>
          </a:xfrm>
          <a:prstGeom prst="rect">
            <a:avLst/>
          </a:prstGeom>
          <a:no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0 with 32 threads</a:t>
            </a:r>
          </a:p>
          <a:p>
            <a:pPr>
              <a:lnSpc>
                <a:spcPct val="90000"/>
              </a:lnSpc>
              <a:spcAft>
                <a:spcPts val="600"/>
              </a:spcAft>
            </a:pPr>
            <a:r>
              <a:rPr lang="en-US" altLang="zh-CN" sz="2400" b="1" dirty="0">
                <a:solidFill>
                  <a:srgbClr val="0078D7"/>
                </a:solidFill>
              </a:rPr>
              <a:t>Token ?</a:t>
            </a:r>
          </a:p>
        </p:txBody>
      </p:sp>
      <p:sp>
        <p:nvSpPr>
          <p:cNvPr id="8" name="文本框 7">
            <a:extLst>
              <a:ext uri="{FF2B5EF4-FFF2-40B4-BE49-F238E27FC236}">
                <a16:creationId xmlns:a16="http://schemas.microsoft.com/office/drawing/2014/main" id="{11024F82-70D3-4C44-B5F1-8739783E24C2}"/>
              </a:ext>
            </a:extLst>
          </p:cNvPr>
          <p:cNvSpPr txBox="1"/>
          <p:nvPr/>
        </p:nvSpPr>
        <p:spPr>
          <a:xfrm>
            <a:off x="731837" y="3679255"/>
            <a:ext cx="3695697" cy="1037207"/>
          </a:xfrm>
          <a:prstGeom prst="rect">
            <a:avLst/>
          </a:prstGeom>
          <a:solidFill>
            <a:srgbClr val="F8F8F8"/>
          </a:solid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1 with 32 threads</a:t>
            </a:r>
          </a:p>
          <a:p>
            <a:pPr>
              <a:lnSpc>
                <a:spcPct val="90000"/>
              </a:lnSpc>
              <a:spcAft>
                <a:spcPts val="600"/>
              </a:spcAft>
            </a:pPr>
            <a:r>
              <a:rPr lang="en-US" altLang="zh-CN" sz="2400" b="1" dirty="0">
                <a:solidFill>
                  <a:srgbClr val="0078D7"/>
                </a:solidFill>
              </a:rPr>
              <a:t>Token ?</a:t>
            </a:r>
          </a:p>
        </p:txBody>
      </p:sp>
    </p:spTree>
    <p:extLst>
      <p:ext uri="{BB962C8B-B14F-4D97-AF65-F5344CB8AC3E}">
        <p14:creationId xmlns:p14="http://schemas.microsoft.com/office/powerpoint/2010/main" val="363881188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2: </a:t>
            </a:r>
            <a:r>
              <a:rPr lang="zh-CN" altLang="en-US" dirty="0">
                <a:solidFill>
                  <a:srgbClr val="0078D7"/>
                </a:solidFill>
              </a:rPr>
              <a:t>负载均衡</a:t>
            </a:r>
            <a:endParaRPr lang="en-US" dirty="0">
              <a:solidFill>
                <a:srgbClr val="0078D7"/>
              </a:solidFill>
            </a:endParaRPr>
          </a:p>
        </p:txBody>
      </p:sp>
      <p:pic>
        <p:nvPicPr>
          <p:cNvPr id="7" name="图片 6">
            <a:extLst>
              <a:ext uri="{FF2B5EF4-FFF2-40B4-BE49-F238E27FC236}">
                <a16:creationId xmlns:a16="http://schemas.microsoft.com/office/drawing/2014/main" id="{40567A8D-2B65-4F2B-85AD-D8D8BFBA4B85}"/>
              </a:ext>
            </a:extLst>
          </p:cNvPr>
          <p:cNvPicPr>
            <a:picLocks noChangeAspect="1"/>
          </p:cNvPicPr>
          <p:nvPr/>
        </p:nvPicPr>
        <p:blipFill>
          <a:blip r:embed="rId3"/>
          <a:stretch>
            <a:fillRect/>
          </a:stretch>
        </p:blipFill>
        <p:spPr>
          <a:xfrm>
            <a:off x="6523037" y="3679254"/>
            <a:ext cx="5657389" cy="3094607"/>
          </a:xfrm>
          <a:prstGeom prst="rect">
            <a:avLst/>
          </a:prstGeom>
        </p:spPr>
      </p:pic>
      <p:sp>
        <p:nvSpPr>
          <p:cNvPr id="9" name="Text Placeholder 1">
            <a:extLst>
              <a:ext uri="{FF2B5EF4-FFF2-40B4-BE49-F238E27FC236}">
                <a16:creationId xmlns:a16="http://schemas.microsoft.com/office/drawing/2014/main" id="{23483F85-F471-4689-99D5-CF6FF4182867}"/>
              </a:ext>
            </a:extLst>
          </p:cNvPr>
          <p:cNvSpPr txBox="1">
            <a:spLocks/>
          </p:cNvSpPr>
          <p:nvPr/>
        </p:nvSpPr>
        <p:spPr>
          <a:xfrm>
            <a:off x="274637" y="1212850"/>
            <a:ext cx="12161837" cy="3311676"/>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solidFill>
                <a:schemeClr val="tx1"/>
              </a:solidFill>
            </a:endParaRPr>
          </a:p>
          <a:p>
            <a:endParaRPr lang="en-US" dirty="0">
              <a:solidFill>
                <a:schemeClr val="tx1"/>
              </a:solidFill>
            </a:endParaRPr>
          </a:p>
          <a:p>
            <a:r>
              <a:rPr lang="en-US" dirty="0">
                <a:solidFill>
                  <a:schemeClr val="tx1"/>
                </a:solidFill>
              </a:rPr>
              <a:t>Why we use 32 threads/group</a:t>
            </a:r>
            <a:r>
              <a:rPr lang="zh-CN" altLang="en-US" dirty="0">
                <a:solidFill>
                  <a:schemeClr val="tx1"/>
                </a:solidFill>
              </a:rPr>
              <a:t>？</a:t>
            </a:r>
            <a:endParaRPr lang="en-US" dirty="0">
              <a:solidFill>
                <a:schemeClr val="tx1"/>
              </a:solidFill>
            </a:endParaRPr>
          </a:p>
          <a:p>
            <a:pPr lvl="1"/>
            <a:r>
              <a:rPr lang="en-US" b="1" dirty="0">
                <a:solidFill>
                  <a:srgbClr val="0078D7"/>
                </a:solidFill>
              </a:rPr>
              <a:t>Less</a:t>
            </a:r>
            <a:r>
              <a:rPr lang="en-US" dirty="0">
                <a:solidFill>
                  <a:schemeClr val="tx1"/>
                </a:solidFill>
              </a:rPr>
              <a:t> </a:t>
            </a:r>
            <a:r>
              <a:rPr lang="en-US" dirty="0">
                <a:solidFill>
                  <a:schemeClr val="tx1"/>
                </a:solidFill>
                <a:sym typeface="Wingdings" panose="05000000000000000000" pitchFamily="2" charset="2"/>
              </a:rPr>
              <a:t> stuck in some states</a:t>
            </a:r>
          </a:p>
          <a:p>
            <a:pPr lvl="1"/>
            <a:r>
              <a:rPr lang="en-US" b="1" dirty="0">
                <a:solidFill>
                  <a:srgbClr val="0078D7"/>
                </a:solidFill>
                <a:sym typeface="Wingdings" panose="05000000000000000000" pitchFamily="2" charset="2"/>
              </a:rPr>
              <a:t>More</a:t>
            </a:r>
            <a:r>
              <a:rPr lang="en-US" dirty="0">
                <a:solidFill>
                  <a:schemeClr val="tx1"/>
                </a:solidFill>
                <a:sym typeface="Wingdings" panose="05000000000000000000" pitchFamily="2" charset="2"/>
              </a:rPr>
              <a:t>  waste threads</a:t>
            </a:r>
          </a:p>
          <a:p>
            <a:pPr lvl="1"/>
            <a:r>
              <a:rPr lang="en-US" dirty="0">
                <a:solidFill>
                  <a:schemeClr val="tx1"/>
                </a:solidFill>
                <a:sym typeface="Wingdings" panose="05000000000000000000" pitchFamily="2" charset="2"/>
              </a:rPr>
              <a:t>One GPU warp has 32 </a:t>
            </a:r>
            <a:r>
              <a:rPr lang="en-US" altLang="zh-CN" dirty="0">
                <a:solidFill>
                  <a:schemeClr val="tx1"/>
                </a:solidFill>
                <a:sym typeface="Wingdings" panose="05000000000000000000" pitchFamily="2" charset="2"/>
              </a:rPr>
              <a:t>threads</a:t>
            </a:r>
            <a:endParaRPr lang="en-US" dirty="0">
              <a:solidFill>
                <a:schemeClr val="tx1"/>
              </a:solidFill>
            </a:endParaRPr>
          </a:p>
        </p:txBody>
      </p:sp>
      <p:sp>
        <p:nvSpPr>
          <p:cNvPr id="5" name="星形: 七角 4">
            <a:extLst>
              <a:ext uri="{FF2B5EF4-FFF2-40B4-BE49-F238E27FC236}">
                <a16:creationId xmlns:a16="http://schemas.microsoft.com/office/drawing/2014/main" id="{37859200-0FA0-4731-8682-150C345112DE}"/>
              </a:ext>
            </a:extLst>
          </p:cNvPr>
          <p:cNvSpPr/>
          <p:nvPr/>
        </p:nvSpPr>
        <p:spPr bwMode="auto">
          <a:xfrm>
            <a:off x="4694237" y="3116262"/>
            <a:ext cx="2286000" cy="687594"/>
          </a:xfrm>
          <a:prstGeom prst="star7">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CN" sz="2000" b="1" dirty="0">
                <a:gradFill>
                  <a:gsLst>
                    <a:gs pos="5439">
                      <a:srgbClr val="F8F8F8"/>
                    </a:gs>
                    <a:gs pos="10000">
                      <a:srgbClr val="F8F8F8"/>
                    </a:gs>
                  </a:gsLst>
                  <a:lin ang="5400000" scaled="0"/>
                </a:gradFill>
              </a:rPr>
              <a:t>Expensive</a:t>
            </a:r>
            <a:endParaRPr lang="zh-CN" altLang="en-US" sz="2000" b="1" dirty="0">
              <a:gradFill>
                <a:gsLst>
                  <a:gs pos="5439">
                    <a:srgbClr val="F8F8F8"/>
                  </a:gs>
                  <a:gs pos="10000">
                    <a:srgbClr val="F8F8F8"/>
                  </a:gs>
                </a:gsLst>
                <a:lin ang="5400000" scaled="0"/>
              </a:gradFill>
            </a:endParaRPr>
          </a:p>
        </p:txBody>
      </p:sp>
      <p:sp>
        <p:nvSpPr>
          <p:cNvPr id="8" name="Text Placeholder 1">
            <a:extLst>
              <a:ext uri="{FF2B5EF4-FFF2-40B4-BE49-F238E27FC236}">
                <a16:creationId xmlns:a16="http://schemas.microsoft.com/office/drawing/2014/main" id="{64368C36-6A74-4B2E-AD2E-50980BDE7DBB}"/>
              </a:ext>
            </a:extLst>
          </p:cNvPr>
          <p:cNvSpPr txBox="1">
            <a:spLocks/>
          </p:cNvSpPr>
          <p:nvPr/>
        </p:nvSpPr>
        <p:spPr>
          <a:xfrm>
            <a:off x="274638" y="1212850"/>
            <a:ext cx="6476999" cy="132959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solidFill>
                  <a:schemeClr val="tx1"/>
                </a:solidFill>
              </a:rPr>
              <a:t>Problem:</a:t>
            </a:r>
            <a:r>
              <a:rPr lang="en-US" sz="2400" dirty="0">
                <a:solidFill>
                  <a:schemeClr val="tx1"/>
                </a:solidFill>
              </a:rPr>
              <a:t> diff. num. of out-going arcs</a:t>
            </a:r>
            <a:endParaRPr lang="en-US" dirty="0">
              <a:solidFill>
                <a:schemeClr val="tx1"/>
              </a:solidFill>
            </a:endParaRPr>
          </a:p>
          <a:p>
            <a:r>
              <a:rPr lang="en-US" sz="2400" b="1" dirty="0">
                <a:solidFill>
                  <a:schemeClr val="tx1"/>
                </a:solidFill>
              </a:rPr>
              <a:t>Solution:</a:t>
            </a:r>
            <a:r>
              <a:rPr lang="en-US" sz="2400" dirty="0">
                <a:solidFill>
                  <a:schemeClr val="tx1"/>
                </a:solidFill>
              </a:rPr>
              <a:t> dynamic load balancing</a:t>
            </a:r>
          </a:p>
          <a:p>
            <a:endParaRPr lang="en-US" sz="2400" dirty="0">
              <a:solidFill>
                <a:schemeClr val="tx1"/>
              </a:solidFill>
            </a:endParaRPr>
          </a:p>
        </p:txBody>
      </p:sp>
    </p:spTree>
    <p:extLst>
      <p:ext uri="{BB962C8B-B14F-4D97-AF65-F5344CB8AC3E}">
        <p14:creationId xmlns:p14="http://schemas.microsoft.com/office/powerpoint/2010/main" val="7468747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5" end="5"/>
                                            </p:txEl>
                                          </p:spTgt>
                                        </p:tgtEl>
                                        <p:attrNameLst>
                                          <p:attrName>style.visibility</p:attrName>
                                        </p:attrNameLst>
                                      </p:cBhvr>
                                      <p:to>
                                        <p:strVal val="visible"/>
                                      </p:to>
                                    </p:set>
                                    <p:animEffect transition="in" filter="fade">
                                      <p:cBhvr>
                                        <p:cTn id="1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388142"/>
          </a:xfrm>
        </p:spPr>
        <p:txBody>
          <a:bodyPr/>
          <a:lstStyle/>
          <a:p>
            <a:endParaRPr lang="en-US" dirty="0">
              <a:solidFill>
                <a:schemeClr val="tx1"/>
              </a:solidFill>
            </a:endParaRPr>
          </a:p>
          <a:p>
            <a:endParaRPr lang="en-US" dirty="0">
              <a:solidFill>
                <a:schemeClr val="tx1"/>
              </a:solidFill>
            </a:endParaRPr>
          </a:p>
          <a:p>
            <a:r>
              <a:rPr lang="en-US" dirty="0">
                <a:solidFill>
                  <a:schemeClr val="tx1"/>
                </a:solidFill>
              </a:rPr>
              <a:t>Parallel lattice generating and pruning </a:t>
            </a:r>
            <a:r>
              <a:rPr lang="en-US" baseline="30000" dirty="0">
                <a:solidFill>
                  <a:schemeClr val="tx1"/>
                </a:solidFill>
              </a:rPr>
              <a:t>1</a:t>
            </a:r>
          </a:p>
          <a:p>
            <a:r>
              <a:rPr lang="en-US" altLang="zh-CN" dirty="0" err="1">
                <a:solidFill>
                  <a:schemeClr val="tx1"/>
                </a:solidFill>
              </a:rPr>
              <a:t>Linkedlist</a:t>
            </a:r>
            <a:r>
              <a:rPr lang="en-US" altLang="zh-CN" dirty="0">
                <a:solidFill>
                  <a:schemeClr val="tx1"/>
                </a:solidFill>
              </a:rPr>
              <a:t> </a:t>
            </a:r>
            <a:r>
              <a:rPr lang="en-US" altLang="zh-CN" dirty="0">
                <a:solidFill>
                  <a:schemeClr val="tx1"/>
                </a:solidFill>
                <a:sym typeface="Wingdings" panose="05000000000000000000" pitchFamily="2" charset="2"/>
              </a:rPr>
              <a:t></a:t>
            </a:r>
            <a:r>
              <a:rPr lang="en-US" altLang="zh-CN" dirty="0">
                <a:solidFill>
                  <a:schemeClr val="tx1"/>
                </a:solidFill>
              </a:rPr>
              <a:t> vector</a:t>
            </a:r>
          </a:p>
          <a:p>
            <a:r>
              <a:rPr lang="en-US" altLang="zh-CN" dirty="0">
                <a:solidFill>
                  <a:schemeClr val="tx1"/>
                </a:solidFill>
              </a:rPr>
              <a:t>Atomic operations</a:t>
            </a:r>
          </a:p>
          <a:p>
            <a:pPr lvl="1"/>
            <a:r>
              <a:rPr lang="en-US" altLang="zh-CN" dirty="0">
                <a:solidFill>
                  <a:schemeClr val="tx1"/>
                </a:solidFill>
              </a:rPr>
              <a:t>e.g. memory allocation</a:t>
            </a:r>
          </a:p>
          <a:p>
            <a:endParaRPr lang="en-US" baseline="30000"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3: </a:t>
            </a:r>
            <a:r>
              <a:rPr lang="zh-CN" altLang="en-US" dirty="0">
                <a:solidFill>
                  <a:srgbClr val="0078D7"/>
                </a:solidFill>
              </a:rPr>
              <a:t>词图处理</a:t>
            </a:r>
            <a:endParaRPr lang="en-US" baseline="30000" dirty="0">
              <a:solidFill>
                <a:srgbClr val="0078D7"/>
              </a:solidFill>
            </a:endParaRPr>
          </a:p>
        </p:txBody>
      </p:sp>
      <p:pic>
        <p:nvPicPr>
          <p:cNvPr id="8" name="图片 7">
            <a:extLst>
              <a:ext uri="{FF2B5EF4-FFF2-40B4-BE49-F238E27FC236}">
                <a16:creationId xmlns:a16="http://schemas.microsoft.com/office/drawing/2014/main" id="{2F34DCF0-619F-4E78-A65C-72FB168E5760}"/>
              </a:ext>
            </a:extLst>
          </p:cNvPr>
          <p:cNvPicPr>
            <a:picLocks noChangeAspect="1"/>
          </p:cNvPicPr>
          <p:nvPr/>
        </p:nvPicPr>
        <p:blipFill>
          <a:blip r:embed="rId3"/>
          <a:stretch>
            <a:fillRect/>
          </a:stretch>
        </p:blipFill>
        <p:spPr>
          <a:xfrm>
            <a:off x="8199437" y="177073"/>
            <a:ext cx="4088485" cy="2071554"/>
          </a:xfrm>
          <a:prstGeom prst="rect">
            <a:avLst/>
          </a:prstGeom>
        </p:spPr>
      </p:pic>
      <p:sp>
        <p:nvSpPr>
          <p:cNvPr id="7" name="矩形 6">
            <a:extLst>
              <a:ext uri="{FF2B5EF4-FFF2-40B4-BE49-F238E27FC236}">
                <a16:creationId xmlns:a16="http://schemas.microsoft.com/office/drawing/2014/main" id="{A767D84B-F0AA-4E6B-820A-01365029AC19}"/>
              </a:ext>
            </a:extLst>
          </p:cNvPr>
          <p:cNvSpPr/>
          <p:nvPr/>
        </p:nvSpPr>
        <p:spPr>
          <a:xfrm>
            <a:off x="960437" y="6316662"/>
            <a:ext cx="10668002" cy="553998"/>
          </a:xfrm>
          <a:prstGeom prst="rect">
            <a:avLst/>
          </a:prstGeom>
        </p:spPr>
        <p:txBody>
          <a:bodyPr wrap="square">
            <a:spAutoFit/>
          </a:bodyPr>
          <a:lstStyle/>
          <a:p>
            <a:pPr marL="241300" lvl="1" indent="0">
              <a:buNone/>
            </a:pPr>
            <a:r>
              <a:rPr lang="en-US" altLang="zh-CN" sz="1500" dirty="0">
                <a:solidFill>
                  <a:srgbClr val="505050"/>
                </a:solidFill>
                <a:latin typeface="Segoe UI Light"/>
              </a:rPr>
              <a:t>1. Povey, Daniel, et al. "Generating exact lattices in the WFST framework." Acoustics, Speech and Signal Processing (ICASSP), 2012 IEEE International Conference on. IEEE, 2012.</a:t>
            </a:r>
          </a:p>
        </p:txBody>
      </p:sp>
      <p:cxnSp>
        <p:nvCxnSpPr>
          <p:cNvPr id="9" name="直接连接符 8">
            <a:extLst>
              <a:ext uri="{FF2B5EF4-FFF2-40B4-BE49-F238E27FC236}">
                <a16:creationId xmlns:a16="http://schemas.microsoft.com/office/drawing/2014/main" id="{B0C8C706-1D1B-42F4-A7E1-A12A42F486DD}"/>
              </a:ext>
            </a:extLst>
          </p:cNvPr>
          <p:cNvCxnSpPr>
            <a:cxnSpLocks/>
          </p:cNvCxnSpPr>
          <p:nvPr/>
        </p:nvCxnSpPr>
        <p:spPr>
          <a:xfrm>
            <a:off x="5989637" y="6240462"/>
            <a:ext cx="5821195" cy="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119490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实验结果</a:t>
            </a:r>
            <a:endParaRPr lang="en-US" dirty="0">
              <a:solidFill>
                <a:srgbClr val="0078D7"/>
              </a:solidFill>
            </a:endParaRPr>
          </a:p>
        </p:txBody>
      </p:sp>
      <p:sp>
        <p:nvSpPr>
          <p:cNvPr id="7" name="Text Placeholder 1">
            <a:extLst>
              <a:ext uri="{FF2B5EF4-FFF2-40B4-BE49-F238E27FC236}">
                <a16:creationId xmlns:a16="http://schemas.microsoft.com/office/drawing/2014/main" id="{479BCA48-D298-4B86-AD1B-348D30C732BD}"/>
              </a:ext>
            </a:extLst>
          </p:cNvPr>
          <p:cNvSpPr txBox="1">
            <a:spLocks/>
          </p:cNvSpPr>
          <p:nvPr/>
        </p:nvSpPr>
        <p:spPr>
          <a:xfrm>
            <a:off x="274637" y="1212850"/>
            <a:ext cx="12161837" cy="4124206"/>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solidFill>
                  <a:schemeClr val="tx1"/>
                </a:solidFill>
              </a:rPr>
              <a:t>实验配置</a:t>
            </a:r>
            <a:r>
              <a:rPr lang="en-US" dirty="0">
                <a:solidFill>
                  <a:schemeClr val="tx1"/>
                </a:solidFill>
              </a:rPr>
              <a:t> </a:t>
            </a:r>
          </a:p>
          <a:p>
            <a:pPr lvl="1"/>
            <a:r>
              <a:rPr lang="en-US" dirty="0">
                <a:solidFill>
                  <a:schemeClr val="tx1"/>
                </a:solidFill>
              </a:rPr>
              <a:t>Switchboard 300 hours corpus, </a:t>
            </a:r>
            <a:r>
              <a:rPr lang="en-US" altLang="zh-CN" dirty="0">
                <a:solidFill>
                  <a:schemeClr val="tx1"/>
                </a:solidFill>
              </a:rPr>
              <a:t>Cross Entropy &amp; </a:t>
            </a:r>
            <a:r>
              <a:rPr lang="en-US" dirty="0">
                <a:solidFill>
                  <a:schemeClr val="tx1"/>
                </a:solidFill>
              </a:rPr>
              <a:t>LF-MMI acoustic models (AM)</a:t>
            </a:r>
          </a:p>
          <a:p>
            <a:pPr lvl="1"/>
            <a:r>
              <a:rPr lang="en-US" dirty="0">
                <a:solidFill>
                  <a:schemeClr val="tx1"/>
                </a:solidFill>
              </a:rPr>
              <a:t>30k-vocabulary, </a:t>
            </a:r>
            <a:r>
              <a:rPr lang="en-US" altLang="zh-CN" dirty="0">
                <a:solidFill>
                  <a:schemeClr val="tx1"/>
                </a:solidFill>
              </a:rPr>
              <a:t>several </a:t>
            </a:r>
            <a:r>
              <a:rPr lang="en-US" dirty="0">
                <a:solidFill>
                  <a:schemeClr val="tx1"/>
                </a:solidFill>
              </a:rPr>
              <a:t>tri-gram language models (LM)</a:t>
            </a:r>
          </a:p>
          <a:p>
            <a:r>
              <a:rPr lang="zh-CN" altLang="en-US" dirty="0">
                <a:solidFill>
                  <a:schemeClr val="tx1"/>
                </a:solidFill>
              </a:rPr>
              <a:t>基线系统</a:t>
            </a:r>
            <a:endParaRPr lang="en-US" dirty="0">
              <a:solidFill>
                <a:schemeClr val="tx1"/>
              </a:solidFill>
            </a:endParaRPr>
          </a:p>
          <a:p>
            <a:pPr lvl="1"/>
            <a:r>
              <a:rPr lang="en-US" dirty="0">
                <a:solidFill>
                  <a:schemeClr val="tx1"/>
                </a:solidFill>
              </a:rPr>
              <a:t>Kaldi 1-best decoder</a:t>
            </a:r>
          </a:p>
          <a:p>
            <a:pPr lvl="1"/>
            <a:r>
              <a:rPr lang="en-US" dirty="0">
                <a:solidFill>
                  <a:schemeClr val="tx1"/>
                </a:solidFill>
              </a:rPr>
              <a:t>Kaldi lattice decoder</a:t>
            </a:r>
          </a:p>
          <a:p>
            <a:r>
              <a:rPr lang="en-US" dirty="0">
                <a:solidFill>
                  <a:schemeClr val="tx1"/>
                </a:solidFill>
              </a:rPr>
              <a:t>GPU </a:t>
            </a:r>
            <a:r>
              <a:rPr lang="zh-CN" altLang="en-US" dirty="0">
                <a:solidFill>
                  <a:schemeClr val="tx1"/>
                </a:solidFill>
              </a:rPr>
              <a:t>实现优化</a:t>
            </a:r>
            <a:r>
              <a:rPr lang="en-US" b="1" baseline="30000" dirty="0">
                <a:solidFill>
                  <a:schemeClr val="tx1"/>
                </a:solidFill>
              </a:rPr>
              <a:t>1</a:t>
            </a:r>
          </a:p>
          <a:p>
            <a:pPr lvl="1"/>
            <a:r>
              <a:rPr lang="en-US" dirty="0">
                <a:solidFill>
                  <a:schemeClr val="tx1"/>
                </a:solidFill>
              </a:rPr>
              <a:t>fast </a:t>
            </a:r>
            <a:r>
              <a:rPr lang="en-US" dirty="0" err="1">
                <a:solidFill>
                  <a:schemeClr val="tx1"/>
                </a:solidFill>
              </a:rPr>
              <a:t>memcpy</a:t>
            </a:r>
            <a:r>
              <a:rPr lang="en-US" dirty="0">
                <a:solidFill>
                  <a:schemeClr val="tx1"/>
                </a:solidFill>
              </a:rPr>
              <a:t>; </a:t>
            </a:r>
            <a:r>
              <a:rPr lang="en-US" altLang="zh-CN" dirty="0">
                <a:solidFill>
                  <a:schemeClr val="tx1"/>
                </a:solidFill>
              </a:rPr>
              <a:t>merge</a:t>
            </a:r>
            <a:r>
              <a:rPr lang="en-US" dirty="0">
                <a:solidFill>
                  <a:schemeClr val="tx1"/>
                </a:solidFill>
              </a:rPr>
              <a:t> GPU kernels by adding grid sync.; etc. (rel. 20% speedup)</a:t>
            </a:r>
          </a:p>
        </p:txBody>
      </p:sp>
      <p:sp>
        <p:nvSpPr>
          <p:cNvPr id="8" name="矩形 7">
            <a:extLst>
              <a:ext uri="{FF2B5EF4-FFF2-40B4-BE49-F238E27FC236}">
                <a16:creationId xmlns:a16="http://schemas.microsoft.com/office/drawing/2014/main" id="{5E31F617-2220-4F7E-94EB-F9E9F090C92E}"/>
              </a:ext>
            </a:extLst>
          </p:cNvPr>
          <p:cNvSpPr/>
          <p:nvPr/>
        </p:nvSpPr>
        <p:spPr>
          <a:xfrm>
            <a:off x="6523037" y="6232525"/>
            <a:ext cx="5638802" cy="323165"/>
          </a:xfrm>
          <a:prstGeom prst="rect">
            <a:avLst/>
          </a:prstGeom>
        </p:spPr>
        <p:txBody>
          <a:bodyPr wrap="square">
            <a:spAutoFit/>
          </a:bodyPr>
          <a:lstStyle/>
          <a:p>
            <a:pPr marL="241300" lvl="1" indent="0">
              <a:buNone/>
            </a:pPr>
            <a:r>
              <a:rPr lang="en-US" altLang="zh-CN" sz="1500" dirty="0">
                <a:solidFill>
                  <a:srgbClr val="505050"/>
                </a:solidFill>
                <a:latin typeface="Segoe UI Light"/>
              </a:rPr>
              <a:t>1. https://github.com/chenzhehuai/kaldi/tree/gpu-decoder</a:t>
            </a:r>
          </a:p>
        </p:txBody>
      </p:sp>
      <p:cxnSp>
        <p:nvCxnSpPr>
          <p:cNvPr id="9" name="直接连接符 8">
            <a:extLst>
              <a:ext uri="{FF2B5EF4-FFF2-40B4-BE49-F238E27FC236}">
                <a16:creationId xmlns:a16="http://schemas.microsoft.com/office/drawing/2014/main" id="{4C6CBC33-88A1-49DB-87D1-DBD566E85ACB}"/>
              </a:ext>
            </a:extLst>
          </p:cNvPr>
          <p:cNvCxnSpPr/>
          <p:nvPr/>
        </p:nvCxnSpPr>
        <p:spPr>
          <a:xfrm>
            <a:off x="6523037" y="6156325"/>
            <a:ext cx="5334002" cy="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10155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实验结果</a:t>
            </a:r>
            <a:endParaRPr lang="en-US" dirty="0">
              <a:solidFill>
                <a:srgbClr val="0078D7"/>
              </a:solidFill>
            </a:endParaRPr>
          </a:p>
        </p:txBody>
      </p:sp>
      <p:sp>
        <p:nvSpPr>
          <p:cNvPr id="7" name="Text Placeholder 1">
            <a:extLst>
              <a:ext uri="{FF2B5EF4-FFF2-40B4-BE49-F238E27FC236}">
                <a16:creationId xmlns:a16="http://schemas.microsoft.com/office/drawing/2014/main" id="{479BCA48-D298-4B86-AD1B-348D30C732BD}"/>
              </a:ext>
            </a:extLst>
          </p:cNvPr>
          <p:cNvSpPr txBox="1">
            <a:spLocks/>
          </p:cNvSpPr>
          <p:nvPr/>
        </p:nvSpPr>
        <p:spPr>
          <a:xfrm>
            <a:off x="274637" y="1212850"/>
            <a:ext cx="12161837" cy="3853363"/>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solidFill>
                  <a:schemeClr val="tx1"/>
                </a:solidFill>
              </a:rPr>
              <a:t>准确度性能</a:t>
            </a:r>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pPr lvl="1"/>
            <a:r>
              <a:rPr lang="zh-CN" altLang="en-US" dirty="0">
                <a:solidFill>
                  <a:schemeClr val="tx1"/>
                </a:solidFill>
              </a:rPr>
              <a:t>完全一致的最佳和词图性能</a:t>
            </a:r>
            <a:endParaRPr lang="en-US" dirty="0">
              <a:solidFill>
                <a:schemeClr val="tx1"/>
              </a:solidFill>
            </a:endParaRPr>
          </a:p>
        </p:txBody>
      </p:sp>
      <p:pic>
        <p:nvPicPr>
          <p:cNvPr id="8" name="图片 7">
            <a:extLst>
              <a:ext uri="{FF2B5EF4-FFF2-40B4-BE49-F238E27FC236}">
                <a16:creationId xmlns:a16="http://schemas.microsoft.com/office/drawing/2014/main" id="{1E29B2EE-7162-4E58-9718-D6D7AAC10833}"/>
              </a:ext>
            </a:extLst>
          </p:cNvPr>
          <p:cNvPicPr>
            <a:picLocks noChangeAspect="1"/>
          </p:cNvPicPr>
          <p:nvPr/>
        </p:nvPicPr>
        <p:blipFill>
          <a:blip r:embed="rId3"/>
          <a:stretch>
            <a:fillRect/>
          </a:stretch>
        </p:blipFill>
        <p:spPr>
          <a:xfrm>
            <a:off x="1646237" y="2126395"/>
            <a:ext cx="9144000" cy="2343149"/>
          </a:xfrm>
          <a:prstGeom prst="rect">
            <a:avLst/>
          </a:prstGeom>
        </p:spPr>
      </p:pic>
      <p:sp>
        <p:nvSpPr>
          <p:cNvPr id="6" name="矩形 5">
            <a:extLst>
              <a:ext uri="{FF2B5EF4-FFF2-40B4-BE49-F238E27FC236}">
                <a16:creationId xmlns:a16="http://schemas.microsoft.com/office/drawing/2014/main" id="{0B942277-4053-4B89-8745-79BB9E6DB349}"/>
              </a:ext>
            </a:extLst>
          </p:cNvPr>
          <p:cNvSpPr/>
          <p:nvPr/>
        </p:nvSpPr>
        <p:spPr bwMode="auto">
          <a:xfrm>
            <a:off x="5151437" y="3192462"/>
            <a:ext cx="1066800" cy="1219200"/>
          </a:xfrm>
          <a:prstGeom prst="rect">
            <a:avLst/>
          </a:prstGeom>
          <a:noFill/>
          <a:ln w="57150">
            <a:solidFill>
              <a:srgbClr val="0078D7"/>
            </a:solidFill>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
        <p:nvSpPr>
          <p:cNvPr id="9" name="矩形 8">
            <a:extLst>
              <a:ext uri="{FF2B5EF4-FFF2-40B4-BE49-F238E27FC236}">
                <a16:creationId xmlns:a16="http://schemas.microsoft.com/office/drawing/2014/main" id="{B5DEE241-5961-4949-B250-F74AECF23ABA}"/>
              </a:ext>
            </a:extLst>
          </p:cNvPr>
          <p:cNvSpPr/>
          <p:nvPr/>
        </p:nvSpPr>
        <p:spPr bwMode="auto">
          <a:xfrm>
            <a:off x="6610860" y="3192462"/>
            <a:ext cx="3950777" cy="1219200"/>
          </a:xfrm>
          <a:prstGeom prst="rect">
            <a:avLst/>
          </a:prstGeom>
          <a:noFill/>
          <a:ln w="57150">
            <a:solidFill>
              <a:srgbClr val="00BCF2"/>
            </a:solidFill>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
        <p:nvSpPr>
          <p:cNvPr id="11" name="标注: 弯曲线形 10">
            <a:extLst>
              <a:ext uri="{FF2B5EF4-FFF2-40B4-BE49-F238E27FC236}">
                <a16:creationId xmlns:a16="http://schemas.microsoft.com/office/drawing/2014/main" id="{DCD3118D-82CC-4EB3-A69C-A316C15E0F37}"/>
              </a:ext>
            </a:extLst>
          </p:cNvPr>
          <p:cNvSpPr/>
          <p:nvPr/>
        </p:nvSpPr>
        <p:spPr bwMode="auto">
          <a:xfrm>
            <a:off x="9418637" y="741592"/>
            <a:ext cx="2865436" cy="618266"/>
          </a:xfrm>
          <a:prstGeom prst="borderCallout2">
            <a:avLst>
              <a:gd name="adj1" fmla="val 111186"/>
              <a:gd name="adj2" fmla="val 77040"/>
              <a:gd name="adj3" fmla="val 166648"/>
              <a:gd name="adj4" fmla="val 77585"/>
              <a:gd name="adj5" fmla="val 491710"/>
              <a:gd name="adj6" fmla="val 41650"/>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lvl="1"/>
            <a:r>
              <a:rPr lang="zh-CN" altLang="en-US" b="1" dirty="0">
                <a:solidFill>
                  <a:schemeClr val="tx1"/>
                </a:solidFill>
              </a:rPr>
              <a:t>令牌合并的顺序改变</a:t>
            </a:r>
            <a:endParaRPr lang="en-US" altLang="zh-CN" b="1" dirty="0">
              <a:solidFill>
                <a:schemeClr val="tx1"/>
              </a:solidFill>
            </a:endParaRPr>
          </a:p>
        </p:txBody>
      </p:sp>
      <p:graphicFrame>
        <p:nvGraphicFramePr>
          <p:cNvPr id="12" name="图示 11">
            <a:extLst>
              <a:ext uri="{FF2B5EF4-FFF2-40B4-BE49-F238E27FC236}">
                <a16:creationId xmlns:a16="http://schemas.microsoft.com/office/drawing/2014/main" id="{A6480C6A-8AD7-4DDD-B8D3-3ACA0AA6845D}"/>
              </a:ext>
            </a:extLst>
          </p:cNvPr>
          <p:cNvGraphicFramePr/>
          <p:nvPr>
            <p:extLst>
              <p:ext uri="{D42A27DB-BD31-4B8C-83A1-F6EECF244321}">
                <p14:modId xmlns:p14="http://schemas.microsoft.com/office/powerpoint/2010/main" val="1869004615"/>
              </p:ext>
            </p:extLst>
          </p:nvPr>
        </p:nvGraphicFramePr>
        <p:xfrm>
          <a:off x="8741291" y="4627119"/>
          <a:ext cx="3383457" cy="22018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261690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Graphic spid="12" grpId="0">
        <p:bldAsOne/>
      </p:bldGraphic>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实验结果</a:t>
            </a:r>
            <a:endParaRPr lang="en-US" dirty="0">
              <a:solidFill>
                <a:srgbClr val="0078D7"/>
              </a:solidFill>
            </a:endParaRPr>
          </a:p>
        </p:txBody>
      </p:sp>
      <p:sp>
        <p:nvSpPr>
          <p:cNvPr id="7" name="Text Placeholder 1">
            <a:extLst>
              <a:ext uri="{FF2B5EF4-FFF2-40B4-BE49-F238E27FC236}">
                <a16:creationId xmlns:a16="http://schemas.microsoft.com/office/drawing/2014/main" id="{479BCA48-D298-4B86-AD1B-348D30C732BD}"/>
              </a:ext>
            </a:extLst>
          </p:cNvPr>
          <p:cNvSpPr txBox="1">
            <a:spLocks/>
          </p:cNvSpPr>
          <p:nvPr/>
        </p:nvSpPr>
        <p:spPr>
          <a:xfrm>
            <a:off x="274637" y="1212850"/>
            <a:ext cx="12161837" cy="520757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solidFill>
                  <a:schemeClr val="tx1"/>
                </a:solidFill>
              </a:rPr>
              <a:t>三阶段并行的加速效果</a:t>
            </a:r>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pic>
        <p:nvPicPr>
          <p:cNvPr id="11" name="图片 10">
            <a:extLst>
              <a:ext uri="{FF2B5EF4-FFF2-40B4-BE49-F238E27FC236}">
                <a16:creationId xmlns:a16="http://schemas.microsoft.com/office/drawing/2014/main" id="{9CB940E8-11E8-44AF-BE3C-5E50900C9624}"/>
              </a:ext>
            </a:extLst>
          </p:cNvPr>
          <p:cNvPicPr>
            <a:picLocks noChangeAspect="1"/>
          </p:cNvPicPr>
          <p:nvPr/>
        </p:nvPicPr>
        <p:blipFill>
          <a:blip r:embed="rId3"/>
          <a:stretch>
            <a:fillRect/>
          </a:stretch>
        </p:blipFill>
        <p:spPr>
          <a:xfrm>
            <a:off x="427037" y="1953969"/>
            <a:ext cx="8580970" cy="4200009"/>
          </a:xfrm>
          <a:prstGeom prst="rect">
            <a:avLst/>
          </a:prstGeom>
        </p:spPr>
      </p:pic>
      <p:sp>
        <p:nvSpPr>
          <p:cNvPr id="15" name="矩形 14">
            <a:extLst>
              <a:ext uri="{FF2B5EF4-FFF2-40B4-BE49-F238E27FC236}">
                <a16:creationId xmlns:a16="http://schemas.microsoft.com/office/drawing/2014/main" id="{FE57BEC3-73BE-4249-A745-6A35B6533B66}"/>
              </a:ext>
            </a:extLst>
          </p:cNvPr>
          <p:cNvSpPr/>
          <p:nvPr/>
        </p:nvSpPr>
        <p:spPr bwMode="auto">
          <a:xfrm>
            <a:off x="6846455" y="5554662"/>
            <a:ext cx="1925959" cy="381000"/>
          </a:xfrm>
          <a:prstGeom prst="rect">
            <a:avLst/>
          </a:prstGeom>
          <a:noFill/>
          <a:ln w="57150">
            <a:solidFill>
              <a:srgbClr val="0078D7"/>
            </a:solidFill>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
        <p:nvSpPr>
          <p:cNvPr id="9" name="矩形 8">
            <a:extLst>
              <a:ext uri="{FF2B5EF4-FFF2-40B4-BE49-F238E27FC236}">
                <a16:creationId xmlns:a16="http://schemas.microsoft.com/office/drawing/2014/main" id="{C666E452-42C6-468B-8C62-9A35C0A5AF2C}"/>
              </a:ext>
            </a:extLst>
          </p:cNvPr>
          <p:cNvSpPr/>
          <p:nvPr/>
        </p:nvSpPr>
        <p:spPr>
          <a:xfrm>
            <a:off x="6523037" y="6232525"/>
            <a:ext cx="5638802" cy="323165"/>
          </a:xfrm>
          <a:prstGeom prst="rect">
            <a:avLst/>
          </a:prstGeom>
        </p:spPr>
        <p:txBody>
          <a:bodyPr wrap="square">
            <a:spAutoFit/>
          </a:bodyPr>
          <a:lstStyle/>
          <a:p>
            <a:pPr marL="241300" lvl="1" indent="0">
              <a:buNone/>
            </a:pPr>
            <a:r>
              <a:rPr lang="en-US" altLang="zh-CN" sz="1500" dirty="0">
                <a:solidFill>
                  <a:srgbClr val="505050"/>
                </a:solidFill>
                <a:latin typeface="Segoe UI Light"/>
              </a:rPr>
              <a:t>1. https://github.com/chenzhehuai/kaldi/tree/gpu-decoder</a:t>
            </a:r>
          </a:p>
        </p:txBody>
      </p:sp>
      <p:cxnSp>
        <p:nvCxnSpPr>
          <p:cNvPr id="10" name="直接连接符 9">
            <a:extLst>
              <a:ext uri="{FF2B5EF4-FFF2-40B4-BE49-F238E27FC236}">
                <a16:creationId xmlns:a16="http://schemas.microsoft.com/office/drawing/2014/main" id="{131449AE-D6DF-492B-B4F1-B142F67DD2EA}"/>
              </a:ext>
            </a:extLst>
          </p:cNvPr>
          <p:cNvCxnSpPr/>
          <p:nvPr/>
        </p:nvCxnSpPr>
        <p:spPr>
          <a:xfrm>
            <a:off x="6523037" y="6156325"/>
            <a:ext cx="5334002" cy="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281573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实验结果</a:t>
            </a:r>
            <a:endParaRPr lang="en-US" dirty="0">
              <a:solidFill>
                <a:srgbClr val="0078D7"/>
              </a:solidFill>
            </a:endParaRPr>
          </a:p>
        </p:txBody>
      </p:sp>
      <p:sp>
        <p:nvSpPr>
          <p:cNvPr id="7" name="Text Placeholder 1">
            <a:extLst>
              <a:ext uri="{FF2B5EF4-FFF2-40B4-BE49-F238E27FC236}">
                <a16:creationId xmlns:a16="http://schemas.microsoft.com/office/drawing/2014/main" id="{479BCA48-D298-4B86-AD1B-348D30C732BD}"/>
              </a:ext>
            </a:extLst>
          </p:cNvPr>
          <p:cNvSpPr txBox="1">
            <a:spLocks/>
          </p:cNvSpPr>
          <p:nvPr/>
        </p:nvSpPr>
        <p:spPr>
          <a:xfrm>
            <a:off x="274637" y="1212850"/>
            <a:ext cx="12161837" cy="5884688"/>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solidFill>
                  <a:schemeClr val="tx1"/>
                </a:solidFill>
              </a:rPr>
              <a:t>加速</a:t>
            </a:r>
            <a:r>
              <a:rPr lang="en-US" altLang="zh-CN" dirty="0">
                <a:solidFill>
                  <a:schemeClr val="tx1"/>
                </a:solidFill>
              </a:rPr>
              <a:t> </a:t>
            </a:r>
            <a:r>
              <a:rPr lang="en-US" altLang="zh-CN" dirty="0">
                <a:solidFill>
                  <a:schemeClr val="tx1"/>
                </a:solidFill>
                <a:sym typeface="Wingdings" panose="05000000000000000000" pitchFamily="2" charset="2"/>
              </a:rPr>
              <a:t> </a:t>
            </a:r>
            <a:r>
              <a:rPr lang="zh-CN" altLang="en-US" dirty="0">
                <a:solidFill>
                  <a:schemeClr val="tx1"/>
                </a:solidFill>
                <a:sym typeface="Wingdings" panose="05000000000000000000" pitchFamily="2" charset="2"/>
              </a:rPr>
              <a:t>节省费用</a:t>
            </a:r>
            <a:endParaRPr lang="en-US" altLang="zh-CN" dirty="0">
              <a:solidFill>
                <a:schemeClr val="tx1"/>
              </a:solidFill>
            </a:endParaRPr>
          </a:p>
          <a:p>
            <a:pPr marL="0" indent="0">
              <a:buNone/>
            </a:pPr>
            <a:r>
              <a:rPr lang="en-US" sz="3000" dirty="0">
                <a:solidFill>
                  <a:schemeClr val="tx1"/>
                </a:solidFill>
              </a:rPr>
              <a:t>			</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graphicFrame>
        <p:nvGraphicFramePr>
          <p:cNvPr id="4" name="表格 3">
            <a:extLst>
              <a:ext uri="{FF2B5EF4-FFF2-40B4-BE49-F238E27FC236}">
                <a16:creationId xmlns:a16="http://schemas.microsoft.com/office/drawing/2014/main" id="{AE681584-F5AF-4DBD-80D6-FDB7666F62DB}"/>
              </a:ext>
            </a:extLst>
          </p:cNvPr>
          <p:cNvGraphicFramePr>
            <a:graphicFrameLocks noGrp="1"/>
          </p:cNvGraphicFramePr>
          <p:nvPr/>
        </p:nvGraphicFramePr>
        <p:xfrm>
          <a:off x="1650205" y="2597878"/>
          <a:ext cx="9410701" cy="2019300"/>
        </p:xfrm>
        <a:graphic>
          <a:graphicData uri="http://schemas.openxmlformats.org/drawingml/2006/table">
            <a:tbl>
              <a:tblPr>
                <a:tableStyleId>{2A488322-F2BA-4B5B-9748-0D474271808F}</a:tableStyleId>
              </a:tblPr>
              <a:tblGrid>
                <a:gridCol w="1578977">
                  <a:extLst>
                    <a:ext uri="{9D8B030D-6E8A-4147-A177-3AD203B41FA5}">
                      <a16:colId xmlns:a16="http://schemas.microsoft.com/office/drawing/2014/main" val="1585237258"/>
                    </a:ext>
                  </a:extLst>
                </a:gridCol>
                <a:gridCol w="1768454">
                  <a:extLst>
                    <a:ext uri="{9D8B030D-6E8A-4147-A177-3AD203B41FA5}">
                      <a16:colId xmlns:a16="http://schemas.microsoft.com/office/drawing/2014/main" val="2914975917"/>
                    </a:ext>
                  </a:extLst>
                </a:gridCol>
                <a:gridCol w="1294761">
                  <a:extLst>
                    <a:ext uri="{9D8B030D-6E8A-4147-A177-3AD203B41FA5}">
                      <a16:colId xmlns:a16="http://schemas.microsoft.com/office/drawing/2014/main" val="81898364"/>
                    </a:ext>
                  </a:extLst>
                </a:gridCol>
                <a:gridCol w="1610556">
                  <a:extLst>
                    <a:ext uri="{9D8B030D-6E8A-4147-A177-3AD203B41FA5}">
                      <a16:colId xmlns:a16="http://schemas.microsoft.com/office/drawing/2014/main" val="1403991243"/>
                    </a:ext>
                  </a:extLst>
                </a:gridCol>
                <a:gridCol w="1610556">
                  <a:extLst>
                    <a:ext uri="{9D8B030D-6E8A-4147-A177-3AD203B41FA5}">
                      <a16:colId xmlns:a16="http://schemas.microsoft.com/office/drawing/2014/main" val="3713030927"/>
                    </a:ext>
                  </a:extLst>
                </a:gridCol>
                <a:gridCol w="1547397">
                  <a:extLst>
                    <a:ext uri="{9D8B030D-6E8A-4147-A177-3AD203B41FA5}">
                      <a16:colId xmlns:a16="http://schemas.microsoft.com/office/drawing/2014/main" val="711288805"/>
                    </a:ext>
                  </a:extLst>
                </a:gridCol>
              </a:tblGrid>
              <a:tr h="799766">
                <a:tc>
                  <a:txBody>
                    <a:bodyPr/>
                    <a:lstStyle/>
                    <a:p>
                      <a:pPr algn="ctr" fontAlgn="ctr"/>
                      <a:r>
                        <a:rPr lang="en-US" sz="2200" b="1" u="none" strike="noStrike" dirty="0">
                          <a:effectLst/>
                        </a:rPr>
                        <a:t>Device</a:t>
                      </a:r>
                      <a:endParaRPr lang="en-US" sz="2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en-US" sz="2200" b="1" u="none" strike="noStrike" dirty="0">
                          <a:effectLst/>
                        </a:rPr>
                        <a:t>Model</a:t>
                      </a:r>
                      <a:endParaRPr lang="en-US" sz="2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en-US" sz="2200" b="1" u="none" strike="noStrike" dirty="0">
                          <a:effectLst/>
                        </a:rPr>
                        <a:t>Threads</a:t>
                      </a:r>
                      <a:endParaRPr lang="en-US" sz="2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en-US" sz="2200" b="1" u="none" strike="noStrike" dirty="0">
                          <a:effectLst/>
                        </a:rPr>
                        <a:t>Price</a:t>
                      </a:r>
                      <a:r>
                        <a:rPr lang="en-US" sz="2200" b="1" u="none" strike="noStrike" baseline="30000" dirty="0">
                          <a:effectLst/>
                        </a:rPr>
                        <a:t>1</a:t>
                      </a:r>
                      <a:r>
                        <a:rPr lang="en-US" sz="2200" b="1" u="none" strike="noStrike" dirty="0">
                          <a:effectLst/>
                        </a:rPr>
                        <a:t> </a:t>
                      </a:r>
                    </a:p>
                    <a:p>
                      <a:pPr algn="ctr" fontAlgn="ctr"/>
                      <a:r>
                        <a:rPr lang="en-US" sz="2200" b="1" u="none" strike="noStrike" dirty="0">
                          <a:effectLst/>
                        </a:rPr>
                        <a:t>($/hour)</a:t>
                      </a:r>
                      <a:endParaRPr lang="en-US" sz="2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algn="ctr" defTabSz="932742" rtl="0" eaLnBrk="1" fontAlgn="ctr" latinLnBrk="0" hangingPunct="1"/>
                      <a:r>
                        <a:rPr lang="en-US" sz="2200" b="1" u="none" strike="noStrike" kern="1200" dirty="0">
                          <a:solidFill>
                            <a:schemeClr val="dk1"/>
                          </a:solidFill>
                          <a:effectLst/>
                          <a:latin typeface="+mn-lt"/>
                          <a:ea typeface="+mn-ea"/>
                          <a:cs typeface="+mn-cs"/>
                        </a:rPr>
                        <a:t>RTF</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ctr"/>
                      <a:r>
                        <a:rPr lang="en-US" sz="2200" b="1" u="none" strike="noStrike" dirty="0">
                          <a:effectLst/>
                        </a:rPr>
                        <a:t>Decoding (hour/$)</a:t>
                      </a:r>
                      <a:endParaRPr lang="en-US" sz="2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5709065"/>
                  </a:ext>
                </a:extLst>
              </a:tr>
              <a:tr h="799766">
                <a:tc>
                  <a:txBody>
                    <a:bodyPr/>
                    <a:lstStyle/>
                    <a:p>
                      <a:pPr algn="ctr" fontAlgn="ctr"/>
                      <a:r>
                        <a:rPr lang="en-US" sz="2200" u="none" strike="noStrike" dirty="0">
                          <a:effectLst/>
                        </a:rPr>
                        <a:t>CPU</a:t>
                      </a:r>
                      <a:endParaRPr lang="en-US" sz="2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r>
                        <a:rPr lang="en-US" sz="2200" u="none" strike="noStrike" dirty="0">
                          <a:effectLst/>
                        </a:rPr>
                        <a:t>E5-2686 v4</a:t>
                      </a:r>
                      <a:endParaRPr lang="en-US" sz="2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r>
                        <a:rPr lang="en-US" altLang="zh-CN" sz="2200" u="none" strike="noStrike" dirty="0">
                          <a:effectLst/>
                        </a:rPr>
                        <a:t>8 (1 socket)</a:t>
                      </a:r>
                      <a:endParaRPr lang="en-US" altLang="zh-CN" sz="2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r>
                        <a:rPr lang="en-US" altLang="zh-CN" sz="2200" u="none" strike="noStrike" dirty="0">
                          <a:effectLst/>
                        </a:rPr>
                        <a:t>0.4</a:t>
                      </a:r>
                      <a:endParaRPr lang="en-US" altLang="zh-CN" sz="2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algn="ctr" defTabSz="932742" rtl="0" eaLnBrk="1" fontAlgn="ctr" latinLnBrk="0" hangingPunct="1"/>
                      <a:r>
                        <a:rPr lang="en-US" altLang="zh-CN" sz="2200" u="none" strike="noStrike" kern="1200" dirty="0">
                          <a:solidFill>
                            <a:schemeClr val="dk1"/>
                          </a:solidFill>
                          <a:effectLst/>
                          <a:latin typeface="+mn-lt"/>
                          <a:ea typeface="+mn-ea"/>
                          <a:cs typeface="+mn-cs"/>
                        </a:rPr>
                        <a:t>0.15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ctr"/>
                      <a:r>
                        <a:rPr lang="en-US" altLang="zh-CN" sz="2200" u="none" strike="noStrike" dirty="0">
                          <a:effectLst/>
                        </a:rPr>
                        <a:t>16.7</a:t>
                      </a:r>
                      <a:endParaRPr lang="en-US" altLang="zh-CN" sz="2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56600292"/>
                  </a:ext>
                </a:extLst>
              </a:tr>
              <a:tr h="419768">
                <a:tc>
                  <a:txBody>
                    <a:bodyPr/>
                    <a:lstStyle/>
                    <a:p>
                      <a:pPr algn="ctr" fontAlgn="ctr"/>
                      <a:r>
                        <a:rPr lang="en-US" sz="2200" u="none" strike="noStrike" dirty="0">
                          <a:effectLst/>
                        </a:rPr>
                        <a:t>GPU</a:t>
                      </a:r>
                      <a:endParaRPr lang="en-US" sz="2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2200" u="none" strike="noStrike" dirty="0">
                          <a:effectLst/>
                        </a:rPr>
                        <a:t>V100</a:t>
                      </a:r>
                      <a:endParaRPr lang="en-US" sz="2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2200" u="none" strike="noStrike" dirty="0">
                          <a:effectLst/>
                        </a:rPr>
                        <a:t>163840</a:t>
                      </a:r>
                      <a:endParaRPr lang="en-US" altLang="zh-CN" sz="2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2200" b="0" i="0" u="none" strike="noStrike" dirty="0">
                          <a:solidFill>
                            <a:srgbClr val="000000"/>
                          </a:solidFill>
                          <a:effectLst/>
                          <a:latin typeface="等线" panose="02010600030101010101" pitchFamily="2" charset="-122"/>
                          <a:ea typeface="等线" panose="02010600030101010101" pitchFamily="2" charset="-122"/>
                        </a:rPr>
                        <a:t>3.0</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marL="0" algn="ctr" defTabSz="932742" rtl="0" eaLnBrk="1" fontAlgn="ctr" latinLnBrk="0" hangingPunct="1"/>
                      <a:r>
                        <a:rPr lang="en-US" altLang="zh-CN" sz="2200" u="none" strike="noStrike" kern="1200" dirty="0">
                          <a:solidFill>
                            <a:schemeClr val="dk1"/>
                          </a:solidFill>
                          <a:effectLst/>
                          <a:latin typeface="+mn-lt"/>
                          <a:ea typeface="+mn-ea"/>
                          <a:cs typeface="+mn-cs"/>
                        </a:rPr>
                        <a:t>0.005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altLang="zh-CN" sz="2200" u="none" strike="noStrike" dirty="0">
                          <a:effectLst/>
                        </a:rPr>
                        <a:t>66.7</a:t>
                      </a:r>
                      <a:endParaRPr lang="en-US" altLang="zh-CN" sz="2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057063727"/>
                  </a:ext>
                </a:extLst>
              </a:tr>
            </a:tbl>
          </a:graphicData>
        </a:graphic>
      </p:graphicFrame>
      <p:sp>
        <p:nvSpPr>
          <p:cNvPr id="12" name="标注: 弯曲线形 11">
            <a:extLst>
              <a:ext uri="{FF2B5EF4-FFF2-40B4-BE49-F238E27FC236}">
                <a16:creationId xmlns:a16="http://schemas.microsoft.com/office/drawing/2014/main" id="{18913884-F3CD-4EC1-B122-494C81B5C228}"/>
              </a:ext>
            </a:extLst>
          </p:cNvPr>
          <p:cNvSpPr/>
          <p:nvPr/>
        </p:nvSpPr>
        <p:spPr bwMode="auto">
          <a:xfrm>
            <a:off x="9190038" y="5206265"/>
            <a:ext cx="2473244" cy="609600"/>
          </a:xfrm>
          <a:prstGeom prst="borderCallout2">
            <a:avLst>
              <a:gd name="adj1" fmla="val 14449"/>
              <a:gd name="adj2" fmla="val -1342"/>
              <a:gd name="adj3" fmla="val 14449"/>
              <a:gd name="adj4" fmla="val -7769"/>
              <a:gd name="adj5" fmla="val -85458"/>
              <a:gd name="adj6" fmla="val 23249"/>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lvl="1" algn="just"/>
            <a:r>
              <a:rPr lang="en-US" altLang="zh-CN" b="1" dirty="0">
                <a:solidFill>
                  <a:schemeClr val="tx1"/>
                </a:solidFill>
              </a:rPr>
              <a:t>Save </a:t>
            </a:r>
            <a:r>
              <a:rPr lang="en-US" altLang="zh-CN" b="1" dirty="0">
                <a:solidFill>
                  <a:srgbClr val="0078D7"/>
                </a:solidFill>
              </a:rPr>
              <a:t>4X </a:t>
            </a:r>
            <a:r>
              <a:rPr lang="en-US" altLang="zh-CN" b="1" dirty="0">
                <a:solidFill>
                  <a:schemeClr val="tx1"/>
                </a:solidFill>
              </a:rPr>
              <a:t>budget</a:t>
            </a:r>
          </a:p>
        </p:txBody>
      </p:sp>
      <p:sp>
        <p:nvSpPr>
          <p:cNvPr id="13" name="矩形 12">
            <a:extLst>
              <a:ext uri="{FF2B5EF4-FFF2-40B4-BE49-F238E27FC236}">
                <a16:creationId xmlns:a16="http://schemas.microsoft.com/office/drawing/2014/main" id="{A1473881-C560-40AD-A8BB-F7FBB9B2087A}"/>
              </a:ext>
            </a:extLst>
          </p:cNvPr>
          <p:cNvSpPr/>
          <p:nvPr/>
        </p:nvSpPr>
        <p:spPr bwMode="auto">
          <a:xfrm>
            <a:off x="9674856" y="4198078"/>
            <a:ext cx="1420181" cy="404522"/>
          </a:xfrm>
          <a:prstGeom prst="rect">
            <a:avLst/>
          </a:prstGeom>
          <a:noFill/>
          <a:ln w="57150">
            <a:solidFill>
              <a:srgbClr val="0078D7"/>
            </a:solidFill>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
        <p:nvSpPr>
          <p:cNvPr id="17" name="矩形 16">
            <a:extLst>
              <a:ext uri="{FF2B5EF4-FFF2-40B4-BE49-F238E27FC236}">
                <a16:creationId xmlns:a16="http://schemas.microsoft.com/office/drawing/2014/main" id="{4A44852C-1B38-42D7-8DA2-5DC3831459D5}"/>
              </a:ext>
            </a:extLst>
          </p:cNvPr>
          <p:cNvSpPr/>
          <p:nvPr/>
        </p:nvSpPr>
        <p:spPr>
          <a:xfrm>
            <a:off x="5989637" y="6232525"/>
            <a:ext cx="6172202" cy="784830"/>
          </a:xfrm>
          <a:prstGeom prst="rect">
            <a:avLst/>
          </a:prstGeom>
        </p:spPr>
        <p:txBody>
          <a:bodyPr wrap="square">
            <a:spAutoFit/>
          </a:bodyPr>
          <a:lstStyle/>
          <a:p>
            <a:pPr marL="584200" lvl="1" indent="-342900">
              <a:buAutoNum type="arabicPeriod"/>
            </a:pPr>
            <a:r>
              <a:rPr lang="en-US" altLang="zh-CN" sz="1500" dirty="0">
                <a:solidFill>
                  <a:srgbClr val="505050"/>
                </a:solidFill>
                <a:latin typeface="Segoe UI Light"/>
              </a:rPr>
              <a:t>From Amazon AWS, 2018/04/23 </a:t>
            </a:r>
            <a:r>
              <a:rPr lang="en-US" altLang="zh-CN" sz="1500" dirty="0">
                <a:solidFill>
                  <a:srgbClr val="505050"/>
                </a:solidFill>
                <a:latin typeface="Segoe UI Light"/>
                <a:hlinkClick r:id="rId3"/>
              </a:rPr>
              <a:t>https://aws.amazon.com/ec2/</a:t>
            </a:r>
            <a:r>
              <a:rPr lang="en-US" altLang="zh-CN" sz="1500" dirty="0">
                <a:solidFill>
                  <a:srgbClr val="505050"/>
                </a:solidFill>
                <a:latin typeface="Segoe UI Light"/>
              </a:rPr>
              <a:t> ;</a:t>
            </a:r>
            <a:r>
              <a:rPr lang="zh-CN" altLang="en-US" sz="1500" dirty="0">
                <a:solidFill>
                  <a:srgbClr val="505050"/>
                </a:solidFill>
                <a:latin typeface="Segoe UI Light"/>
              </a:rPr>
              <a:t> </a:t>
            </a:r>
            <a:r>
              <a:rPr lang="en-US" altLang="zh-CN" sz="1500" dirty="0">
                <a:solidFill>
                  <a:srgbClr val="505050"/>
                </a:solidFill>
                <a:latin typeface="Segoe UI Light"/>
              </a:rPr>
              <a:t>m4.2xlarge </a:t>
            </a:r>
            <a:r>
              <a:rPr lang="en-US" altLang="zh-CN" sz="1500" dirty="0" err="1">
                <a:solidFill>
                  <a:srgbClr val="505050"/>
                </a:solidFill>
                <a:latin typeface="Segoe UI Light"/>
              </a:rPr>
              <a:t>v.s</a:t>
            </a:r>
            <a:r>
              <a:rPr lang="en-US" altLang="zh-CN" sz="1500" dirty="0">
                <a:solidFill>
                  <a:srgbClr val="505050"/>
                </a:solidFill>
                <a:latin typeface="Segoe UI Light"/>
              </a:rPr>
              <a:t>. p3.2xlarge</a:t>
            </a:r>
          </a:p>
          <a:p>
            <a:pPr marL="584200" lvl="1" indent="-342900">
              <a:buAutoNum type="arabicPeriod"/>
            </a:pPr>
            <a:endParaRPr lang="en-US" altLang="zh-CN" sz="1500" dirty="0">
              <a:solidFill>
                <a:srgbClr val="505050"/>
              </a:solidFill>
              <a:latin typeface="Segoe UI Light"/>
            </a:endParaRPr>
          </a:p>
        </p:txBody>
      </p:sp>
      <p:cxnSp>
        <p:nvCxnSpPr>
          <p:cNvPr id="18" name="直接连接符 17">
            <a:extLst>
              <a:ext uri="{FF2B5EF4-FFF2-40B4-BE49-F238E27FC236}">
                <a16:creationId xmlns:a16="http://schemas.microsoft.com/office/drawing/2014/main" id="{4B7B18CF-3AED-41C0-AED9-18A6F53651C6}"/>
              </a:ext>
            </a:extLst>
          </p:cNvPr>
          <p:cNvCxnSpPr/>
          <p:nvPr/>
        </p:nvCxnSpPr>
        <p:spPr>
          <a:xfrm>
            <a:off x="6523037" y="6156325"/>
            <a:ext cx="5334002" cy="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
        <p:nvSpPr>
          <p:cNvPr id="5" name="文本框 4">
            <a:extLst>
              <a:ext uri="{FF2B5EF4-FFF2-40B4-BE49-F238E27FC236}">
                <a16:creationId xmlns:a16="http://schemas.microsoft.com/office/drawing/2014/main" id="{8D0E00E5-403D-455B-BDCD-337E695054B9}"/>
              </a:ext>
            </a:extLst>
          </p:cNvPr>
          <p:cNvSpPr txBox="1"/>
          <p:nvPr/>
        </p:nvSpPr>
        <p:spPr>
          <a:xfrm>
            <a:off x="7788274" y="1573998"/>
            <a:ext cx="4068763" cy="627864"/>
          </a:xfrm>
          <a:prstGeom prst="rect">
            <a:avLst/>
          </a:prstGeom>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pPr>
              <a:lnSpc>
                <a:spcPct val="90000"/>
              </a:lnSpc>
              <a:spcAft>
                <a:spcPts val="600"/>
              </a:spcAft>
            </a:pPr>
            <a:r>
              <a:rPr lang="en-US" altLang="zh-CN" sz="2400" dirty="0"/>
              <a:t>Decoding =  1 / RTF / Price</a:t>
            </a:r>
            <a:endParaRPr lang="zh-CN" alt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656509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实验结果</a:t>
            </a:r>
            <a:endParaRPr lang="en-US" dirty="0">
              <a:solidFill>
                <a:srgbClr val="0078D7"/>
              </a:solidFill>
            </a:endParaRPr>
          </a:p>
        </p:txBody>
      </p:sp>
      <p:sp>
        <p:nvSpPr>
          <p:cNvPr id="7" name="Text Placeholder 1">
            <a:extLst>
              <a:ext uri="{FF2B5EF4-FFF2-40B4-BE49-F238E27FC236}">
                <a16:creationId xmlns:a16="http://schemas.microsoft.com/office/drawing/2014/main" id="{479BCA48-D298-4B86-AD1B-348D30C732BD}"/>
              </a:ext>
            </a:extLst>
          </p:cNvPr>
          <p:cNvSpPr txBox="1">
            <a:spLocks/>
          </p:cNvSpPr>
          <p:nvPr/>
        </p:nvSpPr>
        <p:spPr>
          <a:xfrm>
            <a:off x="274637" y="1212850"/>
            <a:ext cx="12161837" cy="2615011"/>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zh-CN" altLang="en-US" dirty="0">
                <a:solidFill>
                  <a:schemeClr val="tx1"/>
                </a:solidFill>
              </a:rPr>
              <a:t>兼容性</a:t>
            </a:r>
            <a:endParaRPr lang="en-US" dirty="0">
              <a:solidFill>
                <a:schemeClr val="tx1"/>
              </a:solidFill>
            </a:endParaRPr>
          </a:p>
          <a:p>
            <a:pPr lvl="1">
              <a:lnSpc>
                <a:spcPct val="150000"/>
              </a:lnSpc>
            </a:pPr>
            <a:r>
              <a:rPr lang="en-US" b="1" dirty="0">
                <a:solidFill>
                  <a:schemeClr val="tx1"/>
                </a:solidFill>
              </a:rPr>
              <a:t>GPU arch.</a:t>
            </a:r>
          </a:p>
          <a:p>
            <a:pPr lvl="1">
              <a:lnSpc>
                <a:spcPct val="150000"/>
              </a:lnSpc>
            </a:pPr>
            <a:r>
              <a:rPr lang="en-US" b="1" dirty="0">
                <a:solidFill>
                  <a:schemeClr val="tx1"/>
                </a:solidFill>
              </a:rPr>
              <a:t>WFST size</a:t>
            </a:r>
          </a:p>
          <a:p>
            <a:pPr lvl="1">
              <a:lnSpc>
                <a:spcPct val="150000"/>
              </a:lnSpc>
            </a:pPr>
            <a:r>
              <a:rPr lang="en-US" b="1" dirty="0">
                <a:solidFill>
                  <a:schemeClr val="tx1"/>
                </a:solidFill>
              </a:rPr>
              <a:t>Acoustic model </a:t>
            </a:r>
          </a:p>
        </p:txBody>
      </p:sp>
      <p:pic>
        <p:nvPicPr>
          <p:cNvPr id="6" name="图片 5" descr="图片包含 文字, 地图&#10;&#10;已生成极高可信度的说明">
            <a:extLst>
              <a:ext uri="{FF2B5EF4-FFF2-40B4-BE49-F238E27FC236}">
                <a16:creationId xmlns:a16="http://schemas.microsoft.com/office/drawing/2014/main" id="{BFD8E784-BEB6-4940-BAD1-8B5F4CE3B436}"/>
              </a:ext>
            </a:extLst>
          </p:cNvPr>
          <p:cNvPicPr>
            <a:picLocks noChangeAspect="1"/>
          </p:cNvPicPr>
          <p:nvPr/>
        </p:nvPicPr>
        <p:blipFill>
          <a:blip r:embed="rId2"/>
          <a:stretch>
            <a:fillRect/>
          </a:stretch>
        </p:blipFill>
        <p:spPr>
          <a:xfrm>
            <a:off x="3221473" y="2201862"/>
            <a:ext cx="9215002" cy="4451963"/>
          </a:xfrm>
          <a:prstGeom prst="rect">
            <a:avLst/>
          </a:prstGeom>
        </p:spPr>
      </p:pic>
    </p:spTree>
    <p:extLst>
      <p:ext uri="{BB962C8B-B14F-4D97-AF65-F5344CB8AC3E}">
        <p14:creationId xmlns:p14="http://schemas.microsoft.com/office/powerpoint/2010/main" val="1877563392"/>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1034674"/>
            <a:ext cx="11887200" cy="5129225"/>
          </a:xfrm>
        </p:spPr>
        <p:txBody>
          <a:bodyPr/>
          <a:lstStyle/>
          <a:p>
            <a:pPr>
              <a:lnSpc>
                <a:spcPct val="125000"/>
              </a:lnSpc>
            </a:pPr>
            <a:r>
              <a:rPr lang="zh-CN" altLang="en-US" sz="3000" b="1" dirty="0">
                <a:solidFill>
                  <a:schemeClr val="tx1"/>
                </a:solidFill>
              </a:rPr>
              <a:t>课题背景</a:t>
            </a:r>
            <a:endParaRPr lang="en-US" altLang="zh-CN" sz="3000" b="1" dirty="0">
              <a:solidFill>
                <a:schemeClr val="tx1"/>
              </a:solidFill>
            </a:endParaRPr>
          </a:p>
          <a:p>
            <a:pPr lvl="1">
              <a:lnSpc>
                <a:spcPct val="125000"/>
              </a:lnSpc>
            </a:pPr>
            <a:r>
              <a:rPr lang="zh-CN" altLang="en-US" sz="3000" dirty="0">
                <a:solidFill>
                  <a:schemeClr val="tx1"/>
                </a:solidFill>
              </a:rPr>
              <a:t>语音识别中的序列建模</a:t>
            </a:r>
            <a:endParaRPr lang="en-US" altLang="zh-CN" sz="3000" dirty="0">
              <a:solidFill>
                <a:schemeClr val="tx1"/>
              </a:solidFill>
            </a:endParaRPr>
          </a:p>
          <a:p>
            <a:pPr lvl="1">
              <a:lnSpc>
                <a:spcPct val="125000"/>
              </a:lnSpc>
            </a:pPr>
            <a:r>
              <a:rPr lang="zh-CN" altLang="en-US" sz="3000" dirty="0">
                <a:solidFill>
                  <a:schemeClr val="tx1"/>
                </a:solidFill>
              </a:rPr>
              <a:t>语音识别中的搜索解码</a:t>
            </a:r>
          </a:p>
          <a:p>
            <a:pPr>
              <a:lnSpc>
                <a:spcPct val="125000"/>
              </a:lnSpc>
            </a:pPr>
            <a:r>
              <a:rPr lang="zh-CN" altLang="en-US" sz="3000" b="1" dirty="0">
                <a:solidFill>
                  <a:schemeClr val="tx1"/>
                </a:solidFill>
              </a:rPr>
              <a:t>无词图的序列鉴别性训练</a:t>
            </a:r>
            <a:endParaRPr lang="zh-CN" altLang="en-US" sz="3000" dirty="0">
              <a:solidFill>
                <a:schemeClr val="tx1"/>
              </a:solidFill>
            </a:endParaRPr>
          </a:p>
          <a:p>
            <a:pPr>
              <a:lnSpc>
                <a:spcPct val="125000"/>
              </a:lnSpc>
            </a:pPr>
            <a:r>
              <a:rPr lang="zh-CN" altLang="en-US" sz="3000" b="1" dirty="0">
                <a:solidFill>
                  <a:schemeClr val="tx1"/>
                </a:solidFill>
              </a:rPr>
              <a:t>并行化的搜索解码算法</a:t>
            </a:r>
            <a:endParaRPr lang="en-US" altLang="zh-CN" sz="3000" b="1" dirty="0">
              <a:solidFill>
                <a:schemeClr val="tx1"/>
              </a:solidFill>
            </a:endParaRPr>
          </a:p>
          <a:p>
            <a:pPr>
              <a:lnSpc>
                <a:spcPct val="125000"/>
              </a:lnSpc>
            </a:pPr>
            <a:r>
              <a:rPr lang="zh-CN" altLang="en-US" sz="3000" b="1" dirty="0">
                <a:solidFill>
                  <a:schemeClr val="tx1"/>
                </a:solidFill>
              </a:rPr>
              <a:t>标签同步的搜索解码算法</a:t>
            </a:r>
          </a:p>
          <a:p>
            <a:pPr>
              <a:lnSpc>
                <a:spcPct val="125000"/>
              </a:lnSpc>
            </a:pPr>
            <a:endParaRPr lang="zh-CN" altLang="en-US" sz="5000" b="1" dirty="0">
              <a:solidFill>
                <a:schemeClr val="tx1"/>
              </a:solidFill>
            </a:endParaRPr>
          </a:p>
        </p:txBody>
      </p:sp>
      <p:sp>
        <p:nvSpPr>
          <p:cNvPr id="4" name="Title 3"/>
          <p:cNvSpPr>
            <a:spLocks noGrp="1"/>
          </p:cNvSpPr>
          <p:nvPr>
            <p:ph type="title"/>
          </p:nvPr>
        </p:nvSpPr>
        <p:spPr/>
        <p:txBody>
          <a:bodyPr/>
          <a:lstStyle/>
          <a:p>
            <a:r>
              <a:rPr lang="zh-CN" altLang="en-US" dirty="0">
                <a:solidFill>
                  <a:srgbClr val="0078D7"/>
                </a:solidFill>
              </a:rPr>
              <a:t>提纲</a:t>
            </a:r>
            <a:endParaRPr lang="en-US" dirty="0">
              <a:solidFill>
                <a:srgbClr val="0078D7"/>
              </a:solidFill>
            </a:endParaRPr>
          </a:p>
        </p:txBody>
      </p:sp>
    </p:spTree>
    <p:extLst>
      <p:ext uri="{BB962C8B-B14F-4D97-AF65-F5344CB8AC3E}">
        <p14:creationId xmlns:p14="http://schemas.microsoft.com/office/powerpoint/2010/main" val="70894263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632037"/>
          </a:xfrm>
        </p:spPr>
        <p:txBody>
          <a:bodyPr/>
          <a:lstStyle/>
          <a:p>
            <a:r>
              <a:rPr lang="zh-CN" altLang="en-US" dirty="0">
                <a:solidFill>
                  <a:schemeClr val="tx1"/>
                </a:solidFill>
              </a:rPr>
              <a:t>基本公式</a:t>
            </a:r>
            <a:endParaRPr lang="en-US" altLang="zh-CN" dirty="0">
              <a:solidFill>
                <a:schemeClr val="tx1"/>
              </a:solidFill>
            </a:endParaRPr>
          </a:p>
          <a:p>
            <a:endParaRPr lang="en-US" altLang="zh-CN" dirty="0">
              <a:solidFill>
                <a:schemeClr val="tx1"/>
              </a:solidFill>
            </a:endParaRPr>
          </a:p>
          <a:p>
            <a:r>
              <a:rPr lang="zh-CN" altLang="en-US" dirty="0">
                <a:solidFill>
                  <a:schemeClr val="tx1"/>
                </a:solidFill>
              </a:rPr>
              <a:t>核心问题</a:t>
            </a:r>
            <a:endParaRPr lang="en-US" altLang="zh-CN" dirty="0">
              <a:solidFill>
                <a:schemeClr val="tx1"/>
              </a:solidFill>
            </a:endParaRPr>
          </a:p>
          <a:p>
            <a:pPr lvl="1"/>
            <a:r>
              <a:rPr lang="zh-CN" altLang="en-US" sz="3000" dirty="0">
                <a:solidFill>
                  <a:schemeClr val="tx1"/>
                </a:solidFill>
              </a:rPr>
              <a:t>建模</a:t>
            </a:r>
            <a:endParaRPr lang="en-US" altLang="zh-CN" sz="3000" dirty="0">
              <a:solidFill>
                <a:schemeClr val="tx1"/>
              </a:solidFill>
            </a:endParaRPr>
          </a:p>
          <a:p>
            <a:pPr lvl="2"/>
            <a:r>
              <a:rPr lang="zh-CN" altLang="en-US" sz="3000" dirty="0">
                <a:solidFill>
                  <a:schemeClr val="tx1"/>
                </a:solidFill>
              </a:rPr>
              <a:t>分类器：语音信号非线性</a:t>
            </a:r>
            <a:endParaRPr lang="en-US" altLang="zh-CN" sz="3000" dirty="0">
              <a:solidFill>
                <a:schemeClr val="tx1"/>
              </a:solidFill>
            </a:endParaRPr>
          </a:p>
          <a:p>
            <a:pPr lvl="2"/>
            <a:r>
              <a:rPr lang="zh-CN" altLang="en-US" sz="3000" dirty="0">
                <a:solidFill>
                  <a:schemeClr val="tx1"/>
                </a:solidFill>
              </a:rPr>
              <a:t>序列建模：语音变长</a:t>
            </a:r>
            <a:endParaRPr lang="en-US" altLang="zh-CN" sz="3000" dirty="0">
              <a:solidFill>
                <a:schemeClr val="tx1"/>
              </a:solidFill>
            </a:endParaRPr>
          </a:p>
          <a:p>
            <a:pPr lvl="2"/>
            <a:endParaRPr lang="en-US" altLang="zh-CN" sz="3000" dirty="0">
              <a:solidFill>
                <a:schemeClr val="tx1"/>
              </a:solidFill>
            </a:endParaRPr>
          </a:p>
          <a:p>
            <a:pPr lvl="1"/>
            <a:r>
              <a:rPr lang="zh-CN" altLang="en-US" sz="3000" dirty="0">
                <a:solidFill>
                  <a:schemeClr val="tx1"/>
                </a:solidFill>
              </a:rPr>
              <a:t>搜索解码：实际达到的速度和精度</a:t>
            </a:r>
            <a:endParaRPr lang="en-US" sz="3000"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基于统计的语音识别框架</a:t>
            </a:r>
            <a:endParaRPr lang="en-US" dirty="0">
              <a:solidFill>
                <a:srgbClr val="0078D7"/>
              </a:solidFill>
            </a:endParaRPr>
          </a:p>
        </p:txBody>
      </p:sp>
      <p:pic>
        <p:nvPicPr>
          <p:cNvPr id="5" name="图片 4">
            <a:extLst>
              <a:ext uri="{FF2B5EF4-FFF2-40B4-BE49-F238E27FC236}">
                <a16:creationId xmlns:a16="http://schemas.microsoft.com/office/drawing/2014/main" id="{5E2CA463-8BF2-451E-B64E-D67BA8A6B34B}"/>
              </a:ext>
            </a:extLst>
          </p:cNvPr>
          <p:cNvPicPr>
            <a:picLocks noChangeAspect="1"/>
          </p:cNvPicPr>
          <p:nvPr/>
        </p:nvPicPr>
        <p:blipFill>
          <a:blip r:embed="rId3"/>
          <a:stretch>
            <a:fillRect/>
          </a:stretch>
        </p:blipFill>
        <p:spPr>
          <a:xfrm>
            <a:off x="5151437" y="1212849"/>
            <a:ext cx="6019800" cy="2519109"/>
          </a:xfrm>
          <a:prstGeom prst="rect">
            <a:avLst/>
          </a:prstGeom>
        </p:spPr>
      </p:pic>
      <p:sp>
        <p:nvSpPr>
          <p:cNvPr id="7" name="爆炸形: 14 pt  6">
            <a:extLst>
              <a:ext uri="{FF2B5EF4-FFF2-40B4-BE49-F238E27FC236}">
                <a16:creationId xmlns:a16="http://schemas.microsoft.com/office/drawing/2014/main" id="{6F42D995-F985-4734-992B-0A3638D98AC6}"/>
              </a:ext>
            </a:extLst>
          </p:cNvPr>
          <p:cNvSpPr/>
          <p:nvPr/>
        </p:nvSpPr>
        <p:spPr bwMode="auto">
          <a:xfrm>
            <a:off x="5608637" y="3497262"/>
            <a:ext cx="3810000" cy="947431"/>
          </a:xfrm>
          <a:prstGeom prst="irregularSeal2">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3000" b="1" dirty="0"/>
              <a:t>深度学习</a:t>
            </a:r>
            <a:endParaRPr lang="zh-CN" altLang="en-US" sz="3000" b="1" dirty="0">
              <a:gradFill>
                <a:gsLst>
                  <a:gs pos="5439">
                    <a:srgbClr val="F8F8F8"/>
                  </a:gs>
                  <a:gs pos="10000">
                    <a:srgbClr val="F8F8F8"/>
                  </a:gs>
                </a:gsLst>
                <a:lin ang="5400000" scaled="0"/>
              </a:gradFill>
            </a:endParaRPr>
          </a:p>
        </p:txBody>
      </p:sp>
      <p:sp>
        <p:nvSpPr>
          <p:cNvPr id="8" name="Rectangle 14">
            <a:extLst>
              <a:ext uri="{FF2B5EF4-FFF2-40B4-BE49-F238E27FC236}">
                <a16:creationId xmlns:a16="http://schemas.microsoft.com/office/drawing/2014/main" id="{D6E1BEB0-9018-4708-8217-7F699FE514AA}"/>
              </a:ext>
            </a:extLst>
          </p:cNvPr>
          <p:cNvSpPr/>
          <p:nvPr/>
        </p:nvSpPr>
        <p:spPr bwMode="auto">
          <a:xfrm>
            <a:off x="1112837" y="4259263"/>
            <a:ext cx="1752599" cy="457200"/>
          </a:xfrm>
          <a:prstGeom prst="rect">
            <a:avLst/>
          </a:prstGeom>
          <a:noFill/>
          <a:ln w="19050">
            <a:solidFill>
              <a:srgbClr val="0078D7"/>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9" name="Rectangle 14">
            <a:extLst>
              <a:ext uri="{FF2B5EF4-FFF2-40B4-BE49-F238E27FC236}">
                <a16:creationId xmlns:a16="http://schemas.microsoft.com/office/drawing/2014/main" id="{A9400647-21F8-4469-B143-761AF6F19B9A}"/>
              </a:ext>
            </a:extLst>
          </p:cNvPr>
          <p:cNvSpPr/>
          <p:nvPr/>
        </p:nvSpPr>
        <p:spPr bwMode="auto">
          <a:xfrm>
            <a:off x="960437" y="5290598"/>
            <a:ext cx="1752599" cy="457200"/>
          </a:xfrm>
          <a:prstGeom prst="rect">
            <a:avLst/>
          </a:prstGeom>
          <a:noFill/>
          <a:ln w="19050">
            <a:solidFill>
              <a:srgbClr val="0078D7"/>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35644302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5638799" cy="2499146"/>
          </a:xfrm>
        </p:spPr>
        <p:txBody>
          <a:bodyPr/>
          <a:lstStyle/>
          <a:p>
            <a:r>
              <a:rPr lang="en-US" altLang="zh-CN" dirty="0">
                <a:solidFill>
                  <a:srgbClr val="000000"/>
                </a:solidFill>
                <a:sym typeface="Wingdings" panose="05000000000000000000" pitchFamily="2" charset="2"/>
              </a:rPr>
              <a:t>DNN-HMM</a:t>
            </a:r>
          </a:p>
          <a:p>
            <a:pPr lvl="1"/>
            <a:r>
              <a:rPr lang="en-US" altLang="zh-CN" sz="3000" dirty="0">
                <a:solidFill>
                  <a:schemeClr val="tx1"/>
                </a:solidFill>
                <a:sym typeface="Wingdings" panose="05000000000000000000" pitchFamily="2" charset="2"/>
              </a:rPr>
              <a:t>DNN</a:t>
            </a:r>
            <a:r>
              <a:rPr lang="zh-CN" altLang="en-US" sz="3000" dirty="0">
                <a:solidFill>
                  <a:schemeClr val="tx1"/>
                </a:solidFill>
                <a:sym typeface="Wingdings" panose="05000000000000000000" pitchFamily="2" charset="2"/>
              </a:rPr>
              <a:t>：状态输出概率</a:t>
            </a:r>
            <a:endParaRPr lang="en-US" altLang="zh-CN" sz="3000" dirty="0">
              <a:solidFill>
                <a:schemeClr val="tx1"/>
              </a:solidFill>
              <a:sym typeface="Wingdings" panose="05000000000000000000" pitchFamily="2" charset="2"/>
            </a:endParaRPr>
          </a:p>
          <a:p>
            <a:pPr lvl="1"/>
            <a:r>
              <a:rPr lang="en-US" altLang="zh-CN" sz="3000" dirty="0">
                <a:solidFill>
                  <a:schemeClr val="tx1"/>
                </a:solidFill>
                <a:sym typeface="Wingdings" panose="05000000000000000000" pitchFamily="2" charset="2"/>
              </a:rPr>
              <a:t>HMM</a:t>
            </a:r>
            <a:r>
              <a:rPr lang="zh-CN" altLang="en-US" sz="3000" dirty="0">
                <a:solidFill>
                  <a:schemeClr val="tx1"/>
                </a:solidFill>
                <a:sym typeface="Wingdings" panose="05000000000000000000" pitchFamily="2" charset="2"/>
              </a:rPr>
              <a:t>：序列建模</a:t>
            </a:r>
            <a:endParaRPr lang="en-US" altLang="zh-CN" sz="3000" dirty="0">
              <a:solidFill>
                <a:schemeClr val="tx1"/>
              </a:solidFill>
              <a:sym typeface="Wingdings" panose="05000000000000000000" pitchFamily="2" charset="2"/>
            </a:endParaRPr>
          </a:p>
          <a:p>
            <a:pPr lvl="1"/>
            <a:endParaRPr lang="en-US" altLang="zh-CN" dirty="0">
              <a:solidFill>
                <a:srgbClr val="000000"/>
              </a:solidFill>
              <a:sym typeface="Wingdings" panose="05000000000000000000" pitchFamily="2" charset="2"/>
            </a:endParaRPr>
          </a:p>
          <a:p>
            <a:pPr lvl="2"/>
            <a:endParaRPr lang="en-US" dirty="0">
              <a:solidFill>
                <a:srgbClr val="000000"/>
              </a:solidFill>
              <a:sym typeface="Wingdings" panose="05000000000000000000" pitchFamily="2" charset="2"/>
            </a:endParaRPr>
          </a:p>
        </p:txBody>
      </p:sp>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基于深度学习的语音识别</a:t>
            </a:r>
            <a:endParaRPr lang="en-US" dirty="0"/>
          </a:p>
        </p:txBody>
      </p:sp>
      <p:pic>
        <p:nvPicPr>
          <p:cNvPr id="14" name="图片 13">
            <a:extLst>
              <a:ext uri="{FF2B5EF4-FFF2-40B4-BE49-F238E27FC236}">
                <a16:creationId xmlns:a16="http://schemas.microsoft.com/office/drawing/2014/main" id="{D5270B7A-C020-4A96-9CEF-3A6D76F9FB82}"/>
              </a:ext>
            </a:extLst>
          </p:cNvPr>
          <p:cNvPicPr>
            <a:picLocks noChangeAspect="1"/>
          </p:cNvPicPr>
          <p:nvPr/>
        </p:nvPicPr>
        <p:blipFill>
          <a:blip r:embed="rId3"/>
          <a:stretch>
            <a:fillRect/>
          </a:stretch>
        </p:blipFill>
        <p:spPr>
          <a:xfrm>
            <a:off x="7437437" y="1516062"/>
            <a:ext cx="4191000" cy="5026742"/>
          </a:xfrm>
          <a:prstGeom prst="rect">
            <a:avLst/>
          </a:prstGeom>
        </p:spPr>
      </p:pic>
    </p:spTree>
    <p:extLst>
      <p:ext uri="{BB962C8B-B14F-4D97-AF65-F5344CB8AC3E}">
        <p14:creationId xmlns:p14="http://schemas.microsoft.com/office/powerpoint/2010/main" val="3966774944"/>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198" cy="2769989"/>
          </a:xfrm>
        </p:spPr>
        <p:txBody>
          <a:bodyPr/>
          <a:lstStyle/>
          <a:p>
            <a:r>
              <a:rPr lang="zh-CN" altLang="en-US" dirty="0">
                <a:solidFill>
                  <a:srgbClr val="000000"/>
                </a:solidFill>
                <a:sym typeface="Wingdings" panose="05000000000000000000" pitchFamily="2" charset="2"/>
              </a:rPr>
              <a:t>从</a:t>
            </a:r>
            <a:r>
              <a:rPr lang="en-US" altLang="zh-CN" dirty="0">
                <a:solidFill>
                  <a:srgbClr val="000000"/>
                </a:solidFill>
                <a:sym typeface="Wingdings" panose="05000000000000000000" pitchFamily="2" charset="2"/>
              </a:rPr>
              <a:t> HMM </a:t>
            </a:r>
            <a:r>
              <a:rPr lang="zh-CN" altLang="en-US" dirty="0">
                <a:solidFill>
                  <a:srgbClr val="000000"/>
                </a:solidFill>
                <a:sym typeface="Wingdings" panose="05000000000000000000" pitchFamily="2" charset="2"/>
              </a:rPr>
              <a:t>到</a:t>
            </a:r>
            <a:r>
              <a:rPr lang="en-US" altLang="zh-CN" dirty="0">
                <a:solidFill>
                  <a:srgbClr val="000000"/>
                </a:solidFill>
                <a:sym typeface="Wingdings" panose="05000000000000000000" pitchFamily="2" charset="2"/>
              </a:rPr>
              <a:t> CTC: </a:t>
            </a:r>
            <a:r>
              <a:rPr lang="zh-CN" altLang="en-US" dirty="0">
                <a:solidFill>
                  <a:srgbClr val="000000"/>
                </a:solidFill>
                <a:sym typeface="Wingdings" panose="05000000000000000000" pitchFamily="2" charset="2"/>
              </a:rPr>
              <a:t>更好的序列建模能力</a:t>
            </a:r>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r>
              <a:rPr lang="en-US" altLang="zh-CN" dirty="0">
                <a:solidFill>
                  <a:srgbClr val="000000"/>
                </a:solidFill>
                <a:sym typeface="Wingdings" panose="05000000000000000000" pitchFamily="2" charset="2"/>
              </a:rPr>
              <a:t>CTC </a:t>
            </a:r>
            <a:r>
              <a:rPr lang="zh-CN" altLang="en-US" dirty="0">
                <a:solidFill>
                  <a:srgbClr val="000000"/>
                </a:solidFill>
                <a:sym typeface="Wingdings" panose="05000000000000000000" pitchFamily="2" charset="2"/>
              </a:rPr>
              <a:t>模型</a:t>
            </a:r>
            <a:r>
              <a:rPr lang="en-US" altLang="zh-CN" dirty="0">
                <a:solidFill>
                  <a:srgbClr val="000000"/>
                </a:solidFill>
                <a:sym typeface="Wingdings" panose="05000000000000000000" pitchFamily="2" charset="2"/>
              </a:rPr>
              <a:t>: </a:t>
            </a:r>
            <a:r>
              <a:rPr lang="zh-CN" altLang="en-US" dirty="0">
                <a:solidFill>
                  <a:srgbClr val="000000"/>
                </a:solidFill>
                <a:sym typeface="Wingdings" panose="05000000000000000000" pitchFamily="2" charset="2"/>
              </a:rPr>
              <a:t>包含混淆性建模 </a:t>
            </a:r>
            <a:r>
              <a:rPr lang="en-US" altLang="zh-CN" dirty="0">
                <a:solidFill>
                  <a:srgbClr val="000000"/>
                </a:solidFill>
                <a:sym typeface="Wingdings" panose="05000000000000000000" pitchFamily="2" charset="2"/>
              </a:rPr>
              <a:t>(</a:t>
            </a:r>
            <a:r>
              <a:rPr lang="en-US" altLang="zh-CN" b="1" dirty="0">
                <a:solidFill>
                  <a:srgbClr val="00BCF2"/>
                </a:solidFill>
                <a:sym typeface="Wingdings" panose="05000000000000000000" pitchFamily="2" charset="2"/>
              </a:rPr>
              <a:t>blank</a:t>
            </a:r>
            <a:r>
              <a:rPr lang="en-US" altLang="zh-CN" dirty="0">
                <a:solidFill>
                  <a:srgbClr val="000000"/>
                </a:solidFill>
                <a:sym typeface="Wingdings" panose="05000000000000000000" pitchFamily="2" charset="2"/>
              </a:rPr>
              <a:t>) </a:t>
            </a:r>
            <a:r>
              <a:rPr lang="zh-CN" altLang="en-US" dirty="0">
                <a:solidFill>
                  <a:srgbClr val="000000"/>
                </a:solidFill>
                <a:sym typeface="Wingdings" panose="05000000000000000000" pitchFamily="2" charset="2"/>
              </a:rPr>
              <a:t>的状态序列</a:t>
            </a:r>
            <a:endParaRPr lang="en-US" dirty="0">
              <a:solidFill>
                <a:srgbClr val="000000"/>
              </a:solidFill>
              <a:sym typeface="Wingdings" panose="05000000000000000000" pitchFamily="2" charset="2"/>
            </a:endParaRPr>
          </a:p>
        </p:txBody>
      </p:sp>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连接时序分类模型（</a:t>
            </a:r>
            <a:r>
              <a:rPr lang="en-US" altLang="zh-CN" dirty="0">
                <a:solidFill>
                  <a:srgbClr val="0078D7"/>
                </a:solidFill>
              </a:rPr>
              <a:t>CTC</a:t>
            </a:r>
            <a:r>
              <a:rPr lang="zh-CN" altLang="en-US" dirty="0">
                <a:solidFill>
                  <a:srgbClr val="0078D7"/>
                </a:solidFill>
              </a:rPr>
              <a:t>）</a:t>
            </a:r>
            <a:endParaRPr lang="en-US" dirty="0"/>
          </a:p>
        </p:txBody>
      </p:sp>
      <p:pic>
        <p:nvPicPr>
          <p:cNvPr id="14" name="Picture 2">
            <a:extLst>
              <a:ext uri="{FF2B5EF4-FFF2-40B4-BE49-F238E27FC236}">
                <a16:creationId xmlns:a16="http://schemas.microsoft.com/office/drawing/2014/main" id="{77667400-F31E-4A51-827D-D8A2B5ADC2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7" y="1825196"/>
            <a:ext cx="4162425" cy="126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5" name="直接箭头连接符 14">
            <a:extLst>
              <a:ext uri="{FF2B5EF4-FFF2-40B4-BE49-F238E27FC236}">
                <a16:creationId xmlns:a16="http://schemas.microsoft.com/office/drawing/2014/main" id="{83A01878-A460-4748-AE0B-78ABBA4C74B4}"/>
              </a:ext>
            </a:extLst>
          </p:cNvPr>
          <p:cNvCxnSpPr>
            <a:cxnSpLocks/>
          </p:cNvCxnSpPr>
          <p:nvPr/>
        </p:nvCxnSpPr>
        <p:spPr>
          <a:xfrm>
            <a:off x="5448622" y="2458608"/>
            <a:ext cx="1008112" cy="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7" name="图片 16">
            <a:extLst>
              <a:ext uri="{FF2B5EF4-FFF2-40B4-BE49-F238E27FC236}">
                <a16:creationId xmlns:a16="http://schemas.microsoft.com/office/drawing/2014/main" id="{5BE3E6B1-C924-49BD-87C6-E72CF59BD3B8}"/>
              </a:ext>
            </a:extLst>
          </p:cNvPr>
          <p:cNvPicPr>
            <a:picLocks noChangeAspect="1"/>
          </p:cNvPicPr>
          <p:nvPr/>
        </p:nvPicPr>
        <p:blipFill>
          <a:blip r:embed="rId4"/>
          <a:stretch>
            <a:fillRect/>
          </a:stretch>
        </p:blipFill>
        <p:spPr>
          <a:xfrm>
            <a:off x="6503062" y="1825196"/>
            <a:ext cx="4058128" cy="1214103"/>
          </a:xfrm>
          <a:prstGeom prst="rect">
            <a:avLst/>
          </a:prstGeom>
        </p:spPr>
      </p:pic>
      <p:sp>
        <p:nvSpPr>
          <p:cNvPr id="21" name="矩形 20">
            <a:extLst>
              <a:ext uri="{FF2B5EF4-FFF2-40B4-BE49-F238E27FC236}">
                <a16:creationId xmlns:a16="http://schemas.microsoft.com/office/drawing/2014/main" id="{3A8C5FDE-D615-4208-BB9E-1B6FE0AFEC1A}"/>
              </a:ext>
            </a:extLst>
          </p:cNvPr>
          <p:cNvSpPr/>
          <p:nvPr/>
        </p:nvSpPr>
        <p:spPr>
          <a:xfrm>
            <a:off x="1341437" y="4259262"/>
            <a:ext cx="1981200" cy="369332"/>
          </a:xfrm>
          <a:prstGeom prst="rect">
            <a:avLst/>
          </a:prstGeom>
          <a:solidFill>
            <a:srgbClr val="FFFFFF"/>
          </a:solidFill>
          <a:ln w="25400" cap="flat" cmpd="sng" algn="ctr">
            <a:solidFill>
              <a:srgbClr val="000000"/>
            </a:solidFill>
            <a:prstDash val="solid"/>
          </a:ln>
          <a:effectLst/>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i="0" u="none" strike="noStrike" kern="0" cap="none" spc="0" normalizeH="0" baseline="0" noProof="0" dirty="0">
                <a:ln>
                  <a:noFill/>
                </a:ln>
                <a:solidFill>
                  <a:srgbClr val="000000"/>
                </a:solidFill>
                <a:effectLst/>
                <a:uLnTx/>
                <a:uFillTx/>
                <a:latin typeface="Verdana"/>
                <a:ea typeface="宋体"/>
                <a:cs typeface="+mn-cs"/>
              </a:rPr>
              <a:t>Per-phoneme:</a:t>
            </a:r>
          </a:p>
        </p:txBody>
      </p:sp>
      <p:pic>
        <p:nvPicPr>
          <p:cNvPr id="22" name="图片 21">
            <a:extLst>
              <a:ext uri="{FF2B5EF4-FFF2-40B4-BE49-F238E27FC236}">
                <a16:creationId xmlns:a16="http://schemas.microsoft.com/office/drawing/2014/main" id="{CA3729FE-CFFE-4D03-B660-0F599F0D2487}"/>
              </a:ext>
            </a:extLst>
          </p:cNvPr>
          <p:cNvPicPr>
            <a:picLocks noChangeAspect="1"/>
          </p:cNvPicPr>
          <p:nvPr/>
        </p:nvPicPr>
        <p:blipFill>
          <a:blip r:embed="rId5"/>
          <a:stretch>
            <a:fillRect/>
          </a:stretch>
        </p:blipFill>
        <p:spPr>
          <a:xfrm>
            <a:off x="2793983" y="4954307"/>
            <a:ext cx="8100392" cy="1507093"/>
          </a:xfrm>
          <a:prstGeom prst="rect">
            <a:avLst/>
          </a:prstGeom>
        </p:spPr>
      </p:pic>
    </p:spTree>
    <p:extLst>
      <p:ext uri="{BB962C8B-B14F-4D97-AF65-F5344CB8AC3E}">
        <p14:creationId xmlns:p14="http://schemas.microsoft.com/office/powerpoint/2010/main" val="3721640924"/>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D2353F23-C277-47F5-8809-2750CABD10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5237" y="1629744"/>
            <a:ext cx="9982200" cy="3543918"/>
          </a:xfrm>
          <a:prstGeom prst="rect">
            <a:avLst/>
          </a:prstGeom>
        </p:spPr>
      </p:pic>
      <p:sp>
        <p:nvSpPr>
          <p:cNvPr id="13" name="矩形 12">
            <a:extLst>
              <a:ext uri="{FF2B5EF4-FFF2-40B4-BE49-F238E27FC236}">
                <a16:creationId xmlns:a16="http://schemas.microsoft.com/office/drawing/2014/main" id="{A5BFDFE3-715A-484F-8351-10B5A08DD878}"/>
              </a:ext>
            </a:extLst>
          </p:cNvPr>
          <p:cNvSpPr/>
          <p:nvPr/>
        </p:nvSpPr>
        <p:spPr>
          <a:xfrm>
            <a:off x="3627437" y="3750547"/>
            <a:ext cx="464251" cy="316240"/>
          </a:xfrm>
          <a:prstGeom prst="rect">
            <a:avLst/>
          </a:prstGeom>
          <a:noFill/>
          <a:ln w="38100" cap="flat" cmpd="sng" algn="ctr">
            <a:solidFill>
              <a:srgbClr val="FF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sp>
        <p:nvSpPr>
          <p:cNvPr id="23" name="矩形 22">
            <a:extLst>
              <a:ext uri="{FF2B5EF4-FFF2-40B4-BE49-F238E27FC236}">
                <a16:creationId xmlns:a16="http://schemas.microsoft.com/office/drawing/2014/main" id="{2BD3B800-496C-441D-A3E8-6D2542CF9935}"/>
              </a:ext>
            </a:extLst>
          </p:cNvPr>
          <p:cNvSpPr/>
          <p:nvPr/>
        </p:nvSpPr>
        <p:spPr>
          <a:xfrm>
            <a:off x="7658986" y="3751904"/>
            <a:ext cx="464251" cy="316240"/>
          </a:xfrm>
          <a:prstGeom prst="rect">
            <a:avLst/>
          </a:prstGeom>
          <a:noFill/>
          <a:ln w="38100" cap="flat" cmpd="sng" algn="ctr">
            <a:solidFill>
              <a:srgbClr val="FF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sp>
        <p:nvSpPr>
          <p:cNvPr id="24" name="矩形 23">
            <a:extLst>
              <a:ext uri="{FF2B5EF4-FFF2-40B4-BE49-F238E27FC236}">
                <a16:creationId xmlns:a16="http://schemas.microsoft.com/office/drawing/2014/main" id="{085A00AB-1777-4AF2-9E19-917FCCCA6B46}"/>
              </a:ext>
            </a:extLst>
          </p:cNvPr>
          <p:cNvSpPr/>
          <p:nvPr/>
        </p:nvSpPr>
        <p:spPr>
          <a:xfrm>
            <a:off x="9723437" y="3750547"/>
            <a:ext cx="464251" cy="316240"/>
          </a:xfrm>
          <a:prstGeom prst="rect">
            <a:avLst/>
          </a:prstGeom>
          <a:noFill/>
          <a:ln w="38100" cap="flat" cmpd="sng" algn="ctr">
            <a:solidFill>
              <a:srgbClr val="FF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sp>
        <p:nvSpPr>
          <p:cNvPr id="2" name="Text Placeholder 1"/>
          <p:cNvSpPr>
            <a:spLocks noGrp="1"/>
          </p:cNvSpPr>
          <p:nvPr>
            <p:ph type="body" sz="quarter" idx="10"/>
          </p:nvPr>
        </p:nvSpPr>
        <p:spPr>
          <a:xfrm>
            <a:off x="274638" y="1158398"/>
            <a:ext cx="11887200" cy="3447098"/>
          </a:xfrm>
        </p:spPr>
        <p:txBody>
          <a:bodyPr/>
          <a:lstStyle/>
          <a:p>
            <a:r>
              <a:rPr lang="zh-CN" altLang="en-US" b="1" dirty="0">
                <a:solidFill>
                  <a:srgbClr val="00BCF2"/>
                </a:solidFill>
                <a:sym typeface="Wingdings" panose="05000000000000000000" pitchFamily="2" charset="2"/>
              </a:rPr>
              <a:t>尖峰</a:t>
            </a:r>
            <a:r>
              <a:rPr lang="zh-CN" altLang="en-US" dirty="0">
                <a:solidFill>
                  <a:srgbClr val="000000"/>
                </a:solidFill>
                <a:sym typeface="Wingdings" panose="05000000000000000000" pitchFamily="2" charset="2"/>
              </a:rPr>
              <a:t>分布</a:t>
            </a:r>
            <a:r>
              <a:rPr lang="en-US" altLang="zh-CN" dirty="0">
                <a:solidFill>
                  <a:srgbClr val="000000"/>
                </a:solidFill>
                <a:sym typeface="Wingdings" panose="05000000000000000000" pitchFamily="2" charset="2"/>
              </a:rPr>
              <a:t> &amp; </a:t>
            </a:r>
            <a:r>
              <a:rPr lang="zh-CN" altLang="en-US" dirty="0">
                <a:solidFill>
                  <a:srgbClr val="000000"/>
                </a:solidFill>
                <a:sym typeface="Wingdings" panose="05000000000000000000" pitchFamily="2" charset="2"/>
              </a:rPr>
              <a:t>集中输出</a:t>
            </a:r>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dirty="0">
              <a:solidFill>
                <a:srgbClr val="000000"/>
              </a:solidFill>
              <a:sym typeface="Wingdings" panose="05000000000000000000" pitchFamily="2" charset="2"/>
            </a:endParaRPr>
          </a:p>
        </p:txBody>
      </p:sp>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基于</a:t>
            </a:r>
            <a:r>
              <a:rPr lang="en-US" dirty="0">
                <a:solidFill>
                  <a:srgbClr val="0078D7"/>
                </a:solidFill>
              </a:rPr>
              <a:t>HMM</a:t>
            </a:r>
            <a:r>
              <a:rPr lang="zh-CN" altLang="en-US" dirty="0">
                <a:solidFill>
                  <a:srgbClr val="0078D7"/>
                </a:solidFill>
              </a:rPr>
              <a:t>与</a:t>
            </a:r>
            <a:r>
              <a:rPr lang="en-US" dirty="0">
                <a:solidFill>
                  <a:srgbClr val="0078D7"/>
                </a:solidFill>
              </a:rPr>
              <a:t>CTC</a:t>
            </a:r>
            <a:r>
              <a:rPr lang="zh-CN" altLang="en-US" dirty="0">
                <a:solidFill>
                  <a:srgbClr val="0078D7"/>
                </a:solidFill>
              </a:rPr>
              <a:t>的声学模型比较</a:t>
            </a:r>
            <a:endParaRPr lang="en-US" dirty="0"/>
          </a:p>
        </p:txBody>
      </p:sp>
      <p:pic>
        <p:nvPicPr>
          <p:cNvPr id="27" name="图片 26">
            <a:extLst>
              <a:ext uri="{FF2B5EF4-FFF2-40B4-BE49-F238E27FC236}">
                <a16:creationId xmlns:a16="http://schemas.microsoft.com/office/drawing/2014/main" id="{45FBE85D-6589-4EBE-8F4D-D3ED4ECD9C91}"/>
              </a:ext>
            </a:extLst>
          </p:cNvPr>
          <p:cNvPicPr>
            <a:picLocks noChangeAspect="1"/>
          </p:cNvPicPr>
          <p:nvPr/>
        </p:nvPicPr>
        <p:blipFill>
          <a:blip r:embed="rId4"/>
          <a:stretch>
            <a:fillRect/>
          </a:stretch>
        </p:blipFill>
        <p:spPr>
          <a:xfrm>
            <a:off x="2260583" y="5429681"/>
            <a:ext cx="8100392" cy="1507093"/>
          </a:xfrm>
          <a:prstGeom prst="rect">
            <a:avLst/>
          </a:prstGeom>
        </p:spPr>
      </p:pic>
    </p:spTree>
    <p:extLst>
      <p:ext uri="{BB962C8B-B14F-4D97-AF65-F5344CB8AC3E}">
        <p14:creationId xmlns:p14="http://schemas.microsoft.com/office/powerpoint/2010/main" val="85899854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4801314"/>
          </a:xfrm>
        </p:spPr>
        <p:txBody>
          <a:bodyPr/>
          <a:lstStyle/>
          <a:p>
            <a:r>
              <a:rPr lang="en-US" altLang="zh-CN" dirty="0">
                <a:solidFill>
                  <a:srgbClr val="000000"/>
                </a:solidFill>
                <a:sym typeface="Wingdings" panose="05000000000000000000" pitchFamily="2" charset="2"/>
              </a:rPr>
              <a:t>Frame synchronous Viterbi beam search in CTC</a:t>
            </a: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dirty="0">
              <a:solidFill>
                <a:srgbClr val="000000"/>
              </a:solidFill>
              <a:sym typeface="Wingdings" panose="05000000000000000000" pitchFamily="2" charset="2"/>
            </a:endParaRPr>
          </a:p>
        </p:txBody>
      </p:sp>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由逐帧同步到标签同步</a:t>
            </a:r>
            <a:endParaRPr lang="en-US" dirty="0"/>
          </a:p>
        </p:txBody>
      </p:sp>
      <p:pic>
        <p:nvPicPr>
          <p:cNvPr id="14" name="内容占位符 10" descr="屏幕剪辑">
            <a:extLst>
              <a:ext uri="{FF2B5EF4-FFF2-40B4-BE49-F238E27FC236}">
                <a16:creationId xmlns:a16="http://schemas.microsoft.com/office/drawing/2014/main" id="{43968F9B-E8C8-4201-849D-312D679D55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874837" y="1973262"/>
            <a:ext cx="6408712" cy="614534"/>
          </a:xfrm>
          <a:prstGeom prst="rect">
            <a:avLst/>
          </a:prstGeom>
          <a:noFill/>
          <a:ln w="9525">
            <a:noFill/>
            <a:miter lim="800000"/>
            <a:headEnd/>
            <a:tailEnd/>
          </a:ln>
          <a:effectLst/>
        </p:spPr>
      </p:pic>
      <p:sp>
        <p:nvSpPr>
          <p:cNvPr id="15" name="TextBox 2">
            <a:extLst>
              <a:ext uri="{FF2B5EF4-FFF2-40B4-BE49-F238E27FC236}">
                <a16:creationId xmlns:a16="http://schemas.microsoft.com/office/drawing/2014/main" id="{4A893F00-EFA8-4977-A4DD-9D3CEBB6156C}"/>
              </a:ext>
            </a:extLst>
          </p:cNvPr>
          <p:cNvSpPr txBox="1"/>
          <p:nvPr/>
        </p:nvSpPr>
        <p:spPr>
          <a:xfrm>
            <a:off x="8927618" y="2076627"/>
            <a:ext cx="466794" cy="369332"/>
          </a:xfrm>
          <a:prstGeom prst="rect">
            <a:avLst/>
          </a:prstGeom>
          <a:noFill/>
        </p:spPr>
        <p:txBody>
          <a:bodyPr wrap="none" rtlCol="0">
            <a:spAutoFit/>
          </a:bodyPr>
          <a:lstStyle/>
          <a:p>
            <a:pPr defTabSz="914400" fontAlgn="base">
              <a:spcBef>
                <a:spcPct val="0"/>
              </a:spcBef>
              <a:spcAft>
                <a:spcPct val="0"/>
              </a:spcAft>
            </a:pPr>
            <a:r>
              <a:rPr lang="en-US" altLang="zh-CN" dirty="0">
                <a:solidFill>
                  <a:srgbClr val="000000"/>
                </a:solidFill>
                <a:latin typeface="Arial" charset="0"/>
                <a:ea typeface="宋体" charset="-122"/>
              </a:rPr>
              <a:t>(1)</a:t>
            </a:r>
            <a:endParaRPr lang="zh-CN" altLang="en-US" dirty="0">
              <a:solidFill>
                <a:srgbClr val="000000"/>
              </a:solidFill>
              <a:latin typeface="Arial" charset="0"/>
              <a:ea typeface="宋体" charset="-122"/>
            </a:endParaRPr>
          </a:p>
        </p:txBody>
      </p:sp>
      <p:sp>
        <p:nvSpPr>
          <p:cNvPr id="20" name="标注: 线形 19">
            <a:extLst>
              <a:ext uri="{FF2B5EF4-FFF2-40B4-BE49-F238E27FC236}">
                <a16:creationId xmlns:a16="http://schemas.microsoft.com/office/drawing/2014/main" id="{CF96723E-1C45-4569-8328-EFD499D35382}"/>
              </a:ext>
            </a:extLst>
          </p:cNvPr>
          <p:cNvSpPr/>
          <p:nvPr/>
        </p:nvSpPr>
        <p:spPr>
          <a:xfrm>
            <a:off x="2306885" y="4421533"/>
            <a:ext cx="1008112" cy="432048"/>
          </a:xfrm>
          <a:prstGeom prst="borderCallout1">
            <a:avLst>
              <a:gd name="adj1" fmla="val -8384"/>
              <a:gd name="adj2" fmla="val 24906"/>
              <a:gd name="adj3" fmla="val -468162"/>
              <a:gd name="adj4" fmla="val 175927"/>
            </a:avLst>
          </a:prstGeom>
          <a:solidFill>
            <a:srgbClr val="FFFFFF"/>
          </a:solidFill>
          <a:ln w="25400" cap="flat" cmpd="sng" algn="ctr">
            <a:solidFill>
              <a:srgbClr val="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Verdana"/>
                <a:ea typeface="宋体"/>
                <a:cs typeface="+mn-cs"/>
              </a:rPr>
              <a:t>LM</a:t>
            </a:r>
            <a:endParaRPr kumimoji="0" lang="zh-CN" altLang="en-US" sz="1800" b="0" i="0" u="none" strike="noStrike" kern="0" cap="none" spc="0" normalizeH="0" baseline="0" noProof="0" dirty="0">
              <a:ln>
                <a:noFill/>
              </a:ln>
              <a:solidFill>
                <a:srgbClr val="000000"/>
              </a:solidFill>
              <a:effectLst/>
              <a:uLnTx/>
              <a:uFillTx/>
              <a:latin typeface="Verdana"/>
              <a:ea typeface="宋体"/>
              <a:cs typeface="+mn-cs"/>
            </a:endParaRPr>
          </a:p>
        </p:txBody>
      </p:sp>
      <p:sp>
        <p:nvSpPr>
          <p:cNvPr id="21" name="标注: 线形 20">
            <a:extLst>
              <a:ext uri="{FF2B5EF4-FFF2-40B4-BE49-F238E27FC236}">
                <a16:creationId xmlns:a16="http://schemas.microsoft.com/office/drawing/2014/main" id="{B2E6F6E2-234D-460D-8235-659D95B11123}"/>
              </a:ext>
            </a:extLst>
          </p:cNvPr>
          <p:cNvSpPr/>
          <p:nvPr/>
        </p:nvSpPr>
        <p:spPr>
          <a:xfrm>
            <a:off x="3786829" y="4421533"/>
            <a:ext cx="1008112" cy="432048"/>
          </a:xfrm>
          <a:prstGeom prst="borderCallout1">
            <a:avLst>
              <a:gd name="adj1" fmla="val -8384"/>
              <a:gd name="adj2" fmla="val 24906"/>
              <a:gd name="adj3" fmla="val -465449"/>
              <a:gd name="adj4" fmla="val 98014"/>
            </a:avLst>
          </a:prstGeom>
          <a:solidFill>
            <a:srgbClr val="FFFFFF"/>
          </a:solidFill>
          <a:ln w="25400" cap="flat" cmpd="sng" algn="ctr">
            <a:solidFill>
              <a:srgbClr val="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Verdana"/>
                <a:ea typeface="宋体"/>
                <a:cs typeface="+mn-cs"/>
              </a:rPr>
              <a:t>AM</a:t>
            </a:r>
            <a:endParaRPr kumimoji="0" lang="zh-CN" altLang="en-US" sz="1800" b="0" i="0" u="none" strike="noStrike" kern="0" cap="none" spc="0" normalizeH="0" baseline="0" noProof="0" dirty="0">
              <a:ln>
                <a:noFill/>
              </a:ln>
              <a:solidFill>
                <a:srgbClr val="000000"/>
              </a:solidFill>
              <a:effectLst/>
              <a:uLnTx/>
              <a:uFillTx/>
              <a:latin typeface="Verdana"/>
              <a:ea typeface="宋体"/>
              <a:cs typeface="+mn-cs"/>
            </a:endParaRPr>
          </a:p>
        </p:txBody>
      </p:sp>
      <p:sp>
        <p:nvSpPr>
          <p:cNvPr id="22" name="标注: 线形 21">
            <a:extLst>
              <a:ext uri="{FF2B5EF4-FFF2-40B4-BE49-F238E27FC236}">
                <a16:creationId xmlns:a16="http://schemas.microsoft.com/office/drawing/2014/main" id="{3359FA29-CAE6-4A96-B92B-FB06451550BC}"/>
              </a:ext>
            </a:extLst>
          </p:cNvPr>
          <p:cNvSpPr/>
          <p:nvPr/>
        </p:nvSpPr>
        <p:spPr>
          <a:xfrm>
            <a:off x="5266773" y="4421533"/>
            <a:ext cx="3391452" cy="432048"/>
          </a:xfrm>
          <a:prstGeom prst="borderCallout1">
            <a:avLst>
              <a:gd name="adj1" fmla="val -8384"/>
              <a:gd name="adj2" fmla="val 24906"/>
              <a:gd name="adj3" fmla="val -479015"/>
              <a:gd name="adj4" fmla="val 76048"/>
            </a:avLst>
          </a:prstGeom>
          <a:solidFill>
            <a:srgbClr val="FFFFFF"/>
          </a:solidFill>
          <a:ln w="25400" cap="flat" cmpd="sng" algn="ctr">
            <a:solidFill>
              <a:srgbClr val="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Verdana"/>
                <a:ea typeface="宋体"/>
                <a:cs typeface="+mn-cs"/>
              </a:rPr>
              <a:t>Corresponding phone seq.</a:t>
            </a:r>
            <a:endParaRPr kumimoji="0" lang="zh-CN" altLang="en-US" sz="1800" b="0" i="0" u="none" strike="noStrike" kern="0" cap="none" spc="0" normalizeH="0" baseline="0" noProof="0" dirty="0">
              <a:ln>
                <a:noFill/>
              </a:ln>
              <a:solidFill>
                <a:srgbClr val="000000"/>
              </a:solidFill>
              <a:effectLst/>
              <a:uLnTx/>
              <a:uFillTx/>
              <a:latin typeface="Verdana"/>
              <a:ea typeface="宋体"/>
              <a:cs typeface="+mn-cs"/>
            </a:endParaRPr>
          </a:p>
        </p:txBody>
      </p:sp>
    </p:spTree>
    <p:extLst>
      <p:ext uri="{BB962C8B-B14F-4D97-AF65-F5344CB8AC3E}">
        <p14:creationId xmlns:p14="http://schemas.microsoft.com/office/powerpoint/2010/main" val="1160255142"/>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4801314"/>
          </a:xfrm>
        </p:spPr>
        <p:txBody>
          <a:bodyPr/>
          <a:lstStyle/>
          <a:p>
            <a:r>
              <a:rPr lang="en-US" altLang="zh-CN" dirty="0">
                <a:solidFill>
                  <a:srgbClr val="000000"/>
                </a:solidFill>
                <a:sym typeface="Wingdings" panose="05000000000000000000" pitchFamily="2" charset="2"/>
              </a:rPr>
              <a:t>Frame synchronous Viterbi beam search in CTC</a:t>
            </a: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dirty="0">
              <a:solidFill>
                <a:srgbClr val="000000"/>
              </a:solidFill>
              <a:sym typeface="Wingdings" panose="05000000000000000000" pitchFamily="2" charset="2"/>
            </a:endParaRPr>
          </a:p>
        </p:txBody>
      </p:sp>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由逐帧同步到标签同步</a:t>
            </a:r>
            <a:endParaRPr lang="en-US" dirty="0"/>
          </a:p>
        </p:txBody>
      </p:sp>
      <p:pic>
        <p:nvPicPr>
          <p:cNvPr id="10" name="图片 9" descr="屏幕剪辑">
            <a:extLst>
              <a:ext uri="{FF2B5EF4-FFF2-40B4-BE49-F238E27FC236}">
                <a16:creationId xmlns:a16="http://schemas.microsoft.com/office/drawing/2014/main" id="{05C2D989-73E8-4493-B42B-9A9B6F1AD3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0901" y="3179103"/>
            <a:ext cx="5779406" cy="954398"/>
          </a:xfrm>
          <a:prstGeom prst="rect">
            <a:avLst/>
          </a:prstGeom>
        </p:spPr>
      </p:pic>
      <p:pic>
        <p:nvPicPr>
          <p:cNvPr id="11" name="图片 10" descr="屏幕剪辑">
            <a:extLst>
              <a:ext uri="{FF2B5EF4-FFF2-40B4-BE49-F238E27FC236}">
                <a16:creationId xmlns:a16="http://schemas.microsoft.com/office/drawing/2014/main" id="{8FDB811F-A3EC-4E71-A39D-BC79C4B429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0901" y="2549325"/>
            <a:ext cx="3679969" cy="777812"/>
          </a:xfrm>
          <a:prstGeom prst="rect">
            <a:avLst/>
          </a:prstGeom>
        </p:spPr>
      </p:pic>
      <p:pic>
        <p:nvPicPr>
          <p:cNvPr id="14" name="内容占位符 10" descr="屏幕剪辑">
            <a:extLst>
              <a:ext uri="{FF2B5EF4-FFF2-40B4-BE49-F238E27FC236}">
                <a16:creationId xmlns:a16="http://schemas.microsoft.com/office/drawing/2014/main" id="{43968F9B-E8C8-4201-849D-312D679D55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1874837" y="1973262"/>
            <a:ext cx="6408712" cy="614534"/>
          </a:xfrm>
          <a:prstGeom prst="rect">
            <a:avLst/>
          </a:prstGeom>
          <a:noFill/>
          <a:ln w="9525">
            <a:noFill/>
            <a:miter lim="800000"/>
            <a:headEnd/>
            <a:tailEnd/>
          </a:ln>
          <a:effectLst/>
        </p:spPr>
      </p:pic>
      <p:sp>
        <p:nvSpPr>
          <p:cNvPr id="15" name="TextBox 2">
            <a:extLst>
              <a:ext uri="{FF2B5EF4-FFF2-40B4-BE49-F238E27FC236}">
                <a16:creationId xmlns:a16="http://schemas.microsoft.com/office/drawing/2014/main" id="{4A893F00-EFA8-4977-A4DD-9D3CEBB6156C}"/>
              </a:ext>
            </a:extLst>
          </p:cNvPr>
          <p:cNvSpPr txBox="1"/>
          <p:nvPr/>
        </p:nvSpPr>
        <p:spPr>
          <a:xfrm>
            <a:off x="8927618" y="2076627"/>
            <a:ext cx="466794" cy="369332"/>
          </a:xfrm>
          <a:prstGeom prst="rect">
            <a:avLst/>
          </a:prstGeom>
          <a:noFill/>
        </p:spPr>
        <p:txBody>
          <a:bodyPr wrap="none" rtlCol="0">
            <a:spAutoFit/>
          </a:bodyPr>
          <a:lstStyle/>
          <a:p>
            <a:pPr defTabSz="914400" fontAlgn="base">
              <a:spcBef>
                <a:spcPct val="0"/>
              </a:spcBef>
              <a:spcAft>
                <a:spcPct val="0"/>
              </a:spcAft>
            </a:pPr>
            <a:r>
              <a:rPr lang="en-US" altLang="zh-CN" dirty="0">
                <a:solidFill>
                  <a:srgbClr val="000000"/>
                </a:solidFill>
                <a:latin typeface="Arial" charset="0"/>
                <a:ea typeface="宋体" charset="-122"/>
              </a:rPr>
              <a:t>(1)</a:t>
            </a:r>
            <a:endParaRPr lang="zh-CN" altLang="en-US" dirty="0">
              <a:solidFill>
                <a:srgbClr val="000000"/>
              </a:solidFill>
              <a:latin typeface="Arial" charset="0"/>
              <a:ea typeface="宋体" charset="-122"/>
            </a:endParaRPr>
          </a:p>
        </p:txBody>
      </p:sp>
      <p:sp>
        <p:nvSpPr>
          <p:cNvPr id="17" name="TextBox 14">
            <a:extLst>
              <a:ext uri="{FF2B5EF4-FFF2-40B4-BE49-F238E27FC236}">
                <a16:creationId xmlns:a16="http://schemas.microsoft.com/office/drawing/2014/main" id="{BE8CFAC8-1928-44E0-8522-6916857F1BFB}"/>
              </a:ext>
            </a:extLst>
          </p:cNvPr>
          <p:cNvSpPr txBox="1"/>
          <p:nvPr/>
        </p:nvSpPr>
        <p:spPr>
          <a:xfrm>
            <a:off x="8916848" y="2753565"/>
            <a:ext cx="466794" cy="369332"/>
          </a:xfrm>
          <a:prstGeom prst="rect">
            <a:avLst/>
          </a:prstGeom>
          <a:noFill/>
        </p:spPr>
        <p:txBody>
          <a:bodyPr wrap="none" rtlCol="0">
            <a:spAutoFit/>
          </a:bodyPr>
          <a:lstStyle/>
          <a:p>
            <a:pPr defTabSz="914400" fontAlgn="base">
              <a:spcBef>
                <a:spcPct val="0"/>
              </a:spcBef>
              <a:spcAft>
                <a:spcPct val="0"/>
              </a:spcAft>
            </a:pPr>
            <a:r>
              <a:rPr lang="en-US" altLang="zh-CN" dirty="0">
                <a:solidFill>
                  <a:srgbClr val="000000"/>
                </a:solidFill>
                <a:latin typeface="Arial" charset="0"/>
                <a:ea typeface="宋体" charset="-122"/>
              </a:rPr>
              <a:t>(2)</a:t>
            </a:r>
            <a:endParaRPr lang="zh-CN" altLang="en-US" dirty="0">
              <a:solidFill>
                <a:srgbClr val="000000"/>
              </a:solidFill>
              <a:latin typeface="Arial" charset="0"/>
              <a:ea typeface="宋体" charset="-122"/>
            </a:endParaRPr>
          </a:p>
        </p:txBody>
      </p:sp>
      <p:sp>
        <p:nvSpPr>
          <p:cNvPr id="18" name="TextBox 17">
            <a:extLst>
              <a:ext uri="{FF2B5EF4-FFF2-40B4-BE49-F238E27FC236}">
                <a16:creationId xmlns:a16="http://schemas.microsoft.com/office/drawing/2014/main" id="{980C9639-E9B0-4351-9AF0-E45BF6BD79BC}"/>
              </a:ext>
            </a:extLst>
          </p:cNvPr>
          <p:cNvSpPr txBox="1"/>
          <p:nvPr/>
        </p:nvSpPr>
        <p:spPr>
          <a:xfrm>
            <a:off x="8927618" y="3485429"/>
            <a:ext cx="466794" cy="369332"/>
          </a:xfrm>
          <a:prstGeom prst="rect">
            <a:avLst/>
          </a:prstGeom>
          <a:noFill/>
        </p:spPr>
        <p:txBody>
          <a:bodyPr wrap="none" rtlCol="0">
            <a:spAutoFit/>
          </a:bodyPr>
          <a:lstStyle/>
          <a:p>
            <a:pPr defTabSz="914400" fontAlgn="base">
              <a:spcBef>
                <a:spcPct val="0"/>
              </a:spcBef>
              <a:spcAft>
                <a:spcPct val="0"/>
              </a:spcAft>
            </a:pPr>
            <a:r>
              <a:rPr lang="en-US" altLang="zh-CN" dirty="0">
                <a:solidFill>
                  <a:srgbClr val="000000"/>
                </a:solidFill>
                <a:latin typeface="Arial" charset="0"/>
                <a:ea typeface="宋体" charset="-122"/>
              </a:rPr>
              <a:t>(3)</a:t>
            </a:r>
            <a:endParaRPr lang="zh-CN" altLang="en-US" dirty="0">
              <a:solidFill>
                <a:srgbClr val="000000"/>
              </a:solidFill>
              <a:latin typeface="Arial" charset="0"/>
              <a:ea typeface="宋体" charset="-122"/>
            </a:endParaRPr>
          </a:p>
        </p:txBody>
      </p:sp>
      <p:sp>
        <p:nvSpPr>
          <p:cNvPr id="19" name="矩形 18">
            <a:extLst>
              <a:ext uri="{FF2B5EF4-FFF2-40B4-BE49-F238E27FC236}">
                <a16:creationId xmlns:a16="http://schemas.microsoft.com/office/drawing/2014/main" id="{61019B4E-5148-4AD6-8692-73704C0A5AAD}"/>
              </a:ext>
            </a:extLst>
          </p:cNvPr>
          <p:cNvSpPr/>
          <p:nvPr/>
        </p:nvSpPr>
        <p:spPr>
          <a:xfrm>
            <a:off x="7114048" y="3125389"/>
            <a:ext cx="521429" cy="461397"/>
          </a:xfrm>
          <a:prstGeom prst="rect">
            <a:avLst/>
          </a:prstGeom>
          <a:noFill/>
          <a:ln w="38100" cap="flat" cmpd="sng" algn="ctr">
            <a:solidFill>
              <a:srgbClr val="FF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sp>
        <p:nvSpPr>
          <p:cNvPr id="27" name="右大括号 26">
            <a:extLst>
              <a:ext uri="{FF2B5EF4-FFF2-40B4-BE49-F238E27FC236}">
                <a16:creationId xmlns:a16="http://schemas.microsoft.com/office/drawing/2014/main" id="{5B09E017-056F-4400-9164-113C529DEDC6}"/>
              </a:ext>
            </a:extLst>
          </p:cNvPr>
          <p:cNvSpPr/>
          <p:nvPr/>
        </p:nvSpPr>
        <p:spPr>
          <a:xfrm>
            <a:off x="8332787" y="2776066"/>
            <a:ext cx="884885" cy="954398"/>
          </a:xfrm>
          <a:prstGeom prst="rightBrace">
            <a:avLst>
              <a:gd name="adj1" fmla="val 8333"/>
              <a:gd name="adj2" fmla="val 48772"/>
            </a:avLst>
          </a:prstGeom>
          <a:noFill/>
          <a:ln w="9525" cap="flat" cmpd="sng" algn="ctr">
            <a:solidFill>
              <a:srgbClr val="FF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Verdana"/>
              <a:ea typeface="宋体"/>
              <a:cs typeface="+mn-cs"/>
            </a:endParaRPr>
          </a:p>
        </p:txBody>
      </p:sp>
      <p:sp>
        <p:nvSpPr>
          <p:cNvPr id="28" name="文本框 27">
            <a:extLst>
              <a:ext uri="{FF2B5EF4-FFF2-40B4-BE49-F238E27FC236}">
                <a16:creationId xmlns:a16="http://schemas.microsoft.com/office/drawing/2014/main" id="{FA299AFF-2A4C-4C0B-A75B-85FEA77B1F47}"/>
              </a:ext>
            </a:extLst>
          </p:cNvPr>
          <p:cNvSpPr txBox="1"/>
          <p:nvPr/>
        </p:nvSpPr>
        <p:spPr>
          <a:xfrm>
            <a:off x="9326188" y="2976526"/>
            <a:ext cx="1621657" cy="646331"/>
          </a:xfrm>
          <a:prstGeom prst="rect">
            <a:avLst/>
          </a:prstGeom>
          <a:solidFill>
            <a:srgbClr val="FFFFFF"/>
          </a:solidFill>
          <a:ln w="25400" cap="flat" cmpd="sng" algn="ctr">
            <a:solidFill>
              <a:srgbClr val="000000"/>
            </a:solidFill>
            <a:prstDash val="solid"/>
          </a:ln>
          <a:effectLst/>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Verdana"/>
                <a:ea typeface="宋体"/>
                <a:cs typeface="+mn-cs"/>
              </a:rPr>
              <a:t>Frame de-composition</a:t>
            </a:r>
          </a:p>
        </p:txBody>
      </p:sp>
      <p:pic>
        <p:nvPicPr>
          <p:cNvPr id="13" name="图片 12">
            <a:extLst>
              <a:ext uri="{FF2B5EF4-FFF2-40B4-BE49-F238E27FC236}">
                <a16:creationId xmlns:a16="http://schemas.microsoft.com/office/drawing/2014/main" id="{EF1509CA-1E06-47DA-80F2-CEF369925D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63693" y="5263003"/>
            <a:ext cx="4419600" cy="1569063"/>
          </a:xfrm>
          <a:prstGeom prst="rect">
            <a:avLst/>
          </a:prstGeom>
        </p:spPr>
      </p:pic>
    </p:spTree>
    <p:extLst>
      <p:ext uri="{BB962C8B-B14F-4D97-AF65-F5344CB8AC3E}">
        <p14:creationId xmlns:p14="http://schemas.microsoft.com/office/powerpoint/2010/main" val="365903724"/>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FA9B616-41F1-4507-99BF-AFB98357E754}"/>
              </a:ext>
            </a:extLst>
          </p:cNvPr>
          <p:cNvPicPr>
            <a:picLocks noChangeAspect="1"/>
          </p:cNvPicPr>
          <p:nvPr/>
        </p:nvPicPr>
        <p:blipFill>
          <a:blip r:embed="rId3"/>
          <a:stretch>
            <a:fillRect/>
          </a:stretch>
        </p:blipFill>
        <p:spPr>
          <a:xfrm>
            <a:off x="8708496" y="18566"/>
            <a:ext cx="3758141" cy="1332251"/>
          </a:xfrm>
          <a:prstGeom prst="rect">
            <a:avLst/>
          </a:prstGeom>
        </p:spPr>
      </p:pic>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由逐帧同步到标签同步</a:t>
            </a:r>
            <a:endParaRPr lang="en-US" dirty="0"/>
          </a:p>
        </p:txBody>
      </p:sp>
      <p:pic>
        <p:nvPicPr>
          <p:cNvPr id="10" name="图片 9" descr="屏幕剪辑">
            <a:extLst>
              <a:ext uri="{FF2B5EF4-FFF2-40B4-BE49-F238E27FC236}">
                <a16:creationId xmlns:a16="http://schemas.microsoft.com/office/drawing/2014/main" id="{05C2D989-73E8-4493-B42B-9A9B6F1AD3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0901" y="2542864"/>
            <a:ext cx="5779406" cy="954398"/>
          </a:xfrm>
          <a:prstGeom prst="rect">
            <a:avLst/>
          </a:prstGeom>
        </p:spPr>
      </p:pic>
      <p:pic>
        <p:nvPicPr>
          <p:cNvPr id="11" name="图片 10" descr="屏幕剪辑">
            <a:extLst>
              <a:ext uri="{FF2B5EF4-FFF2-40B4-BE49-F238E27FC236}">
                <a16:creationId xmlns:a16="http://schemas.microsoft.com/office/drawing/2014/main" id="{8FDB811F-A3EC-4E71-A39D-BC79C4B429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0901" y="1913086"/>
            <a:ext cx="3679969" cy="777812"/>
          </a:xfrm>
          <a:prstGeom prst="rect">
            <a:avLst/>
          </a:prstGeom>
        </p:spPr>
      </p:pic>
      <p:pic>
        <p:nvPicPr>
          <p:cNvPr id="14" name="内容占位符 10" descr="屏幕剪辑">
            <a:extLst>
              <a:ext uri="{FF2B5EF4-FFF2-40B4-BE49-F238E27FC236}">
                <a16:creationId xmlns:a16="http://schemas.microsoft.com/office/drawing/2014/main" id="{43968F9B-E8C8-4201-849D-312D679D55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a:off x="1874837" y="1337023"/>
            <a:ext cx="6408712" cy="614534"/>
          </a:xfrm>
          <a:prstGeom prst="rect">
            <a:avLst/>
          </a:prstGeom>
          <a:noFill/>
          <a:ln w="9525">
            <a:noFill/>
            <a:miter lim="800000"/>
            <a:headEnd/>
            <a:tailEnd/>
          </a:ln>
          <a:effectLst/>
        </p:spPr>
      </p:pic>
      <p:sp>
        <p:nvSpPr>
          <p:cNvPr id="15" name="TextBox 2">
            <a:extLst>
              <a:ext uri="{FF2B5EF4-FFF2-40B4-BE49-F238E27FC236}">
                <a16:creationId xmlns:a16="http://schemas.microsoft.com/office/drawing/2014/main" id="{4A893F00-EFA8-4977-A4DD-9D3CEBB6156C}"/>
              </a:ext>
            </a:extLst>
          </p:cNvPr>
          <p:cNvSpPr txBox="1"/>
          <p:nvPr/>
        </p:nvSpPr>
        <p:spPr>
          <a:xfrm>
            <a:off x="8927618" y="1440388"/>
            <a:ext cx="466794" cy="369332"/>
          </a:xfrm>
          <a:prstGeom prst="rect">
            <a:avLst/>
          </a:prstGeom>
          <a:noFill/>
        </p:spPr>
        <p:txBody>
          <a:bodyPr wrap="none" rtlCol="0">
            <a:spAutoFit/>
          </a:bodyPr>
          <a:lstStyle/>
          <a:p>
            <a:pPr defTabSz="914400" fontAlgn="base">
              <a:spcBef>
                <a:spcPct val="0"/>
              </a:spcBef>
              <a:spcAft>
                <a:spcPct val="0"/>
              </a:spcAft>
            </a:pPr>
            <a:r>
              <a:rPr lang="en-US" altLang="zh-CN" dirty="0">
                <a:solidFill>
                  <a:srgbClr val="000000"/>
                </a:solidFill>
                <a:latin typeface="Arial" charset="0"/>
                <a:ea typeface="宋体" charset="-122"/>
              </a:rPr>
              <a:t>(1)</a:t>
            </a:r>
            <a:endParaRPr lang="zh-CN" altLang="en-US" dirty="0">
              <a:solidFill>
                <a:srgbClr val="000000"/>
              </a:solidFill>
              <a:latin typeface="Arial" charset="0"/>
              <a:ea typeface="宋体" charset="-122"/>
            </a:endParaRPr>
          </a:p>
        </p:txBody>
      </p:sp>
      <p:sp>
        <p:nvSpPr>
          <p:cNvPr id="17" name="TextBox 14">
            <a:extLst>
              <a:ext uri="{FF2B5EF4-FFF2-40B4-BE49-F238E27FC236}">
                <a16:creationId xmlns:a16="http://schemas.microsoft.com/office/drawing/2014/main" id="{BE8CFAC8-1928-44E0-8522-6916857F1BFB}"/>
              </a:ext>
            </a:extLst>
          </p:cNvPr>
          <p:cNvSpPr txBox="1"/>
          <p:nvPr/>
        </p:nvSpPr>
        <p:spPr>
          <a:xfrm>
            <a:off x="8916848" y="2117326"/>
            <a:ext cx="466794" cy="369332"/>
          </a:xfrm>
          <a:prstGeom prst="rect">
            <a:avLst/>
          </a:prstGeom>
          <a:noFill/>
        </p:spPr>
        <p:txBody>
          <a:bodyPr wrap="none" rtlCol="0">
            <a:spAutoFit/>
          </a:bodyPr>
          <a:lstStyle/>
          <a:p>
            <a:pPr defTabSz="914400" fontAlgn="base">
              <a:spcBef>
                <a:spcPct val="0"/>
              </a:spcBef>
              <a:spcAft>
                <a:spcPct val="0"/>
              </a:spcAft>
            </a:pPr>
            <a:r>
              <a:rPr lang="en-US" altLang="zh-CN" dirty="0">
                <a:solidFill>
                  <a:srgbClr val="000000"/>
                </a:solidFill>
                <a:latin typeface="Arial" charset="0"/>
                <a:ea typeface="宋体" charset="-122"/>
              </a:rPr>
              <a:t>(2)</a:t>
            </a:r>
            <a:endParaRPr lang="zh-CN" altLang="en-US" dirty="0">
              <a:solidFill>
                <a:srgbClr val="000000"/>
              </a:solidFill>
              <a:latin typeface="Arial" charset="0"/>
              <a:ea typeface="宋体" charset="-122"/>
            </a:endParaRPr>
          </a:p>
        </p:txBody>
      </p:sp>
      <p:sp>
        <p:nvSpPr>
          <p:cNvPr id="18" name="TextBox 17">
            <a:extLst>
              <a:ext uri="{FF2B5EF4-FFF2-40B4-BE49-F238E27FC236}">
                <a16:creationId xmlns:a16="http://schemas.microsoft.com/office/drawing/2014/main" id="{980C9639-E9B0-4351-9AF0-E45BF6BD79BC}"/>
              </a:ext>
            </a:extLst>
          </p:cNvPr>
          <p:cNvSpPr txBox="1"/>
          <p:nvPr/>
        </p:nvSpPr>
        <p:spPr>
          <a:xfrm>
            <a:off x="8927618" y="2849190"/>
            <a:ext cx="466794" cy="369332"/>
          </a:xfrm>
          <a:prstGeom prst="rect">
            <a:avLst/>
          </a:prstGeom>
          <a:noFill/>
        </p:spPr>
        <p:txBody>
          <a:bodyPr wrap="none" rtlCol="0">
            <a:spAutoFit/>
          </a:bodyPr>
          <a:lstStyle/>
          <a:p>
            <a:pPr defTabSz="914400" fontAlgn="base">
              <a:spcBef>
                <a:spcPct val="0"/>
              </a:spcBef>
              <a:spcAft>
                <a:spcPct val="0"/>
              </a:spcAft>
            </a:pPr>
            <a:r>
              <a:rPr lang="en-US" altLang="zh-CN" dirty="0">
                <a:solidFill>
                  <a:srgbClr val="000000"/>
                </a:solidFill>
                <a:latin typeface="Arial" charset="0"/>
                <a:ea typeface="宋体" charset="-122"/>
              </a:rPr>
              <a:t>(3)</a:t>
            </a:r>
            <a:endParaRPr lang="zh-CN" altLang="en-US" dirty="0">
              <a:solidFill>
                <a:srgbClr val="000000"/>
              </a:solidFill>
              <a:latin typeface="Arial" charset="0"/>
              <a:ea typeface="宋体" charset="-122"/>
            </a:endParaRPr>
          </a:p>
        </p:txBody>
      </p:sp>
      <p:sp>
        <p:nvSpPr>
          <p:cNvPr id="19" name="矩形 18">
            <a:extLst>
              <a:ext uri="{FF2B5EF4-FFF2-40B4-BE49-F238E27FC236}">
                <a16:creationId xmlns:a16="http://schemas.microsoft.com/office/drawing/2014/main" id="{61019B4E-5148-4AD6-8692-73704C0A5AAD}"/>
              </a:ext>
            </a:extLst>
          </p:cNvPr>
          <p:cNvSpPr/>
          <p:nvPr/>
        </p:nvSpPr>
        <p:spPr>
          <a:xfrm>
            <a:off x="7114048" y="2489150"/>
            <a:ext cx="521429" cy="461397"/>
          </a:xfrm>
          <a:prstGeom prst="rect">
            <a:avLst/>
          </a:prstGeom>
          <a:noFill/>
          <a:ln w="38100" cap="flat" cmpd="sng" algn="ctr">
            <a:solidFill>
              <a:srgbClr val="FF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pic>
        <p:nvPicPr>
          <p:cNvPr id="36" name="图片 35" descr="屏幕剪辑">
            <a:extLst>
              <a:ext uri="{FF2B5EF4-FFF2-40B4-BE49-F238E27FC236}">
                <a16:creationId xmlns:a16="http://schemas.microsoft.com/office/drawing/2014/main" id="{CFB6E716-2FB1-4F09-82E6-FCFF64C308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98757" y="5916643"/>
            <a:ext cx="5447945" cy="1015299"/>
          </a:xfrm>
          <a:prstGeom prst="rect">
            <a:avLst/>
          </a:prstGeom>
        </p:spPr>
      </p:pic>
      <p:pic>
        <p:nvPicPr>
          <p:cNvPr id="37" name="图片 36" descr="屏幕剪辑">
            <a:extLst>
              <a:ext uri="{FF2B5EF4-FFF2-40B4-BE49-F238E27FC236}">
                <a16:creationId xmlns:a16="http://schemas.microsoft.com/office/drawing/2014/main" id="{29108B13-2B17-4300-A245-95E3D1A9153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82062" y="4855452"/>
            <a:ext cx="2304256" cy="493769"/>
          </a:xfrm>
          <a:prstGeom prst="rect">
            <a:avLst/>
          </a:prstGeom>
        </p:spPr>
      </p:pic>
      <p:pic>
        <p:nvPicPr>
          <p:cNvPr id="38" name="图片 37" descr="屏幕剪辑">
            <a:extLst>
              <a:ext uri="{FF2B5EF4-FFF2-40B4-BE49-F238E27FC236}">
                <a16:creationId xmlns:a16="http://schemas.microsoft.com/office/drawing/2014/main" id="{27CED482-8DFB-40C0-940B-12EC2FC284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42046" y="4411662"/>
            <a:ext cx="5472608" cy="1497946"/>
          </a:xfrm>
          <a:prstGeom prst="rect">
            <a:avLst/>
          </a:prstGeom>
        </p:spPr>
      </p:pic>
      <p:pic>
        <p:nvPicPr>
          <p:cNvPr id="39" name="图片 38" descr="屏幕剪辑">
            <a:extLst>
              <a:ext uri="{FF2B5EF4-FFF2-40B4-BE49-F238E27FC236}">
                <a16:creationId xmlns:a16="http://schemas.microsoft.com/office/drawing/2014/main" id="{5233B83A-4614-418B-8ED0-7CBFDC90261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02675" y="5547277"/>
            <a:ext cx="1294742" cy="288587"/>
          </a:xfrm>
          <a:prstGeom prst="rect">
            <a:avLst/>
          </a:prstGeom>
        </p:spPr>
      </p:pic>
      <p:cxnSp>
        <p:nvCxnSpPr>
          <p:cNvPr id="40" name="直接连接符 39">
            <a:extLst>
              <a:ext uri="{FF2B5EF4-FFF2-40B4-BE49-F238E27FC236}">
                <a16:creationId xmlns:a16="http://schemas.microsoft.com/office/drawing/2014/main" id="{A92C7D86-0603-4B34-858C-6F25710C6974}"/>
              </a:ext>
            </a:extLst>
          </p:cNvPr>
          <p:cNvCxnSpPr/>
          <p:nvPr/>
        </p:nvCxnSpPr>
        <p:spPr>
          <a:xfrm>
            <a:off x="5730478" y="5916643"/>
            <a:ext cx="1080120" cy="0"/>
          </a:xfrm>
          <a:prstGeom prst="line">
            <a:avLst/>
          </a:prstGeom>
          <a:noFill/>
          <a:ln w="38100" cap="flat" cmpd="sng" algn="ctr">
            <a:solidFill>
              <a:srgbClr val="FF0000"/>
            </a:solidFill>
            <a:prstDash val="solid"/>
          </a:ln>
          <a:effectLst/>
        </p:spPr>
      </p:cxnSp>
      <p:sp>
        <p:nvSpPr>
          <p:cNvPr id="41" name="乘号 40">
            <a:extLst>
              <a:ext uri="{FF2B5EF4-FFF2-40B4-BE49-F238E27FC236}">
                <a16:creationId xmlns:a16="http://schemas.microsoft.com/office/drawing/2014/main" id="{CBA4D44A-00A5-40A5-989A-D39DDB0AD41D}"/>
              </a:ext>
            </a:extLst>
          </p:cNvPr>
          <p:cNvSpPr/>
          <p:nvPr/>
        </p:nvSpPr>
        <p:spPr>
          <a:xfrm>
            <a:off x="6198245" y="5779814"/>
            <a:ext cx="252313" cy="252313"/>
          </a:xfrm>
          <a:prstGeom prst="mathMultiply">
            <a:avLst>
              <a:gd name="adj1" fmla="val 10213"/>
            </a:avLst>
          </a:prstGeom>
          <a:solidFill>
            <a:srgbClr val="FF0000"/>
          </a:solidFill>
          <a:ln w="25400" cap="flat" cmpd="sng" algn="ctr">
            <a:solidFill>
              <a:srgbClr val="FF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sp>
        <p:nvSpPr>
          <p:cNvPr id="42" name="TextBox 18">
            <a:extLst>
              <a:ext uri="{FF2B5EF4-FFF2-40B4-BE49-F238E27FC236}">
                <a16:creationId xmlns:a16="http://schemas.microsoft.com/office/drawing/2014/main" id="{889E807B-A8A0-4281-AA63-32587ADA9A85}"/>
              </a:ext>
            </a:extLst>
          </p:cNvPr>
          <p:cNvSpPr txBox="1"/>
          <p:nvPr/>
        </p:nvSpPr>
        <p:spPr>
          <a:xfrm>
            <a:off x="7314654" y="5275758"/>
            <a:ext cx="466794" cy="369332"/>
          </a:xfrm>
          <a:prstGeom prst="rect">
            <a:avLst/>
          </a:prstGeom>
          <a:noFill/>
        </p:spPr>
        <p:txBody>
          <a:bodyPr wrap="none" rtlCol="0">
            <a:spAutoFit/>
          </a:bodyPr>
          <a:lstStyle/>
          <a:p>
            <a:pPr defTabSz="914400" fontAlgn="base">
              <a:spcBef>
                <a:spcPct val="0"/>
              </a:spcBef>
              <a:spcAft>
                <a:spcPct val="0"/>
              </a:spcAft>
            </a:pPr>
            <a:r>
              <a:rPr lang="en-US" altLang="zh-CN" dirty="0">
                <a:solidFill>
                  <a:srgbClr val="000000"/>
                </a:solidFill>
                <a:latin typeface="Arial" charset="0"/>
                <a:ea typeface="宋体" charset="-122"/>
              </a:rPr>
              <a:t>(4)</a:t>
            </a:r>
            <a:endParaRPr lang="zh-CN" altLang="en-US" dirty="0">
              <a:solidFill>
                <a:srgbClr val="000000"/>
              </a:solidFill>
              <a:latin typeface="Arial" charset="0"/>
              <a:ea typeface="宋体" charset="-122"/>
            </a:endParaRPr>
          </a:p>
        </p:txBody>
      </p:sp>
      <p:sp>
        <p:nvSpPr>
          <p:cNvPr id="43" name="TextBox 19">
            <a:extLst>
              <a:ext uri="{FF2B5EF4-FFF2-40B4-BE49-F238E27FC236}">
                <a16:creationId xmlns:a16="http://schemas.microsoft.com/office/drawing/2014/main" id="{519172A0-ED2F-4A9C-A19B-13790AB7F01B}"/>
              </a:ext>
            </a:extLst>
          </p:cNvPr>
          <p:cNvSpPr txBox="1"/>
          <p:nvPr/>
        </p:nvSpPr>
        <p:spPr>
          <a:xfrm>
            <a:off x="11258326" y="4917670"/>
            <a:ext cx="466794" cy="369332"/>
          </a:xfrm>
          <a:prstGeom prst="rect">
            <a:avLst/>
          </a:prstGeom>
          <a:noFill/>
        </p:spPr>
        <p:txBody>
          <a:bodyPr wrap="none" rtlCol="0">
            <a:spAutoFit/>
          </a:bodyPr>
          <a:lstStyle/>
          <a:p>
            <a:pPr defTabSz="914400" fontAlgn="base">
              <a:spcBef>
                <a:spcPct val="0"/>
              </a:spcBef>
              <a:spcAft>
                <a:spcPct val="0"/>
              </a:spcAft>
            </a:pPr>
            <a:r>
              <a:rPr lang="en-US" altLang="zh-CN" dirty="0">
                <a:solidFill>
                  <a:srgbClr val="000000"/>
                </a:solidFill>
                <a:latin typeface="Arial" charset="0"/>
                <a:ea typeface="宋体" charset="-122"/>
              </a:rPr>
              <a:t>(5)</a:t>
            </a:r>
            <a:endParaRPr lang="zh-CN" altLang="en-US" dirty="0">
              <a:solidFill>
                <a:srgbClr val="000000"/>
              </a:solidFill>
              <a:latin typeface="Arial" charset="0"/>
              <a:ea typeface="宋体" charset="-122"/>
            </a:endParaRPr>
          </a:p>
        </p:txBody>
      </p:sp>
      <p:sp>
        <p:nvSpPr>
          <p:cNvPr id="44" name="TextBox 20">
            <a:extLst>
              <a:ext uri="{FF2B5EF4-FFF2-40B4-BE49-F238E27FC236}">
                <a16:creationId xmlns:a16="http://schemas.microsoft.com/office/drawing/2014/main" id="{D5B236A2-5E6B-43FE-A691-3500270D410B}"/>
              </a:ext>
            </a:extLst>
          </p:cNvPr>
          <p:cNvSpPr txBox="1"/>
          <p:nvPr/>
        </p:nvSpPr>
        <p:spPr>
          <a:xfrm>
            <a:off x="7818710" y="6211862"/>
            <a:ext cx="466794" cy="369332"/>
          </a:xfrm>
          <a:prstGeom prst="rect">
            <a:avLst/>
          </a:prstGeom>
          <a:noFill/>
        </p:spPr>
        <p:txBody>
          <a:bodyPr wrap="none" rtlCol="0">
            <a:spAutoFit/>
          </a:bodyPr>
          <a:lstStyle/>
          <a:p>
            <a:pPr defTabSz="914400" fontAlgn="base">
              <a:spcBef>
                <a:spcPct val="0"/>
              </a:spcBef>
              <a:spcAft>
                <a:spcPct val="0"/>
              </a:spcAft>
            </a:pPr>
            <a:r>
              <a:rPr lang="en-US" altLang="zh-CN" dirty="0">
                <a:solidFill>
                  <a:srgbClr val="000000"/>
                </a:solidFill>
                <a:latin typeface="Arial" charset="0"/>
                <a:ea typeface="宋体" charset="-122"/>
              </a:rPr>
              <a:t>(6)</a:t>
            </a:r>
            <a:endParaRPr lang="zh-CN" altLang="en-US" dirty="0">
              <a:solidFill>
                <a:srgbClr val="000000"/>
              </a:solidFill>
              <a:latin typeface="Arial" charset="0"/>
              <a:ea typeface="宋体" charset="-122"/>
            </a:endParaRPr>
          </a:p>
        </p:txBody>
      </p:sp>
      <p:sp>
        <p:nvSpPr>
          <p:cNvPr id="45" name="TextBox 21">
            <a:extLst>
              <a:ext uri="{FF2B5EF4-FFF2-40B4-BE49-F238E27FC236}">
                <a16:creationId xmlns:a16="http://schemas.microsoft.com/office/drawing/2014/main" id="{E9F96CFE-10C2-4AE8-886D-EB5B58A5E580}"/>
              </a:ext>
            </a:extLst>
          </p:cNvPr>
          <p:cNvSpPr txBox="1"/>
          <p:nvPr/>
        </p:nvSpPr>
        <p:spPr>
          <a:xfrm>
            <a:off x="11285448" y="5435953"/>
            <a:ext cx="466794" cy="369332"/>
          </a:xfrm>
          <a:prstGeom prst="rect">
            <a:avLst/>
          </a:prstGeom>
          <a:noFill/>
        </p:spPr>
        <p:txBody>
          <a:bodyPr wrap="none" rtlCol="0">
            <a:spAutoFit/>
          </a:bodyPr>
          <a:lstStyle/>
          <a:p>
            <a:pPr defTabSz="914400" fontAlgn="base">
              <a:spcBef>
                <a:spcPct val="0"/>
              </a:spcBef>
              <a:spcAft>
                <a:spcPct val="0"/>
              </a:spcAft>
            </a:pPr>
            <a:r>
              <a:rPr lang="en-US" altLang="zh-CN" dirty="0">
                <a:solidFill>
                  <a:srgbClr val="000000"/>
                </a:solidFill>
                <a:latin typeface="Arial" charset="0"/>
                <a:ea typeface="宋体" charset="-122"/>
              </a:rPr>
              <a:t>(7)</a:t>
            </a:r>
            <a:endParaRPr lang="zh-CN" altLang="en-US" dirty="0">
              <a:solidFill>
                <a:srgbClr val="000000"/>
              </a:solidFill>
              <a:latin typeface="Arial" charset="0"/>
              <a:ea typeface="宋体" charset="-122"/>
            </a:endParaRPr>
          </a:p>
        </p:txBody>
      </p:sp>
      <p:sp>
        <p:nvSpPr>
          <p:cNvPr id="46" name="矩形 45">
            <a:extLst>
              <a:ext uri="{FF2B5EF4-FFF2-40B4-BE49-F238E27FC236}">
                <a16:creationId xmlns:a16="http://schemas.microsoft.com/office/drawing/2014/main" id="{C1067EDB-1483-430D-922D-A3E4F4DAD4BD}"/>
              </a:ext>
            </a:extLst>
          </p:cNvPr>
          <p:cNvSpPr/>
          <p:nvPr/>
        </p:nvSpPr>
        <p:spPr>
          <a:xfrm>
            <a:off x="6712228" y="5894481"/>
            <a:ext cx="521429" cy="461397"/>
          </a:xfrm>
          <a:prstGeom prst="rect">
            <a:avLst/>
          </a:prstGeom>
          <a:noFill/>
          <a:ln w="38100" cap="flat" cmpd="sng" algn="ctr">
            <a:solidFill>
              <a:srgbClr val="FF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sp>
        <p:nvSpPr>
          <p:cNvPr id="2" name="Text Placeholder 1"/>
          <p:cNvSpPr>
            <a:spLocks noGrp="1"/>
          </p:cNvSpPr>
          <p:nvPr>
            <p:ph type="body" sz="quarter" idx="10"/>
          </p:nvPr>
        </p:nvSpPr>
        <p:spPr>
          <a:xfrm>
            <a:off x="274638" y="744656"/>
            <a:ext cx="11887200" cy="4124206"/>
          </a:xfrm>
        </p:spPr>
        <p:txBody>
          <a:bodyPr/>
          <a:lstStyle/>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r>
              <a:rPr lang="en-US" altLang="zh-CN" dirty="0">
                <a:solidFill>
                  <a:srgbClr val="000000"/>
                </a:solidFill>
                <a:sym typeface="Wingdings" panose="05000000000000000000" pitchFamily="2" charset="2"/>
              </a:rPr>
              <a:t>Frame sync. to label synchronous decoding</a:t>
            </a:r>
          </a:p>
          <a:p>
            <a:endParaRPr lang="en-US" dirty="0">
              <a:solidFill>
                <a:srgbClr val="000000"/>
              </a:solidFill>
              <a:sym typeface="Wingdings" panose="05000000000000000000" pitchFamily="2" charset="2"/>
            </a:endParaRPr>
          </a:p>
        </p:txBody>
      </p:sp>
      <p:sp>
        <p:nvSpPr>
          <p:cNvPr id="51" name="右大括号 50">
            <a:extLst>
              <a:ext uri="{FF2B5EF4-FFF2-40B4-BE49-F238E27FC236}">
                <a16:creationId xmlns:a16="http://schemas.microsoft.com/office/drawing/2014/main" id="{6A05DAAF-52C2-45DE-A3E9-884564352A13}"/>
              </a:ext>
            </a:extLst>
          </p:cNvPr>
          <p:cNvSpPr/>
          <p:nvPr/>
        </p:nvSpPr>
        <p:spPr>
          <a:xfrm flipH="1">
            <a:off x="8656637" y="5021262"/>
            <a:ext cx="294006" cy="862144"/>
          </a:xfrm>
          <a:prstGeom prst="rightBrace">
            <a:avLst>
              <a:gd name="adj1" fmla="val 8333"/>
              <a:gd name="adj2" fmla="val 48772"/>
            </a:avLst>
          </a:prstGeom>
          <a:noFill/>
          <a:ln w="9525" cap="flat" cmpd="sng" algn="ctr">
            <a:solidFill>
              <a:schemeClr val="tx1"/>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Verdana"/>
              <a:ea typeface="宋体"/>
              <a:cs typeface="+mn-cs"/>
            </a:endParaRPr>
          </a:p>
        </p:txBody>
      </p:sp>
    </p:spTree>
    <p:extLst>
      <p:ext uri="{BB962C8B-B14F-4D97-AF65-F5344CB8AC3E}">
        <p14:creationId xmlns:p14="http://schemas.microsoft.com/office/powerpoint/2010/main" val="146427952"/>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屏幕截图&#10;&#10;自动生成的说明">
            <a:extLst>
              <a:ext uri="{FF2B5EF4-FFF2-40B4-BE49-F238E27FC236}">
                <a16:creationId xmlns:a16="http://schemas.microsoft.com/office/drawing/2014/main" id="{89D115A9-BC66-4D37-AAA0-85C9DCA7BACC}"/>
              </a:ext>
            </a:extLst>
          </p:cNvPr>
          <p:cNvPicPr>
            <a:picLocks noChangeAspect="1"/>
          </p:cNvPicPr>
          <p:nvPr/>
        </p:nvPicPr>
        <p:blipFill>
          <a:blip r:embed="rId3"/>
          <a:stretch>
            <a:fillRect/>
          </a:stretch>
        </p:blipFill>
        <p:spPr>
          <a:xfrm>
            <a:off x="1189037" y="1661225"/>
            <a:ext cx="10468830" cy="4379650"/>
          </a:xfrm>
          <a:prstGeom prst="rect">
            <a:avLst/>
          </a:prstGeom>
        </p:spPr>
      </p:pic>
      <p:sp>
        <p:nvSpPr>
          <p:cNvPr id="2" name="Text Placeholder 1"/>
          <p:cNvSpPr>
            <a:spLocks noGrp="1"/>
          </p:cNvSpPr>
          <p:nvPr>
            <p:ph type="body" sz="quarter" idx="10"/>
          </p:nvPr>
        </p:nvSpPr>
        <p:spPr>
          <a:xfrm>
            <a:off x="274638" y="1158398"/>
            <a:ext cx="11887200" cy="4801314"/>
          </a:xfrm>
        </p:spPr>
        <p:txBody>
          <a:bodyPr/>
          <a:lstStyle/>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dirty="0">
              <a:solidFill>
                <a:srgbClr val="000000"/>
              </a:solidFill>
              <a:sym typeface="Wingdings" panose="05000000000000000000" pitchFamily="2" charset="2"/>
            </a:endParaRPr>
          </a:p>
        </p:txBody>
      </p:sp>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由逐帧同步到标签同步</a:t>
            </a:r>
            <a:endParaRPr lang="en-US" dirty="0"/>
          </a:p>
        </p:txBody>
      </p:sp>
      <p:sp>
        <p:nvSpPr>
          <p:cNvPr id="24" name="矩形 23">
            <a:extLst>
              <a:ext uri="{FF2B5EF4-FFF2-40B4-BE49-F238E27FC236}">
                <a16:creationId xmlns:a16="http://schemas.microsoft.com/office/drawing/2014/main" id="{05A012CF-4977-4617-A210-734FA5C19147}"/>
              </a:ext>
            </a:extLst>
          </p:cNvPr>
          <p:cNvSpPr/>
          <p:nvPr/>
        </p:nvSpPr>
        <p:spPr>
          <a:xfrm>
            <a:off x="2462689" y="4106862"/>
            <a:ext cx="2772023" cy="431887"/>
          </a:xfrm>
          <a:prstGeom prst="rect">
            <a:avLst/>
          </a:prstGeom>
          <a:noFill/>
          <a:ln w="38100" cap="flat" cmpd="sng" algn="ctr">
            <a:solidFill>
              <a:srgbClr val="FF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pic>
        <p:nvPicPr>
          <p:cNvPr id="25" name="图片 24">
            <a:extLst>
              <a:ext uri="{FF2B5EF4-FFF2-40B4-BE49-F238E27FC236}">
                <a16:creationId xmlns:a16="http://schemas.microsoft.com/office/drawing/2014/main" id="{AA901455-CE9E-4938-BF1F-0D9E5B79F4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9155" y="6122038"/>
            <a:ext cx="2400635" cy="523948"/>
          </a:xfrm>
          <a:prstGeom prst="rect">
            <a:avLst/>
          </a:prstGeom>
          <a:ln w="19050">
            <a:solidFill>
              <a:srgbClr val="000000"/>
            </a:solidFill>
          </a:ln>
        </p:spPr>
      </p:pic>
      <p:cxnSp>
        <p:nvCxnSpPr>
          <p:cNvPr id="26" name="直接箭头连接符 25">
            <a:extLst>
              <a:ext uri="{FF2B5EF4-FFF2-40B4-BE49-F238E27FC236}">
                <a16:creationId xmlns:a16="http://schemas.microsoft.com/office/drawing/2014/main" id="{D6E356D1-C51B-4179-8895-33795A2F5578}"/>
              </a:ext>
            </a:extLst>
          </p:cNvPr>
          <p:cNvCxnSpPr>
            <a:cxnSpLocks/>
          </p:cNvCxnSpPr>
          <p:nvPr/>
        </p:nvCxnSpPr>
        <p:spPr>
          <a:xfrm flipV="1">
            <a:off x="2139155" y="4487862"/>
            <a:ext cx="726282" cy="1634177"/>
          </a:xfrm>
          <a:prstGeom prst="straightConnector1">
            <a:avLst/>
          </a:prstGeom>
          <a:noFill/>
          <a:ln w="28575" cap="flat" cmpd="sng" algn="ctr">
            <a:solidFill>
              <a:srgbClr val="000000"/>
            </a:solidFill>
            <a:prstDash val="solid"/>
            <a:tailEnd type="arrow"/>
          </a:ln>
          <a:effectLst/>
        </p:spPr>
      </p:cxnSp>
      <p:pic>
        <p:nvPicPr>
          <p:cNvPr id="30" name="图片 29">
            <a:extLst>
              <a:ext uri="{FF2B5EF4-FFF2-40B4-BE49-F238E27FC236}">
                <a16:creationId xmlns:a16="http://schemas.microsoft.com/office/drawing/2014/main" id="{F7BA38D9-6E50-4699-9E28-6BB3AD627E37}"/>
              </a:ext>
            </a:extLst>
          </p:cNvPr>
          <p:cNvPicPr>
            <a:picLocks noChangeAspect="1"/>
          </p:cNvPicPr>
          <p:nvPr/>
        </p:nvPicPr>
        <p:blipFill>
          <a:blip r:embed="rId5"/>
          <a:stretch>
            <a:fillRect/>
          </a:stretch>
        </p:blipFill>
        <p:spPr>
          <a:xfrm>
            <a:off x="8708496" y="18566"/>
            <a:ext cx="3758141" cy="1332251"/>
          </a:xfrm>
          <a:prstGeom prst="rect">
            <a:avLst/>
          </a:prstGeom>
        </p:spPr>
      </p:pic>
    </p:spTree>
    <p:extLst>
      <p:ext uri="{BB962C8B-B14F-4D97-AF65-F5344CB8AC3E}">
        <p14:creationId xmlns:p14="http://schemas.microsoft.com/office/powerpoint/2010/main" val="1769074957"/>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物体&#10;&#10;描述已自动生成">
            <a:extLst>
              <a:ext uri="{FF2B5EF4-FFF2-40B4-BE49-F238E27FC236}">
                <a16:creationId xmlns:a16="http://schemas.microsoft.com/office/drawing/2014/main" id="{AD4BE26F-5EB0-4AD2-AE1A-91753047D6C6}"/>
              </a:ext>
            </a:extLst>
          </p:cNvPr>
          <p:cNvPicPr>
            <a:picLocks noChangeAspect="1"/>
          </p:cNvPicPr>
          <p:nvPr/>
        </p:nvPicPr>
        <p:blipFill>
          <a:blip r:embed="rId3"/>
          <a:stretch>
            <a:fillRect/>
          </a:stretch>
        </p:blipFill>
        <p:spPr>
          <a:xfrm>
            <a:off x="2578860" y="3268662"/>
            <a:ext cx="5925377" cy="1028844"/>
          </a:xfrm>
          <a:prstGeom prst="rect">
            <a:avLst/>
          </a:prstGeom>
        </p:spPr>
      </p:pic>
      <p:sp>
        <p:nvSpPr>
          <p:cNvPr id="12" name="内容占位符 2">
            <a:extLst>
              <a:ext uri="{FF2B5EF4-FFF2-40B4-BE49-F238E27FC236}">
                <a16:creationId xmlns:a16="http://schemas.microsoft.com/office/drawing/2014/main" id="{B07ABAD5-AAF0-4B6D-8C89-0A3205F46B01}"/>
              </a:ext>
            </a:extLst>
          </p:cNvPr>
          <p:cNvSpPr txBox="1">
            <a:spLocks/>
          </p:cNvSpPr>
          <p:nvPr/>
        </p:nvSpPr>
        <p:spPr>
          <a:xfrm>
            <a:off x="323850" y="1125538"/>
            <a:ext cx="8424863" cy="496728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t>Frame synchronous decoding</a:t>
            </a:r>
          </a:p>
          <a:p>
            <a:endParaRPr lang="en-US" altLang="zh-CN" dirty="0"/>
          </a:p>
          <a:p>
            <a:endParaRPr lang="en-US" altLang="zh-CN" sz="2000" dirty="0"/>
          </a:p>
          <a:p>
            <a:r>
              <a:rPr lang="en-US" altLang="zh-CN" dirty="0"/>
              <a:t>Label synchronous decoding</a:t>
            </a:r>
          </a:p>
          <a:p>
            <a:endParaRPr lang="en-US" altLang="zh-CN" dirty="0"/>
          </a:p>
          <a:p>
            <a:pPr marL="0" indent="0">
              <a:buFont typeface="Arial" pitchFamily="34" charset="0"/>
              <a:buNone/>
            </a:pPr>
            <a:r>
              <a:rPr lang="en-US" altLang="zh-CN" dirty="0"/>
              <a:t>	where we usually have</a:t>
            </a:r>
          </a:p>
          <a:p>
            <a:pPr marL="0" indent="0">
              <a:buFont typeface="Arial" pitchFamily="34" charset="0"/>
              <a:buNone/>
            </a:pPr>
            <a:r>
              <a:rPr lang="en-US" altLang="zh-CN" dirty="0"/>
              <a:t>		 </a:t>
            </a:r>
            <a:r>
              <a:rPr lang="en-US" altLang="zh-CN" i="1" dirty="0"/>
              <a:t>T:U = </a:t>
            </a:r>
            <a:r>
              <a:rPr lang="en-US" altLang="zh-CN" dirty="0"/>
              <a:t>10:1</a:t>
            </a:r>
            <a:endParaRPr lang="zh-CN" altLang="en-US" dirty="0"/>
          </a:p>
        </p:txBody>
      </p:sp>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复杂度变化分析</a:t>
            </a:r>
            <a:endParaRPr lang="en-US" dirty="0"/>
          </a:p>
        </p:txBody>
      </p:sp>
      <p:grpSp>
        <p:nvGrpSpPr>
          <p:cNvPr id="6" name="组合 5">
            <a:extLst>
              <a:ext uri="{FF2B5EF4-FFF2-40B4-BE49-F238E27FC236}">
                <a16:creationId xmlns:a16="http://schemas.microsoft.com/office/drawing/2014/main" id="{AC3157CD-C528-4D4B-98CA-11E34E7547BC}"/>
              </a:ext>
            </a:extLst>
          </p:cNvPr>
          <p:cNvGrpSpPr/>
          <p:nvPr/>
        </p:nvGrpSpPr>
        <p:grpSpPr>
          <a:xfrm>
            <a:off x="5834381" y="4640262"/>
            <a:ext cx="6496476" cy="2306404"/>
            <a:chOff x="1008112" y="4293096"/>
            <a:chExt cx="7164288" cy="2543493"/>
          </a:xfrm>
        </p:grpSpPr>
        <p:pic>
          <p:nvPicPr>
            <p:cNvPr id="15" name="图片 14">
              <a:extLst>
                <a:ext uri="{FF2B5EF4-FFF2-40B4-BE49-F238E27FC236}">
                  <a16:creationId xmlns:a16="http://schemas.microsoft.com/office/drawing/2014/main" id="{2777EBCD-4A4D-4BF9-B703-7572B0DB1B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112" y="4293096"/>
              <a:ext cx="7164288" cy="2543493"/>
            </a:xfrm>
            <a:prstGeom prst="rect">
              <a:avLst/>
            </a:prstGeom>
          </p:spPr>
        </p:pic>
        <p:sp>
          <p:nvSpPr>
            <p:cNvPr id="17" name="矩形 16">
              <a:extLst>
                <a:ext uri="{FF2B5EF4-FFF2-40B4-BE49-F238E27FC236}">
                  <a16:creationId xmlns:a16="http://schemas.microsoft.com/office/drawing/2014/main" id="{1EC90D1A-82A8-48E3-8607-4CEB1D131507}"/>
                </a:ext>
              </a:extLst>
            </p:cNvPr>
            <p:cNvSpPr/>
            <p:nvPr/>
          </p:nvSpPr>
          <p:spPr>
            <a:xfrm>
              <a:off x="2699792" y="5833663"/>
              <a:ext cx="360040" cy="2596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C5DFA44A-563D-4075-A990-947EB675A579}"/>
                </a:ext>
              </a:extLst>
            </p:cNvPr>
            <p:cNvSpPr/>
            <p:nvPr/>
          </p:nvSpPr>
          <p:spPr>
            <a:xfrm>
              <a:off x="5543859" y="5833663"/>
              <a:ext cx="360040" cy="2596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E2471DA5-A958-4288-8777-0CACFF2F96C2}"/>
                </a:ext>
              </a:extLst>
            </p:cNvPr>
            <p:cNvSpPr/>
            <p:nvPr/>
          </p:nvSpPr>
          <p:spPr>
            <a:xfrm>
              <a:off x="7092280" y="5833663"/>
              <a:ext cx="360040" cy="2596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descr="图片包含 物体&#10;&#10;描述已自动生成">
            <a:extLst>
              <a:ext uri="{FF2B5EF4-FFF2-40B4-BE49-F238E27FC236}">
                <a16:creationId xmlns:a16="http://schemas.microsoft.com/office/drawing/2014/main" id="{90AD68F8-4AD2-4DAE-AC08-7948FE5DE755}"/>
              </a:ext>
            </a:extLst>
          </p:cNvPr>
          <p:cNvPicPr>
            <a:picLocks noChangeAspect="1"/>
          </p:cNvPicPr>
          <p:nvPr/>
        </p:nvPicPr>
        <p:blipFill>
          <a:blip r:embed="rId5"/>
          <a:stretch>
            <a:fillRect/>
          </a:stretch>
        </p:blipFill>
        <p:spPr>
          <a:xfrm>
            <a:off x="2660006" y="1757246"/>
            <a:ext cx="4810796" cy="962159"/>
          </a:xfrm>
          <a:prstGeom prst="rect">
            <a:avLst/>
          </a:prstGeom>
        </p:spPr>
      </p:pic>
    </p:spTree>
    <p:extLst>
      <p:ext uri="{BB962C8B-B14F-4D97-AF65-F5344CB8AC3E}">
        <p14:creationId xmlns:p14="http://schemas.microsoft.com/office/powerpoint/2010/main" val="2630982684"/>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3376502"/>
          </a:xfrm>
        </p:spPr>
        <p:txBody>
          <a:bodyPr/>
          <a:lstStyle/>
          <a:p>
            <a:pPr>
              <a:lnSpc>
                <a:spcPct val="150000"/>
              </a:lnSpc>
            </a:pPr>
            <a:r>
              <a:rPr lang="zh-CN" altLang="en-US" dirty="0">
                <a:gradFill>
                  <a:gsLst>
                    <a:gs pos="1250">
                      <a:schemeClr val="tx1"/>
                    </a:gs>
                    <a:gs pos="100000">
                      <a:schemeClr val="tx1"/>
                    </a:gs>
                  </a:gsLst>
                  <a:lin ang="5400000" scaled="0"/>
                </a:gradFill>
                <a:sym typeface="Wingdings" panose="05000000000000000000" pitchFamily="2" charset="2"/>
              </a:rPr>
              <a:t>实验配置</a:t>
            </a:r>
            <a:r>
              <a:rPr lang="en-US" altLang="zh-CN" dirty="0">
                <a:gradFill>
                  <a:gsLst>
                    <a:gs pos="1250">
                      <a:schemeClr val="tx1"/>
                    </a:gs>
                    <a:gs pos="100000">
                      <a:schemeClr val="tx1"/>
                    </a:gs>
                  </a:gsLst>
                  <a:lin ang="5400000" scaled="0"/>
                </a:gradFill>
                <a:sym typeface="Wingdings" panose="05000000000000000000" pitchFamily="2" charset="2"/>
              </a:rPr>
              <a:t> </a:t>
            </a:r>
          </a:p>
          <a:p>
            <a:pPr lvl="1">
              <a:lnSpc>
                <a:spcPct val="150000"/>
              </a:lnSpc>
            </a:pPr>
            <a:r>
              <a:rPr lang="en-US" altLang="zh-CN" sz="3000" dirty="0">
                <a:solidFill>
                  <a:srgbClr val="000000"/>
                </a:solidFill>
                <a:sym typeface="Wingdings" panose="05000000000000000000" pitchFamily="2" charset="2"/>
              </a:rPr>
              <a:t>Switchboard 300 hours corpus, 2.5-3M parameters </a:t>
            </a:r>
          </a:p>
          <a:p>
            <a:pPr lvl="1">
              <a:lnSpc>
                <a:spcPct val="150000"/>
              </a:lnSpc>
            </a:pPr>
            <a:r>
              <a:rPr lang="en-US" altLang="zh-CN" sz="3000" dirty="0">
                <a:solidFill>
                  <a:srgbClr val="000000"/>
                </a:solidFill>
                <a:sym typeface="Wingdings" panose="05000000000000000000" pitchFamily="2" charset="2"/>
              </a:rPr>
              <a:t>30k-vocabulary, several tri-gram language models (LM)</a:t>
            </a:r>
          </a:p>
          <a:p>
            <a:pPr>
              <a:lnSpc>
                <a:spcPct val="150000"/>
              </a:lnSpc>
            </a:pPr>
            <a:endParaRPr lang="en-US" sz="3000" dirty="0">
              <a:solidFill>
                <a:srgbClr val="000000"/>
              </a:solidFill>
              <a:sym typeface="Wingdings" panose="05000000000000000000" pitchFamily="2" charset="2"/>
            </a:endParaRPr>
          </a:p>
        </p:txBody>
      </p:sp>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实验结果</a:t>
            </a:r>
            <a:endParaRPr lang="en-US" dirty="0"/>
          </a:p>
        </p:txBody>
      </p:sp>
      <p:sp>
        <p:nvSpPr>
          <p:cNvPr id="10" name="内容占位符 2">
            <a:extLst>
              <a:ext uri="{FF2B5EF4-FFF2-40B4-BE49-F238E27FC236}">
                <a16:creationId xmlns:a16="http://schemas.microsoft.com/office/drawing/2014/main" id="{C8C40363-51B7-4FAA-B519-0F384F9CC4EB}"/>
              </a:ext>
            </a:extLst>
          </p:cNvPr>
          <p:cNvSpPr txBox="1">
            <a:spLocks/>
          </p:cNvSpPr>
          <p:nvPr/>
        </p:nvSpPr>
        <p:spPr>
          <a:xfrm>
            <a:off x="323850" y="1125538"/>
            <a:ext cx="8424863" cy="496728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zh-CN" altLang="en-US" dirty="0"/>
          </a:p>
        </p:txBody>
      </p:sp>
    </p:spTree>
    <p:extLst>
      <p:ext uri="{BB962C8B-B14F-4D97-AF65-F5344CB8AC3E}">
        <p14:creationId xmlns:p14="http://schemas.microsoft.com/office/powerpoint/2010/main" val="2084409150"/>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屏幕截图&#10;&#10;自动生成的说明">
            <a:extLst>
              <a:ext uri="{FF2B5EF4-FFF2-40B4-BE49-F238E27FC236}">
                <a16:creationId xmlns:a16="http://schemas.microsoft.com/office/drawing/2014/main" id="{0FC4EC88-C5E1-4C91-913D-742B129D8968}"/>
              </a:ext>
            </a:extLst>
          </p:cNvPr>
          <p:cNvPicPr>
            <a:picLocks noChangeAspect="1"/>
          </p:cNvPicPr>
          <p:nvPr/>
        </p:nvPicPr>
        <p:blipFill>
          <a:blip r:embed="rId3"/>
          <a:stretch>
            <a:fillRect/>
          </a:stretch>
        </p:blipFill>
        <p:spPr>
          <a:xfrm>
            <a:off x="1646237" y="3674856"/>
            <a:ext cx="8424864" cy="2641806"/>
          </a:xfrm>
          <a:prstGeom prst="rect">
            <a:avLst/>
          </a:prstGeom>
        </p:spPr>
      </p:pic>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实验结果</a:t>
            </a:r>
            <a:endParaRPr lang="en-US" dirty="0"/>
          </a:p>
        </p:txBody>
      </p:sp>
      <p:sp>
        <p:nvSpPr>
          <p:cNvPr id="10" name="内容占位符 2">
            <a:extLst>
              <a:ext uri="{FF2B5EF4-FFF2-40B4-BE49-F238E27FC236}">
                <a16:creationId xmlns:a16="http://schemas.microsoft.com/office/drawing/2014/main" id="{C8C40363-51B7-4FAA-B519-0F384F9CC4EB}"/>
              </a:ext>
            </a:extLst>
          </p:cNvPr>
          <p:cNvSpPr txBox="1">
            <a:spLocks/>
          </p:cNvSpPr>
          <p:nvPr/>
        </p:nvSpPr>
        <p:spPr>
          <a:xfrm>
            <a:off x="323850" y="1125538"/>
            <a:ext cx="8424863" cy="496728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zh-CN" altLang="en-US" dirty="0"/>
          </a:p>
        </p:txBody>
      </p:sp>
      <p:sp>
        <p:nvSpPr>
          <p:cNvPr id="7" name="内容占位符 2">
            <a:extLst>
              <a:ext uri="{FF2B5EF4-FFF2-40B4-BE49-F238E27FC236}">
                <a16:creationId xmlns:a16="http://schemas.microsoft.com/office/drawing/2014/main" id="{1D7EAE1A-85EE-44D5-9BCA-3C326DCFA5F3}"/>
              </a:ext>
            </a:extLst>
          </p:cNvPr>
          <p:cNvSpPr txBox="1">
            <a:spLocks/>
          </p:cNvSpPr>
          <p:nvPr/>
        </p:nvSpPr>
        <p:spPr>
          <a:xfrm>
            <a:off x="323850" y="1125538"/>
            <a:ext cx="9551987" cy="496728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altLang="zh-CN" dirty="0"/>
              <a:t>CTC</a:t>
            </a:r>
            <a:r>
              <a:rPr lang="zh-CN" altLang="en-US" dirty="0"/>
              <a:t>中的搜索解码加速</a:t>
            </a:r>
            <a:endParaRPr lang="en-US" altLang="zh-CN" dirty="0"/>
          </a:p>
          <a:p>
            <a:pPr lvl="1">
              <a:lnSpc>
                <a:spcPct val="150000"/>
              </a:lnSpc>
            </a:pPr>
            <a:r>
              <a:rPr lang="zh-CN" altLang="en-US" dirty="0"/>
              <a:t>在不损失</a:t>
            </a:r>
            <a:r>
              <a:rPr lang="en-US" altLang="zh-CN" dirty="0"/>
              <a:t>WER</a:t>
            </a:r>
            <a:r>
              <a:rPr lang="zh-CN" altLang="en-US" dirty="0"/>
              <a:t>情况下取得 </a:t>
            </a:r>
            <a:r>
              <a:rPr lang="en-US" altLang="zh-CN" dirty="0"/>
              <a:t>3</a:t>
            </a:r>
            <a:r>
              <a:rPr lang="zh-CN" altLang="en-US" dirty="0"/>
              <a:t>倍</a:t>
            </a:r>
            <a:r>
              <a:rPr lang="en-US" altLang="zh-CN" dirty="0"/>
              <a:t> </a:t>
            </a:r>
            <a:r>
              <a:rPr lang="zh-CN" altLang="en-US" dirty="0"/>
              <a:t>加速</a:t>
            </a:r>
            <a:endParaRPr lang="en-US" altLang="zh-CN" dirty="0"/>
          </a:p>
          <a:p>
            <a:pPr lvl="1">
              <a:lnSpc>
                <a:spcPct val="150000"/>
              </a:lnSpc>
            </a:pPr>
            <a:r>
              <a:rPr lang="zh-CN" altLang="en-US" dirty="0"/>
              <a:t>我们在中文上取得了更显著的加速</a:t>
            </a:r>
            <a:endParaRPr lang="en-US" altLang="zh-CN" dirty="0"/>
          </a:p>
          <a:p>
            <a:pPr lvl="1">
              <a:lnSpc>
                <a:spcPct val="150000"/>
              </a:lnSpc>
            </a:pPr>
            <a:endParaRPr lang="en-US" altLang="zh-CN" dirty="0"/>
          </a:p>
          <a:p>
            <a:pPr>
              <a:lnSpc>
                <a:spcPct val="150000"/>
              </a:lnSpc>
            </a:pPr>
            <a:endParaRPr lang="zh-CN" altLang="en-US" dirty="0"/>
          </a:p>
        </p:txBody>
      </p:sp>
      <p:sp>
        <p:nvSpPr>
          <p:cNvPr id="9" name="矩形 8">
            <a:extLst>
              <a:ext uri="{FF2B5EF4-FFF2-40B4-BE49-F238E27FC236}">
                <a16:creationId xmlns:a16="http://schemas.microsoft.com/office/drawing/2014/main" id="{B4D8A3C3-91B9-4932-9B2D-F1753C0D9ED3}"/>
              </a:ext>
            </a:extLst>
          </p:cNvPr>
          <p:cNvSpPr/>
          <p:nvPr/>
        </p:nvSpPr>
        <p:spPr>
          <a:xfrm>
            <a:off x="5424848" y="5263910"/>
            <a:ext cx="1727908" cy="322820"/>
          </a:xfrm>
          <a:prstGeom prst="rect">
            <a:avLst/>
          </a:prstGeom>
          <a:noFill/>
          <a:ln w="38100">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8" name="云形 7">
            <a:extLst>
              <a:ext uri="{FF2B5EF4-FFF2-40B4-BE49-F238E27FC236}">
                <a16:creationId xmlns:a16="http://schemas.microsoft.com/office/drawing/2014/main" id="{F3751237-A70E-4922-8C8C-ED094B67F6DA}"/>
              </a:ext>
            </a:extLst>
          </p:cNvPr>
          <p:cNvSpPr/>
          <p:nvPr/>
        </p:nvSpPr>
        <p:spPr bwMode="auto">
          <a:xfrm>
            <a:off x="6904037" y="6059322"/>
            <a:ext cx="5336383" cy="770670"/>
          </a:xfrm>
          <a:prstGeom prst="cloud">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CN" sz="3000" b="1" dirty="0">
                <a:solidFill>
                  <a:srgbClr val="0078D7"/>
                </a:solidFill>
              </a:rPr>
              <a:t>3~5 times speedup</a:t>
            </a:r>
            <a:endParaRPr lang="zh-CN" altLang="en-US" sz="3000" b="1" dirty="0">
              <a:solidFill>
                <a:srgbClr val="0078D7"/>
              </a:solidFill>
            </a:endParaRPr>
          </a:p>
        </p:txBody>
      </p:sp>
      <p:sp>
        <p:nvSpPr>
          <p:cNvPr id="14" name="矩形 13">
            <a:extLst>
              <a:ext uri="{FF2B5EF4-FFF2-40B4-BE49-F238E27FC236}">
                <a16:creationId xmlns:a16="http://schemas.microsoft.com/office/drawing/2014/main" id="{213EE895-5125-446D-AC3E-8390952DF8C9}"/>
              </a:ext>
            </a:extLst>
          </p:cNvPr>
          <p:cNvSpPr/>
          <p:nvPr/>
        </p:nvSpPr>
        <p:spPr>
          <a:xfrm>
            <a:off x="3165873" y="5263910"/>
            <a:ext cx="1981200" cy="322820"/>
          </a:xfrm>
          <a:prstGeom prst="rect">
            <a:avLst/>
          </a:prstGeom>
          <a:noFill/>
          <a:ln w="38100">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727859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954929"/>
          </a:xfrm>
        </p:spPr>
        <p:txBody>
          <a:bodyPr/>
          <a:lstStyle/>
          <a:p>
            <a:r>
              <a:rPr lang="zh-CN" altLang="en-US" dirty="0">
                <a:solidFill>
                  <a:schemeClr val="tx1"/>
                </a:solidFill>
              </a:rPr>
              <a:t>用于建模每一个声学单元</a:t>
            </a:r>
            <a:endParaRPr lang="en-US" altLang="zh-CN" dirty="0">
              <a:solidFill>
                <a:schemeClr val="tx1"/>
              </a:solidFill>
            </a:endParaRPr>
          </a:p>
          <a:p>
            <a:pPr lvl="1"/>
            <a:r>
              <a:rPr lang="zh-CN" altLang="en-US" sz="3000" dirty="0">
                <a:solidFill>
                  <a:schemeClr val="tx1"/>
                </a:solidFill>
              </a:rPr>
              <a:t>三音素</a:t>
            </a:r>
            <a:r>
              <a:rPr lang="en-US" altLang="zh-CN" sz="3000" dirty="0">
                <a:solidFill>
                  <a:schemeClr val="tx1"/>
                </a:solidFill>
              </a:rPr>
              <a:t>tri-phone</a:t>
            </a:r>
          </a:p>
          <a:p>
            <a:endParaRPr lang="en-US" altLang="zh-CN" dirty="0">
              <a:solidFill>
                <a:schemeClr val="tx1"/>
              </a:solidFill>
            </a:endParaRPr>
          </a:p>
          <a:p>
            <a:r>
              <a:rPr lang="zh-CN" altLang="en-US" dirty="0">
                <a:solidFill>
                  <a:schemeClr val="tx1"/>
                </a:solidFill>
              </a:rPr>
              <a:t>状态转移概率</a:t>
            </a:r>
            <a:endParaRPr lang="en-US" altLang="zh-CN" dirty="0">
              <a:solidFill>
                <a:schemeClr val="tx1"/>
              </a:solidFill>
            </a:endParaRPr>
          </a:p>
          <a:p>
            <a:endParaRPr lang="en-US" dirty="0">
              <a:solidFill>
                <a:schemeClr val="tx1"/>
              </a:solidFill>
            </a:endParaRPr>
          </a:p>
          <a:p>
            <a:r>
              <a:rPr lang="zh-CN" altLang="en-US" dirty="0">
                <a:solidFill>
                  <a:schemeClr val="tx1"/>
                </a:solidFill>
              </a:rPr>
              <a:t>状态输出概率</a:t>
            </a:r>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语音识别中的隐马尔科夫模型</a:t>
            </a:r>
            <a:endParaRPr lang="en-US" dirty="0">
              <a:solidFill>
                <a:srgbClr val="0078D7"/>
              </a:solidFill>
            </a:endParaRPr>
          </a:p>
        </p:txBody>
      </p:sp>
      <p:pic>
        <p:nvPicPr>
          <p:cNvPr id="6" name="图片 5">
            <a:extLst>
              <a:ext uri="{FF2B5EF4-FFF2-40B4-BE49-F238E27FC236}">
                <a16:creationId xmlns:a16="http://schemas.microsoft.com/office/drawing/2014/main" id="{52991AB2-823B-41EF-9F50-2E3F51BD58D5}"/>
              </a:ext>
            </a:extLst>
          </p:cNvPr>
          <p:cNvPicPr>
            <a:picLocks noChangeAspect="1"/>
          </p:cNvPicPr>
          <p:nvPr/>
        </p:nvPicPr>
        <p:blipFill>
          <a:blip r:embed="rId3"/>
          <a:stretch>
            <a:fillRect/>
          </a:stretch>
        </p:blipFill>
        <p:spPr>
          <a:xfrm>
            <a:off x="5693459" y="2663330"/>
            <a:ext cx="6468378" cy="4096322"/>
          </a:xfrm>
          <a:prstGeom prst="rect">
            <a:avLst/>
          </a:prstGeom>
        </p:spPr>
      </p:pic>
      <p:cxnSp>
        <p:nvCxnSpPr>
          <p:cNvPr id="8" name="直接箭头连接符 7">
            <a:extLst>
              <a:ext uri="{FF2B5EF4-FFF2-40B4-BE49-F238E27FC236}">
                <a16:creationId xmlns:a16="http://schemas.microsoft.com/office/drawing/2014/main" id="{132272CE-D2A9-454F-B4D7-6630C7ECA6BE}"/>
              </a:ext>
            </a:extLst>
          </p:cNvPr>
          <p:cNvCxnSpPr>
            <a:cxnSpLocks/>
          </p:cNvCxnSpPr>
          <p:nvPr/>
        </p:nvCxnSpPr>
        <p:spPr>
          <a:xfrm flipV="1">
            <a:off x="3856037" y="3364459"/>
            <a:ext cx="2895600" cy="1"/>
          </a:xfrm>
          <a:prstGeom prst="straightConnector1">
            <a:avLst/>
          </a:prstGeom>
          <a:ln w="28575">
            <a:solidFill>
              <a:srgbClr val="0078D7"/>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36115EFA-5D57-4626-881F-5E1C57D7C136}"/>
              </a:ext>
            </a:extLst>
          </p:cNvPr>
          <p:cNvCxnSpPr>
            <a:cxnSpLocks/>
          </p:cNvCxnSpPr>
          <p:nvPr/>
        </p:nvCxnSpPr>
        <p:spPr>
          <a:xfrm flipV="1">
            <a:off x="3856037" y="4790789"/>
            <a:ext cx="2362200" cy="1"/>
          </a:xfrm>
          <a:prstGeom prst="straightConnector1">
            <a:avLst/>
          </a:prstGeom>
          <a:ln w="28575">
            <a:solidFill>
              <a:srgbClr val="0078D7"/>
            </a:solidFill>
            <a:tailEnd type="arrow"/>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605D6043-5BD4-49D1-9716-0BF707B3AC17}"/>
              </a:ext>
            </a:extLst>
          </p:cNvPr>
          <p:cNvSpPr txBox="1"/>
          <p:nvPr/>
        </p:nvSpPr>
        <p:spPr>
          <a:xfrm>
            <a:off x="4465637" y="1911484"/>
            <a:ext cx="6096000" cy="627864"/>
          </a:xfrm>
          <a:prstGeom prst="rect">
            <a:avLst/>
          </a:prstGeom>
          <a:noFill/>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e.g.: sil-zh+e2  zh-e2+h  h-u+ai2 u-ai2+sil</a:t>
            </a:r>
            <a:endParaRPr lang="zh-CN" alt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670787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实验结果</a:t>
            </a:r>
            <a:endParaRPr lang="en-US" dirty="0"/>
          </a:p>
        </p:txBody>
      </p:sp>
      <p:sp>
        <p:nvSpPr>
          <p:cNvPr id="10" name="内容占位符 2">
            <a:extLst>
              <a:ext uri="{FF2B5EF4-FFF2-40B4-BE49-F238E27FC236}">
                <a16:creationId xmlns:a16="http://schemas.microsoft.com/office/drawing/2014/main" id="{C8C40363-51B7-4FAA-B519-0F384F9CC4EB}"/>
              </a:ext>
            </a:extLst>
          </p:cNvPr>
          <p:cNvSpPr txBox="1">
            <a:spLocks/>
          </p:cNvSpPr>
          <p:nvPr/>
        </p:nvSpPr>
        <p:spPr>
          <a:xfrm>
            <a:off x="323850" y="1125538"/>
            <a:ext cx="8424863" cy="496728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zh-CN" altLang="en-US" dirty="0"/>
          </a:p>
        </p:txBody>
      </p:sp>
      <p:sp>
        <p:nvSpPr>
          <p:cNvPr id="7" name="内容占位符 2">
            <a:extLst>
              <a:ext uri="{FF2B5EF4-FFF2-40B4-BE49-F238E27FC236}">
                <a16:creationId xmlns:a16="http://schemas.microsoft.com/office/drawing/2014/main" id="{1D7EAE1A-85EE-44D5-9BCA-3C326DCFA5F3}"/>
              </a:ext>
            </a:extLst>
          </p:cNvPr>
          <p:cNvSpPr txBox="1">
            <a:spLocks/>
          </p:cNvSpPr>
          <p:nvPr/>
        </p:nvSpPr>
        <p:spPr>
          <a:xfrm>
            <a:off x="323850" y="1125538"/>
            <a:ext cx="9551987" cy="496728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zh-CN" altLang="en-US" dirty="0"/>
              <a:t>与跳帧方法对比</a:t>
            </a:r>
            <a:endParaRPr lang="en-US" altLang="zh-CN" dirty="0"/>
          </a:p>
          <a:p>
            <a:pPr lvl="1">
              <a:lnSpc>
                <a:spcPct val="150000"/>
              </a:lnSpc>
            </a:pPr>
            <a:r>
              <a:rPr lang="zh-CN" altLang="en-US" sz="3000" dirty="0"/>
              <a:t>工作在不同层面，可叠加</a:t>
            </a:r>
            <a:endParaRPr lang="en-US" altLang="zh-CN" sz="3000" dirty="0"/>
          </a:p>
          <a:p>
            <a:pPr>
              <a:lnSpc>
                <a:spcPct val="150000"/>
              </a:lnSpc>
            </a:pPr>
            <a:endParaRPr lang="zh-CN" altLang="en-US" dirty="0"/>
          </a:p>
        </p:txBody>
      </p:sp>
      <p:pic>
        <p:nvPicPr>
          <p:cNvPr id="4" name="图片 3" descr="图片包含 屏幕截图&#10;&#10;自动生成的说明">
            <a:extLst>
              <a:ext uri="{FF2B5EF4-FFF2-40B4-BE49-F238E27FC236}">
                <a16:creationId xmlns:a16="http://schemas.microsoft.com/office/drawing/2014/main" id="{57A46AC3-5802-4D7B-A39A-3F8F42C7D8CC}"/>
              </a:ext>
            </a:extLst>
          </p:cNvPr>
          <p:cNvPicPr>
            <a:picLocks noChangeAspect="1"/>
          </p:cNvPicPr>
          <p:nvPr/>
        </p:nvPicPr>
        <p:blipFill>
          <a:blip r:embed="rId3"/>
          <a:stretch>
            <a:fillRect/>
          </a:stretch>
        </p:blipFill>
        <p:spPr>
          <a:xfrm>
            <a:off x="2408237" y="3539592"/>
            <a:ext cx="8287609" cy="2533750"/>
          </a:xfrm>
          <a:prstGeom prst="rect">
            <a:avLst/>
          </a:prstGeom>
        </p:spPr>
      </p:pic>
      <p:sp>
        <p:nvSpPr>
          <p:cNvPr id="6" name="矩形 5">
            <a:extLst>
              <a:ext uri="{FF2B5EF4-FFF2-40B4-BE49-F238E27FC236}">
                <a16:creationId xmlns:a16="http://schemas.microsoft.com/office/drawing/2014/main" id="{7C8DF8E9-51F0-43E8-809B-83BD03F71FC8}"/>
              </a:ext>
            </a:extLst>
          </p:cNvPr>
          <p:cNvSpPr/>
          <p:nvPr/>
        </p:nvSpPr>
        <p:spPr>
          <a:xfrm>
            <a:off x="8168118" y="5097462"/>
            <a:ext cx="1250519" cy="381000"/>
          </a:xfrm>
          <a:prstGeom prst="rect">
            <a:avLst/>
          </a:prstGeom>
          <a:noFill/>
          <a:ln w="38100">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4167016909"/>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en-US" altLang="zh-CN" dirty="0">
                <a:solidFill>
                  <a:srgbClr val="0078D7"/>
                </a:solidFill>
              </a:rPr>
              <a:t>CTC</a:t>
            </a:r>
            <a:r>
              <a:rPr lang="zh-CN" altLang="en-US" dirty="0">
                <a:solidFill>
                  <a:srgbClr val="0078D7"/>
                </a:solidFill>
              </a:rPr>
              <a:t>音素词图 </a:t>
            </a:r>
            <a:r>
              <a:rPr lang="en-US" altLang="zh-CN" dirty="0">
                <a:solidFill>
                  <a:srgbClr val="0078D7"/>
                </a:solidFill>
              </a:rPr>
              <a:t>– </a:t>
            </a:r>
            <a:r>
              <a:rPr lang="zh-CN" altLang="en-US" dirty="0">
                <a:solidFill>
                  <a:srgbClr val="0078D7"/>
                </a:solidFill>
              </a:rPr>
              <a:t>一种紧致的声学表示</a:t>
            </a:r>
            <a:endParaRPr lang="en-US" dirty="0"/>
          </a:p>
        </p:txBody>
      </p:sp>
      <p:sp>
        <p:nvSpPr>
          <p:cNvPr id="10" name="内容占位符 2">
            <a:extLst>
              <a:ext uri="{FF2B5EF4-FFF2-40B4-BE49-F238E27FC236}">
                <a16:creationId xmlns:a16="http://schemas.microsoft.com/office/drawing/2014/main" id="{C8C40363-51B7-4FAA-B519-0F384F9CC4EB}"/>
              </a:ext>
            </a:extLst>
          </p:cNvPr>
          <p:cNvSpPr txBox="1">
            <a:spLocks/>
          </p:cNvSpPr>
          <p:nvPr/>
        </p:nvSpPr>
        <p:spPr>
          <a:xfrm>
            <a:off x="323850" y="1125538"/>
            <a:ext cx="8424863" cy="496728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zh-CN" altLang="en-US" dirty="0"/>
          </a:p>
        </p:txBody>
      </p:sp>
      <p:sp>
        <p:nvSpPr>
          <p:cNvPr id="7" name="内容占位符 2">
            <a:extLst>
              <a:ext uri="{FF2B5EF4-FFF2-40B4-BE49-F238E27FC236}">
                <a16:creationId xmlns:a16="http://schemas.microsoft.com/office/drawing/2014/main" id="{1D7EAE1A-85EE-44D5-9BCA-3C326DCFA5F3}"/>
              </a:ext>
            </a:extLst>
          </p:cNvPr>
          <p:cNvSpPr txBox="1">
            <a:spLocks/>
          </p:cNvSpPr>
          <p:nvPr/>
        </p:nvSpPr>
        <p:spPr>
          <a:xfrm>
            <a:off x="323850" y="1125538"/>
            <a:ext cx="8424863" cy="496728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zh-CN" altLang="en-US" dirty="0"/>
          </a:p>
        </p:txBody>
      </p:sp>
      <p:pic>
        <p:nvPicPr>
          <p:cNvPr id="8" name="内容占位符 6" descr="屏幕剪辑">
            <a:extLst>
              <a:ext uri="{FF2B5EF4-FFF2-40B4-BE49-F238E27FC236}">
                <a16:creationId xmlns:a16="http://schemas.microsoft.com/office/drawing/2014/main" id="{DE831FF6-74F8-412B-8546-84C94BA30F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3178" y="3344862"/>
            <a:ext cx="8424863" cy="2876329"/>
          </a:xfrm>
          <a:prstGeom prst="rect">
            <a:avLst/>
          </a:prstGeom>
        </p:spPr>
      </p:pic>
      <p:pic>
        <p:nvPicPr>
          <p:cNvPr id="9" name="图片 8" descr="屏幕剪辑">
            <a:extLst>
              <a:ext uri="{FF2B5EF4-FFF2-40B4-BE49-F238E27FC236}">
                <a16:creationId xmlns:a16="http://schemas.microsoft.com/office/drawing/2014/main" id="{6A5D4232-E6B8-4188-8972-578BFE486B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6204" y="1363662"/>
            <a:ext cx="8164065" cy="1724266"/>
          </a:xfrm>
          <a:prstGeom prst="rect">
            <a:avLst/>
          </a:prstGeom>
        </p:spPr>
      </p:pic>
      <p:pic>
        <p:nvPicPr>
          <p:cNvPr id="11" name="图片 10">
            <a:extLst>
              <a:ext uri="{FF2B5EF4-FFF2-40B4-BE49-F238E27FC236}">
                <a16:creationId xmlns:a16="http://schemas.microsoft.com/office/drawing/2014/main" id="{B51066D5-CB75-4FE8-9B2B-94A1BB23EA84}"/>
              </a:ext>
            </a:extLst>
          </p:cNvPr>
          <p:cNvPicPr>
            <a:picLocks noChangeAspect="1"/>
          </p:cNvPicPr>
          <p:nvPr/>
        </p:nvPicPr>
        <p:blipFill>
          <a:blip r:embed="rId5"/>
          <a:stretch>
            <a:fillRect/>
          </a:stretch>
        </p:blipFill>
        <p:spPr>
          <a:xfrm>
            <a:off x="0" y="5617546"/>
            <a:ext cx="3758141" cy="1332251"/>
          </a:xfrm>
          <a:prstGeom prst="rect">
            <a:avLst/>
          </a:prstGeom>
        </p:spPr>
      </p:pic>
    </p:spTree>
    <p:extLst>
      <p:ext uri="{BB962C8B-B14F-4D97-AF65-F5344CB8AC3E}">
        <p14:creationId xmlns:p14="http://schemas.microsoft.com/office/powerpoint/2010/main" val="2076278198"/>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en-US" altLang="zh-CN" dirty="0">
                <a:solidFill>
                  <a:srgbClr val="0078D7"/>
                </a:solidFill>
              </a:rPr>
              <a:t>CTC</a:t>
            </a:r>
            <a:r>
              <a:rPr lang="zh-CN" altLang="en-US" dirty="0">
                <a:solidFill>
                  <a:srgbClr val="0078D7"/>
                </a:solidFill>
              </a:rPr>
              <a:t>音素词图 </a:t>
            </a:r>
            <a:r>
              <a:rPr lang="en-US" altLang="zh-CN" dirty="0">
                <a:solidFill>
                  <a:srgbClr val="0078D7"/>
                </a:solidFill>
              </a:rPr>
              <a:t>– </a:t>
            </a:r>
            <a:r>
              <a:rPr lang="zh-CN" altLang="en-US" dirty="0">
                <a:solidFill>
                  <a:srgbClr val="0078D7"/>
                </a:solidFill>
              </a:rPr>
              <a:t>一种紧致的声学表示</a:t>
            </a:r>
            <a:endParaRPr lang="en-US" dirty="0"/>
          </a:p>
        </p:txBody>
      </p:sp>
      <p:sp>
        <p:nvSpPr>
          <p:cNvPr id="17" name="灯片编号占位符 3">
            <a:extLst>
              <a:ext uri="{FF2B5EF4-FFF2-40B4-BE49-F238E27FC236}">
                <a16:creationId xmlns:a16="http://schemas.microsoft.com/office/drawing/2014/main" id="{42F7A195-5D12-4D2F-810C-7CEF3D331A24}"/>
              </a:ext>
            </a:extLst>
          </p:cNvPr>
          <p:cNvSpPr txBox="1">
            <a:spLocks/>
          </p:cNvSpPr>
          <p:nvPr/>
        </p:nvSpPr>
        <p:spPr>
          <a:xfrm>
            <a:off x="8221885" y="5840263"/>
            <a:ext cx="2133600" cy="476250"/>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fld id="{E35E9E6D-B1E9-4F08-8E83-0E081C425F53}" type="slidenum">
              <a:rPr lang="de-DE" smtClean="0"/>
              <a:pPr/>
              <a:t>92</a:t>
            </a:fld>
            <a:endParaRPr lang="de-DE"/>
          </a:p>
        </p:txBody>
      </p:sp>
      <p:pic>
        <p:nvPicPr>
          <p:cNvPr id="18" name="Picture 2" descr="D:\__WORKSPACE__\SJTU\Speech_Lab\ICASSP2017\paper\icassp2017-svn\figs\OPER-latden.png">
            <a:extLst>
              <a:ext uri="{FF2B5EF4-FFF2-40B4-BE49-F238E27FC236}">
                <a16:creationId xmlns:a16="http://schemas.microsoft.com/office/drawing/2014/main" id="{8C161DE4-5D89-45B4-B930-BF5AA59EE51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8437" y="1439862"/>
            <a:ext cx="6757939" cy="226518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3" descr="D:\__WORKSPACE__\SJTU\Speech_Lab\ICASSP2017\paper\icassp2017-svn\figs\OWER-latden.png">
            <a:extLst>
              <a:ext uri="{FF2B5EF4-FFF2-40B4-BE49-F238E27FC236}">
                <a16:creationId xmlns:a16="http://schemas.microsoft.com/office/drawing/2014/main" id="{83F11834-6029-4856-9B3C-72F2110FB07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00325" y="3816126"/>
            <a:ext cx="7784945" cy="255943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4">
            <a:extLst>
              <a:ext uri="{FF2B5EF4-FFF2-40B4-BE49-F238E27FC236}">
                <a16:creationId xmlns:a16="http://schemas.microsoft.com/office/drawing/2014/main" id="{6DFC0D3C-B726-4B44-865F-FDF7C46EB234}"/>
              </a:ext>
            </a:extLst>
          </p:cNvPr>
          <p:cNvSpPr txBox="1"/>
          <p:nvPr/>
        </p:nvSpPr>
        <p:spPr>
          <a:xfrm>
            <a:off x="1920205" y="2006634"/>
            <a:ext cx="302433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dirty="0"/>
              <a:t>最优匹配的音素错误率</a:t>
            </a:r>
            <a:endParaRPr lang="en-US" altLang="zh-CN" dirty="0"/>
          </a:p>
          <a:p>
            <a:r>
              <a:rPr lang="zh-CN" altLang="en-US" dirty="0"/>
              <a:t>（</a:t>
            </a:r>
            <a:r>
              <a:rPr lang="en-US" altLang="zh-CN" dirty="0"/>
              <a:t> Oracle phone error rate </a:t>
            </a:r>
            <a:r>
              <a:rPr lang="zh-CN" altLang="en-US" dirty="0"/>
              <a:t>）</a:t>
            </a:r>
          </a:p>
        </p:txBody>
      </p:sp>
      <p:cxnSp>
        <p:nvCxnSpPr>
          <p:cNvPr id="21" name="直接箭头连接符 20">
            <a:extLst>
              <a:ext uri="{FF2B5EF4-FFF2-40B4-BE49-F238E27FC236}">
                <a16:creationId xmlns:a16="http://schemas.microsoft.com/office/drawing/2014/main" id="{F5766FF6-2279-4E6E-BD2D-AAB78B3EFE0D}"/>
              </a:ext>
            </a:extLst>
          </p:cNvPr>
          <p:cNvCxnSpPr/>
          <p:nvPr/>
        </p:nvCxnSpPr>
        <p:spPr>
          <a:xfrm flipV="1">
            <a:off x="3792413" y="1655886"/>
            <a:ext cx="432048" cy="35074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pic>
        <p:nvPicPr>
          <p:cNvPr id="22" name="图片 21" descr="屏幕剪辑">
            <a:extLst>
              <a:ext uri="{FF2B5EF4-FFF2-40B4-BE49-F238E27FC236}">
                <a16:creationId xmlns:a16="http://schemas.microsoft.com/office/drawing/2014/main" id="{39154DFD-668D-41AD-A113-70CFE842D5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4181" y="3748002"/>
            <a:ext cx="1246546" cy="356156"/>
          </a:xfrm>
          <a:prstGeom prst="rect">
            <a:avLst/>
          </a:prstGeom>
          <a:ln>
            <a:solidFill>
              <a:schemeClr val="tx1"/>
            </a:solidFill>
          </a:ln>
        </p:spPr>
      </p:pic>
    </p:spTree>
    <p:extLst>
      <p:ext uri="{BB962C8B-B14F-4D97-AF65-F5344CB8AC3E}">
        <p14:creationId xmlns:p14="http://schemas.microsoft.com/office/powerpoint/2010/main" val="1044983152"/>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en-US" altLang="zh-CN" dirty="0">
                <a:solidFill>
                  <a:srgbClr val="0078D7"/>
                </a:solidFill>
              </a:rPr>
              <a:t>CTC</a:t>
            </a:r>
            <a:r>
              <a:rPr lang="zh-CN" altLang="en-US" dirty="0">
                <a:solidFill>
                  <a:srgbClr val="0078D7"/>
                </a:solidFill>
              </a:rPr>
              <a:t>音素词图的扩展应用</a:t>
            </a:r>
            <a:endParaRPr lang="en-US" dirty="0"/>
          </a:p>
        </p:txBody>
      </p:sp>
      <p:sp>
        <p:nvSpPr>
          <p:cNvPr id="10" name="内容占位符 2">
            <a:extLst>
              <a:ext uri="{FF2B5EF4-FFF2-40B4-BE49-F238E27FC236}">
                <a16:creationId xmlns:a16="http://schemas.microsoft.com/office/drawing/2014/main" id="{C8C40363-51B7-4FAA-B519-0F384F9CC4EB}"/>
              </a:ext>
            </a:extLst>
          </p:cNvPr>
          <p:cNvSpPr txBox="1">
            <a:spLocks/>
          </p:cNvSpPr>
          <p:nvPr/>
        </p:nvSpPr>
        <p:spPr>
          <a:xfrm>
            <a:off x="323850" y="1125538"/>
            <a:ext cx="8424863" cy="496728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zh-CN" altLang="en-US" dirty="0"/>
          </a:p>
        </p:txBody>
      </p:sp>
      <p:sp>
        <p:nvSpPr>
          <p:cNvPr id="7" name="内容占位符 2">
            <a:extLst>
              <a:ext uri="{FF2B5EF4-FFF2-40B4-BE49-F238E27FC236}">
                <a16:creationId xmlns:a16="http://schemas.microsoft.com/office/drawing/2014/main" id="{1D7EAE1A-85EE-44D5-9BCA-3C326DCFA5F3}"/>
              </a:ext>
            </a:extLst>
          </p:cNvPr>
          <p:cNvSpPr txBox="1">
            <a:spLocks/>
          </p:cNvSpPr>
          <p:nvPr/>
        </p:nvSpPr>
        <p:spPr>
          <a:xfrm>
            <a:off x="323850" y="1125538"/>
            <a:ext cx="8424863" cy="496728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t>关键词检测</a:t>
            </a:r>
            <a:endParaRPr lang="en-US" altLang="zh-CN" dirty="0"/>
          </a:p>
          <a:p>
            <a:r>
              <a:rPr lang="zh-CN" altLang="en-US" dirty="0"/>
              <a:t>置信度</a:t>
            </a:r>
            <a:endParaRPr lang="en-US" altLang="zh-CN" dirty="0"/>
          </a:p>
          <a:p>
            <a:r>
              <a:rPr lang="zh-CN" altLang="en-US" dirty="0"/>
              <a:t>声学特征到词语的端到端建模</a:t>
            </a:r>
            <a:endParaRPr lang="en-US" altLang="zh-CN" dirty="0"/>
          </a:p>
          <a:p>
            <a:endParaRPr lang="en-US" altLang="zh-CN" dirty="0"/>
          </a:p>
          <a:p>
            <a:endParaRPr lang="zh-CN" altLang="en-US" dirty="0"/>
          </a:p>
        </p:txBody>
      </p:sp>
      <p:sp>
        <p:nvSpPr>
          <p:cNvPr id="5" name="Rectangle 1">
            <a:extLst>
              <a:ext uri="{FF2B5EF4-FFF2-40B4-BE49-F238E27FC236}">
                <a16:creationId xmlns:a16="http://schemas.microsoft.com/office/drawing/2014/main" id="{4026CBBD-D6A0-498A-B991-124258CB431B}"/>
              </a:ext>
            </a:extLst>
          </p:cNvPr>
          <p:cNvSpPr>
            <a:spLocks noChangeArrowheads="1"/>
          </p:cNvSpPr>
          <p:nvPr/>
        </p:nvSpPr>
        <p:spPr bwMode="auto">
          <a:xfrm>
            <a:off x="0" y="4607126"/>
            <a:ext cx="12436475" cy="239533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defTabSz="914400" eaLnBrk="0" fontAlgn="base" hangingPunct="0">
              <a:lnSpc>
                <a:spcPct val="120000"/>
              </a:lnSpc>
              <a:spcBef>
                <a:spcPct val="0"/>
              </a:spcBef>
              <a:spcAft>
                <a:spcPct val="0"/>
              </a:spcAft>
              <a:buFontTx/>
              <a:buChar char="•"/>
            </a:pPr>
            <a:r>
              <a:rPr lang="zh-CN" altLang="zh-CN" sz="1400" b="1" dirty="0">
                <a:solidFill>
                  <a:srgbClr val="333333"/>
                </a:solidFill>
                <a:latin typeface="Arial" panose="020B0604020202020204" pitchFamily="34" charset="0"/>
                <a:ea typeface="Helvetica Neue"/>
              </a:rPr>
              <a:t>Zhehuai Chen</a:t>
            </a:r>
            <a:r>
              <a:rPr lang="zh-CN" altLang="zh-CN" sz="1400" dirty="0">
                <a:solidFill>
                  <a:srgbClr val="333333"/>
                </a:solidFill>
                <a:latin typeface="Arial" panose="020B0604020202020204" pitchFamily="34" charset="0"/>
                <a:ea typeface="Helvetica Neue"/>
              </a:rPr>
              <a:t>, Yimeng Zhuang, Yanmin Qian and Kai Yu, Phone Synchronous Speech Recognition with CTC Lattices, IEEE/ACM Transactions on Audio, Speech, and Language Processing , vol. 25, no. 1, pp. 86-97, Jan. 2017. doi: 10.1109/TASLP.2016.2625459 </a:t>
            </a:r>
            <a:endParaRPr lang="en-US" altLang="zh-CN" sz="1400" dirty="0">
              <a:solidFill>
                <a:srgbClr val="333333"/>
              </a:solidFill>
              <a:latin typeface="Arial" panose="020B0604020202020204" pitchFamily="34" charset="0"/>
              <a:ea typeface="Helvetica Neue"/>
            </a:endParaRPr>
          </a:p>
          <a:p>
            <a:pPr marL="0" marR="0" lvl="0" indent="0" algn="l" defTabSz="914400" rtl="0" eaLnBrk="0" fontAlgn="base" latinLnBrk="0" hangingPunct="0">
              <a:lnSpc>
                <a:spcPct val="120000"/>
              </a:lnSpc>
              <a:spcBef>
                <a:spcPct val="0"/>
              </a:spcBef>
              <a:spcAft>
                <a:spcPct val="0"/>
              </a:spcAft>
              <a:buClrTx/>
              <a:buSzTx/>
              <a:buFontTx/>
              <a:buChar char="•"/>
              <a:tabLst/>
            </a:pPr>
            <a:r>
              <a:rPr kumimoji="0" lang="zh-CN" altLang="zh-CN" sz="1400" b="1" i="0" u="none" strike="noStrike" cap="none" normalizeH="0" baseline="0" dirty="0">
                <a:ln>
                  <a:noFill/>
                </a:ln>
                <a:solidFill>
                  <a:srgbClr val="333333"/>
                </a:solidFill>
                <a:effectLst/>
                <a:latin typeface="Arial" panose="020B0604020202020204" pitchFamily="34" charset="0"/>
                <a:ea typeface="Helvetica Neue"/>
              </a:rPr>
              <a:t>Zhehuai Chen</a:t>
            </a:r>
            <a:r>
              <a:rPr kumimoji="0" lang="zh-CN" altLang="zh-CN" sz="1400" b="0" i="0" u="none" strike="noStrike" cap="none" normalizeH="0" baseline="0" dirty="0">
                <a:ln>
                  <a:noFill/>
                </a:ln>
                <a:solidFill>
                  <a:srgbClr val="333333"/>
                </a:solidFill>
                <a:effectLst/>
                <a:latin typeface="Arial" panose="020B0604020202020204" pitchFamily="34" charset="0"/>
                <a:ea typeface="Helvetica Neue"/>
              </a:rPr>
              <a:t>, Qi Liu, Hao Li, Kai Yu, On Modular Training of Neural Acoustics-to-word Model for LVCSR, IEEE International Conference on Acoustics, Speech and Signal Processing(ICASSP), Calgary, Canada, 2018.</a:t>
            </a:r>
          </a:p>
          <a:p>
            <a:pPr marL="0" marR="0" lvl="0" indent="0" algn="l" defTabSz="914400" rtl="0" eaLnBrk="0" fontAlgn="base" latinLnBrk="0" hangingPunct="0">
              <a:lnSpc>
                <a:spcPct val="120000"/>
              </a:lnSpc>
              <a:spcBef>
                <a:spcPct val="0"/>
              </a:spcBef>
              <a:spcAft>
                <a:spcPct val="0"/>
              </a:spcAft>
              <a:buClrTx/>
              <a:buSzTx/>
              <a:buFontTx/>
              <a:buChar char="•"/>
              <a:tabLst/>
            </a:pPr>
            <a:r>
              <a:rPr kumimoji="0" lang="zh-CN" altLang="zh-CN" sz="1400" b="1" i="0" u="none" strike="noStrike" cap="none" normalizeH="0" baseline="0" dirty="0">
                <a:ln>
                  <a:noFill/>
                </a:ln>
                <a:solidFill>
                  <a:srgbClr val="333333"/>
                </a:solidFill>
                <a:effectLst/>
                <a:latin typeface="Arial" panose="020B0604020202020204" pitchFamily="34" charset="0"/>
                <a:ea typeface="Helvetica Neue"/>
              </a:rPr>
              <a:t>Zhehuai Chen</a:t>
            </a:r>
            <a:r>
              <a:rPr kumimoji="0" lang="zh-CN" altLang="zh-CN" sz="1400" b="0" i="0" u="none" strike="noStrike" cap="none" normalizeH="0" baseline="0" dirty="0">
                <a:ln>
                  <a:noFill/>
                </a:ln>
                <a:solidFill>
                  <a:srgbClr val="333333"/>
                </a:solidFill>
                <a:effectLst/>
                <a:latin typeface="Arial" panose="020B0604020202020204" pitchFamily="34" charset="0"/>
                <a:ea typeface="Helvetica Neue"/>
              </a:rPr>
              <a:t>, Yanmin Qian, and Kai Yu. A unified confidence measure framework using auxiliary normalization graph, IScIDE, 2017.</a:t>
            </a:r>
          </a:p>
          <a:p>
            <a:pPr marL="0" marR="0" lvl="0" indent="0" algn="l" defTabSz="914400" rtl="0" eaLnBrk="0" fontAlgn="base" latinLnBrk="0" hangingPunct="0">
              <a:lnSpc>
                <a:spcPct val="120000"/>
              </a:lnSpc>
              <a:spcBef>
                <a:spcPct val="0"/>
              </a:spcBef>
              <a:spcAft>
                <a:spcPct val="0"/>
              </a:spcAft>
              <a:buClrTx/>
              <a:buSzTx/>
              <a:buFontTx/>
              <a:buChar char="•"/>
              <a:tabLst/>
            </a:pPr>
            <a:r>
              <a:rPr kumimoji="0" lang="zh-CN" altLang="zh-CN" sz="1400" b="1" i="0" u="none" strike="noStrike" cap="none" normalizeH="0" baseline="0" dirty="0">
                <a:ln>
                  <a:noFill/>
                </a:ln>
                <a:solidFill>
                  <a:srgbClr val="333333"/>
                </a:solidFill>
                <a:effectLst/>
                <a:latin typeface="Arial" panose="020B0604020202020204" pitchFamily="34" charset="0"/>
                <a:ea typeface="Helvetica Neue"/>
              </a:rPr>
              <a:t>Zhehuai Chen</a:t>
            </a:r>
            <a:r>
              <a:rPr kumimoji="0" lang="zh-CN" altLang="zh-CN" sz="1400" b="0" i="0" u="none" strike="noStrike" cap="none" normalizeH="0" baseline="0" dirty="0">
                <a:ln>
                  <a:noFill/>
                </a:ln>
                <a:solidFill>
                  <a:srgbClr val="333333"/>
                </a:solidFill>
                <a:effectLst/>
                <a:latin typeface="Arial" panose="020B0604020202020204" pitchFamily="34" charset="0"/>
                <a:ea typeface="Helvetica Neue"/>
              </a:rPr>
              <a:t>, Yimeng Zhuang and Kai Yu, Confidence Measures for CTC-based Phone Synchronous Decoding, IEEE International Conference on Acoustics, Speech and Signal Processing(ICASSP), New Orleans, USA, 2017: 4850-4854</a:t>
            </a:r>
            <a:r>
              <a:rPr lang="zh-CN" altLang="zh-CN" sz="1400" dirty="0">
                <a:solidFill>
                  <a:srgbClr val="333333"/>
                </a:solidFill>
                <a:latin typeface="Arial" panose="020B0604020202020204" pitchFamily="34" charset="0"/>
              </a:rPr>
              <a:t>. [student travel grant]</a:t>
            </a:r>
            <a:r>
              <a:rPr lang="zh-CN" altLang="zh-CN" sz="1400" dirty="0">
                <a:solidFill>
                  <a:srgbClr val="000000"/>
                </a:solidFill>
                <a:latin typeface="Arial" panose="020B0604020202020204" pitchFamily="34" charset="0"/>
              </a:rPr>
              <a:t> </a:t>
            </a:r>
          </a:p>
          <a:p>
            <a:pPr defTabSz="914400" eaLnBrk="0" fontAlgn="base" hangingPunct="0">
              <a:lnSpc>
                <a:spcPct val="120000"/>
              </a:lnSpc>
              <a:spcBef>
                <a:spcPct val="0"/>
              </a:spcBef>
              <a:spcAft>
                <a:spcPct val="0"/>
              </a:spcAft>
              <a:buFontTx/>
              <a:buChar char="•"/>
            </a:pPr>
            <a:r>
              <a:rPr kumimoji="0" lang="zh-CN" altLang="zh-CN" sz="1400" b="1" i="0" u="none" strike="noStrike" cap="none" normalizeH="0" baseline="0" dirty="0">
                <a:ln>
                  <a:noFill/>
                </a:ln>
                <a:solidFill>
                  <a:srgbClr val="333333"/>
                </a:solidFill>
                <a:effectLst/>
                <a:latin typeface="Arial" panose="020B0604020202020204" pitchFamily="34" charset="0"/>
                <a:ea typeface="Helvetica Neue"/>
              </a:rPr>
              <a:t>Zhehuai Chen</a:t>
            </a:r>
            <a:r>
              <a:rPr kumimoji="0" lang="zh-CN" altLang="zh-CN" sz="1400" b="0" i="0" u="none" strike="noStrike" cap="none" normalizeH="0" baseline="0" dirty="0">
                <a:ln>
                  <a:noFill/>
                </a:ln>
                <a:solidFill>
                  <a:srgbClr val="333333"/>
                </a:solidFill>
                <a:effectLst/>
                <a:latin typeface="Arial" panose="020B0604020202020204" pitchFamily="34" charset="0"/>
                <a:ea typeface="Helvetica Neue"/>
              </a:rPr>
              <a:t>, Wei Deng, Tao Xu and Kai Yu. Phone Synchronous Decoding with CTC Lattice. 17th Annual Conference of the International Speech Communication Association (InterSpeech), San Francisco, America, 2016: 1923-1927</a:t>
            </a:r>
            <a:r>
              <a:rPr lang="zh-CN" altLang="zh-CN" sz="1400" dirty="0">
                <a:solidFill>
                  <a:srgbClr val="333333"/>
                </a:solidFill>
                <a:latin typeface="Arial" panose="020B0604020202020204" pitchFamily="34" charset="0"/>
              </a:rPr>
              <a:t>.[student travel grant] </a:t>
            </a:r>
          </a:p>
        </p:txBody>
      </p:sp>
      <p:cxnSp>
        <p:nvCxnSpPr>
          <p:cNvPr id="3" name="直接连接符 2">
            <a:extLst>
              <a:ext uri="{FF2B5EF4-FFF2-40B4-BE49-F238E27FC236}">
                <a16:creationId xmlns:a16="http://schemas.microsoft.com/office/drawing/2014/main" id="{10A64EE7-838F-47DA-87FA-8120B1A74B21}"/>
              </a:ext>
            </a:extLst>
          </p:cNvPr>
          <p:cNvCxnSpPr/>
          <p:nvPr/>
        </p:nvCxnSpPr>
        <p:spPr>
          <a:xfrm>
            <a:off x="503237" y="4411662"/>
            <a:ext cx="11353800"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26506878"/>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例子：关键词检测</a:t>
            </a:r>
            <a:endParaRPr lang="en-US" dirty="0"/>
          </a:p>
        </p:txBody>
      </p:sp>
      <p:pic>
        <p:nvPicPr>
          <p:cNvPr id="9" name="内容占位符 5">
            <a:extLst>
              <a:ext uri="{FF2B5EF4-FFF2-40B4-BE49-F238E27FC236}">
                <a16:creationId xmlns:a16="http://schemas.microsoft.com/office/drawing/2014/main" id="{E7646387-1D42-4599-9AEB-F6D5B2293D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7621" y="3168821"/>
            <a:ext cx="5955916" cy="3530430"/>
          </a:xfrm>
          <a:prstGeom prst="rect">
            <a:avLst/>
          </a:prstGeom>
        </p:spPr>
      </p:pic>
      <p:pic>
        <p:nvPicPr>
          <p:cNvPr id="10" name="图片 9">
            <a:extLst>
              <a:ext uri="{FF2B5EF4-FFF2-40B4-BE49-F238E27FC236}">
                <a16:creationId xmlns:a16="http://schemas.microsoft.com/office/drawing/2014/main" id="{174D217A-E80A-421C-B380-EFE1D0EF9A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029" y="1072908"/>
            <a:ext cx="5283084" cy="2266367"/>
          </a:xfrm>
          <a:prstGeom prst="rect">
            <a:avLst/>
          </a:prstGeom>
        </p:spPr>
      </p:pic>
      <p:sp>
        <p:nvSpPr>
          <p:cNvPr id="12" name="TextBox 4">
            <a:extLst>
              <a:ext uri="{FF2B5EF4-FFF2-40B4-BE49-F238E27FC236}">
                <a16:creationId xmlns:a16="http://schemas.microsoft.com/office/drawing/2014/main" id="{CEE326BA-D612-4495-BC9F-2C241D516A21}"/>
              </a:ext>
            </a:extLst>
          </p:cNvPr>
          <p:cNvSpPr txBox="1"/>
          <p:nvPr/>
        </p:nvSpPr>
        <p:spPr>
          <a:xfrm>
            <a:off x="5555143" y="1317846"/>
            <a:ext cx="153713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dirty="0"/>
              <a:t>Framework</a:t>
            </a:r>
            <a:endParaRPr lang="zh-CN" altLang="en-US" dirty="0"/>
          </a:p>
        </p:txBody>
      </p:sp>
      <p:sp>
        <p:nvSpPr>
          <p:cNvPr id="13" name="TextBox 4">
            <a:extLst>
              <a:ext uri="{FF2B5EF4-FFF2-40B4-BE49-F238E27FC236}">
                <a16:creationId xmlns:a16="http://schemas.microsoft.com/office/drawing/2014/main" id="{7A1F81E7-B5E9-407E-B89C-D9FE0CA23017}"/>
              </a:ext>
            </a:extLst>
          </p:cNvPr>
          <p:cNvSpPr txBox="1"/>
          <p:nvPr/>
        </p:nvSpPr>
        <p:spPr>
          <a:xfrm>
            <a:off x="3846211" y="5459952"/>
            <a:ext cx="2157782"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dirty="0"/>
              <a:t>A </a:t>
            </a:r>
            <a:r>
              <a:rPr lang="en-US" altLang="zh-CN" i="1" dirty="0">
                <a:solidFill>
                  <a:srgbClr val="FF0000"/>
                </a:solidFill>
              </a:rPr>
              <a:t>minimum edit distance</a:t>
            </a:r>
            <a:r>
              <a:rPr lang="en-US" altLang="zh-CN" i="1" dirty="0"/>
              <a:t> </a:t>
            </a:r>
            <a:r>
              <a:rPr lang="en-US" altLang="zh-CN" dirty="0"/>
              <a:t>based post-processing</a:t>
            </a:r>
            <a:endParaRPr lang="zh-CN" altLang="en-US" dirty="0"/>
          </a:p>
        </p:txBody>
      </p:sp>
      <p:sp>
        <p:nvSpPr>
          <p:cNvPr id="8" name="云形 7">
            <a:extLst>
              <a:ext uri="{FF2B5EF4-FFF2-40B4-BE49-F238E27FC236}">
                <a16:creationId xmlns:a16="http://schemas.microsoft.com/office/drawing/2014/main" id="{5BCBE1B8-20C8-4CA5-A4C9-4423FDFF3EE0}"/>
              </a:ext>
            </a:extLst>
          </p:cNvPr>
          <p:cNvSpPr/>
          <p:nvPr/>
        </p:nvSpPr>
        <p:spPr bwMode="auto">
          <a:xfrm>
            <a:off x="6856363" y="2189188"/>
            <a:ext cx="5336383" cy="770670"/>
          </a:xfrm>
          <a:prstGeom prst="cloud">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3000" dirty="0">
                <a:solidFill>
                  <a:schemeClr val="tx1"/>
                </a:solidFill>
              </a:rPr>
              <a:t>词图</a:t>
            </a:r>
            <a:r>
              <a:rPr lang="zh-CN" altLang="en-US" sz="3000" b="1" dirty="0">
                <a:solidFill>
                  <a:srgbClr val="0078D7"/>
                </a:solidFill>
              </a:rPr>
              <a:t>准确性</a:t>
            </a:r>
            <a:r>
              <a:rPr lang="zh-CN" altLang="en-US" sz="3000" dirty="0">
                <a:solidFill>
                  <a:schemeClr val="tx1"/>
                </a:solidFill>
              </a:rPr>
              <a:t>和</a:t>
            </a:r>
            <a:r>
              <a:rPr lang="zh-CN" altLang="en-US" sz="3000" b="1" dirty="0">
                <a:solidFill>
                  <a:srgbClr val="0078D7"/>
                </a:solidFill>
              </a:rPr>
              <a:t>紧致性</a:t>
            </a:r>
          </a:p>
        </p:txBody>
      </p:sp>
    </p:spTree>
    <p:extLst>
      <p:ext uri="{BB962C8B-B14F-4D97-AF65-F5344CB8AC3E}">
        <p14:creationId xmlns:p14="http://schemas.microsoft.com/office/powerpoint/2010/main" val="918463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6AA27CB0-44E4-4097-9D81-A3B67EB12F89}"/>
              </a:ext>
            </a:extLst>
          </p:cNvPr>
          <p:cNvPicPr>
            <a:picLocks noChangeAspect="1"/>
          </p:cNvPicPr>
          <p:nvPr/>
        </p:nvPicPr>
        <p:blipFill>
          <a:blip r:embed="rId3"/>
          <a:stretch>
            <a:fillRect/>
          </a:stretch>
        </p:blipFill>
        <p:spPr>
          <a:xfrm>
            <a:off x="9117723" y="144462"/>
            <a:ext cx="3044113" cy="1743317"/>
          </a:xfrm>
          <a:prstGeom prst="rect">
            <a:avLst/>
          </a:prstGeom>
        </p:spPr>
      </p:pic>
      <p:sp>
        <p:nvSpPr>
          <p:cNvPr id="3" name="Title 3">
            <a:extLst>
              <a:ext uri="{FF2B5EF4-FFF2-40B4-BE49-F238E27FC236}">
                <a16:creationId xmlns:a16="http://schemas.microsoft.com/office/drawing/2014/main" id="{4B822E34-F398-4F4D-BA09-3829859432BF}"/>
              </a:ext>
            </a:extLst>
          </p:cNvPr>
          <p:cNvSpPr>
            <a:spLocks noGrp="1"/>
          </p:cNvSpPr>
          <p:nvPr>
            <p:ph type="title"/>
          </p:nvPr>
        </p:nvSpPr>
        <p:spPr>
          <a:xfrm>
            <a:off x="274639" y="295274"/>
            <a:ext cx="11889564" cy="917575"/>
          </a:xfrm>
        </p:spPr>
        <p:txBody>
          <a:bodyPr/>
          <a:lstStyle/>
          <a:p>
            <a:r>
              <a:rPr lang="zh-CN" altLang="en-US" dirty="0">
                <a:solidFill>
                  <a:srgbClr val="0078D7"/>
                </a:solidFill>
              </a:rPr>
              <a:t>总结</a:t>
            </a:r>
            <a:br>
              <a:rPr lang="en-US" dirty="0">
                <a:solidFill>
                  <a:srgbClr val="0078D7"/>
                </a:solidFill>
              </a:rPr>
            </a:br>
            <a:endParaRPr lang="en-US" dirty="0">
              <a:solidFill>
                <a:srgbClr val="0078D7"/>
              </a:solidFill>
            </a:endParaRPr>
          </a:p>
        </p:txBody>
      </p:sp>
      <p:sp>
        <p:nvSpPr>
          <p:cNvPr id="12" name="Text Placeholder 1">
            <a:extLst>
              <a:ext uri="{FF2B5EF4-FFF2-40B4-BE49-F238E27FC236}">
                <a16:creationId xmlns:a16="http://schemas.microsoft.com/office/drawing/2014/main" id="{4122C9D5-1B3E-4188-A201-E7C2D4ADE315}"/>
              </a:ext>
            </a:extLst>
          </p:cNvPr>
          <p:cNvSpPr txBox="1">
            <a:spLocks/>
          </p:cNvSpPr>
          <p:nvPr/>
        </p:nvSpPr>
        <p:spPr>
          <a:xfrm>
            <a:off x="274637" y="1212850"/>
            <a:ext cx="12039599" cy="60816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100000"/>
              </a:lnSpc>
              <a:defRPr/>
            </a:pPr>
            <a:r>
              <a:rPr lang="zh-CN" altLang="en-US" dirty="0">
                <a:solidFill>
                  <a:srgbClr val="505050"/>
                </a:solidFill>
              </a:rPr>
              <a:t>语音识别的序列建模</a:t>
            </a:r>
            <a:endParaRPr lang="en-US" altLang="zh-CN" dirty="0">
              <a:solidFill>
                <a:srgbClr val="505050"/>
              </a:solidFill>
            </a:endParaRPr>
          </a:p>
          <a:p>
            <a:pPr lvl="1">
              <a:lnSpc>
                <a:spcPct val="100000"/>
              </a:lnSpc>
              <a:defRPr/>
            </a:pPr>
            <a:r>
              <a:rPr lang="zh-CN" altLang="en-US" dirty="0">
                <a:solidFill>
                  <a:srgbClr val="505050"/>
                </a:solidFill>
              </a:rPr>
              <a:t>提出多说话人重叠语音识别的无词图鉴别性训练</a:t>
            </a:r>
            <a:endParaRPr lang="en-US" altLang="zh-CN" dirty="0">
              <a:solidFill>
                <a:srgbClr val="505050"/>
              </a:solidFill>
            </a:endParaRPr>
          </a:p>
          <a:p>
            <a:pPr lvl="2">
              <a:lnSpc>
                <a:spcPct val="100000"/>
              </a:lnSpc>
              <a:defRPr/>
            </a:pPr>
            <a:r>
              <a:rPr lang="zh-CN" altLang="en-US" dirty="0">
                <a:solidFill>
                  <a:srgbClr val="505050"/>
                </a:solidFill>
              </a:rPr>
              <a:t>在双人重叠英文电话语音识别中取得了</a:t>
            </a:r>
            <a:r>
              <a:rPr lang="en-US" altLang="zh-CN" b="1" dirty="0">
                <a:solidFill>
                  <a:srgbClr val="0078D7"/>
                </a:solidFill>
              </a:rPr>
              <a:t>8%</a:t>
            </a:r>
            <a:r>
              <a:rPr lang="zh-CN" altLang="en-US" dirty="0">
                <a:solidFill>
                  <a:srgbClr val="505050"/>
                </a:solidFill>
              </a:rPr>
              <a:t>的性能提升</a:t>
            </a:r>
            <a:endParaRPr lang="en-US" altLang="zh-CN" dirty="0">
              <a:solidFill>
                <a:srgbClr val="505050"/>
              </a:solidFill>
            </a:endParaRPr>
          </a:p>
          <a:p>
            <a:pPr lvl="1">
              <a:lnSpc>
                <a:spcPct val="100000"/>
              </a:lnSpc>
              <a:defRPr/>
            </a:pPr>
            <a:r>
              <a:rPr lang="zh-CN" altLang="en-US" dirty="0">
                <a:solidFill>
                  <a:srgbClr val="505050"/>
                </a:solidFill>
              </a:rPr>
              <a:t>提出关键词检测的无词图鉴别性训练</a:t>
            </a:r>
            <a:endParaRPr lang="en-US" altLang="zh-CN" dirty="0">
              <a:solidFill>
                <a:srgbClr val="505050"/>
              </a:solidFill>
            </a:endParaRPr>
          </a:p>
          <a:p>
            <a:pPr lvl="2">
              <a:lnSpc>
                <a:spcPct val="100000"/>
              </a:lnSpc>
              <a:defRPr/>
            </a:pPr>
            <a:r>
              <a:rPr lang="zh-CN" altLang="en-US" dirty="0">
                <a:solidFill>
                  <a:srgbClr val="505050"/>
                </a:solidFill>
              </a:rPr>
              <a:t>在关键词检测和语音唤醒任务上取得了</a:t>
            </a:r>
            <a:r>
              <a:rPr lang="en-US" altLang="zh-CN" b="1" dirty="0">
                <a:solidFill>
                  <a:srgbClr val="0078D7"/>
                </a:solidFill>
              </a:rPr>
              <a:t>17%</a:t>
            </a:r>
            <a:r>
              <a:rPr lang="zh-CN" altLang="en-US" dirty="0">
                <a:solidFill>
                  <a:srgbClr val="505050"/>
                </a:solidFill>
              </a:rPr>
              <a:t>的性能提升</a:t>
            </a:r>
            <a:endParaRPr lang="en-US" altLang="zh-CN" dirty="0">
              <a:solidFill>
                <a:srgbClr val="505050"/>
              </a:solidFill>
            </a:endParaRPr>
          </a:p>
          <a:p>
            <a:pPr lvl="2">
              <a:lnSpc>
                <a:spcPct val="100000"/>
              </a:lnSpc>
              <a:defRPr/>
            </a:pPr>
            <a:endParaRPr lang="en-US" altLang="zh-CN" dirty="0">
              <a:solidFill>
                <a:srgbClr val="505050"/>
              </a:solidFill>
            </a:endParaRPr>
          </a:p>
          <a:p>
            <a:pPr>
              <a:lnSpc>
                <a:spcPct val="100000"/>
              </a:lnSpc>
              <a:defRPr/>
            </a:pPr>
            <a:r>
              <a:rPr lang="zh-CN" altLang="en-US" dirty="0">
                <a:solidFill>
                  <a:srgbClr val="505050"/>
                </a:solidFill>
              </a:rPr>
              <a:t>语音识别的搜索解码</a:t>
            </a:r>
            <a:endParaRPr lang="en-US" altLang="zh-CN" dirty="0">
              <a:solidFill>
                <a:srgbClr val="505050"/>
              </a:solidFill>
            </a:endParaRPr>
          </a:p>
          <a:p>
            <a:pPr lvl="1">
              <a:lnSpc>
                <a:spcPct val="100000"/>
              </a:lnSpc>
              <a:defRPr/>
            </a:pPr>
            <a:r>
              <a:rPr lang="zh-CN" altLang="en-US" dirty="0">
                <a:solidFill>
                  <a:srgbClr val="505050"/>
                </a:solidFill>
              </a:rPr>
              <a:t>提出并行化的维特比解码算法，以提高计算速度</a:t>
            </a:r>
            <a:endParaRPr lang="en-US" altLang="zh-CN" dirty="0">
              <a:solidFill>
                <a:srgbClr val="505050"/>
              </a:solidFill>
            </a:endParaRPr>
          </a:p>
          <a:p>
            <a:pPr lvl="2">
              <a:lnSpc>
                <a:spcPct val="100000"/>
              </a:lnSpc>
              <a:defRPr/>
            </a:pPr>
            <a:r>
              <a:rPr lang="zh-CN" altLang="en-US" dirty="0">
                <a:solidFill>
                  <a:srgbClr val="505050"/>
                </a:solidFill>
              </a:rPr>
              <a:t>在英文电话语音识别中取得了</a:t>
            </a:r>
            <a:r>
              <a:rPr lang="en-US" altLang="zh-CN" b="1" dirty="0">
                <a:solidFill>
                  <a:srgbClr val="0078D7"/>
                </a:solidFill>
              </a:rPr>
              <a:t>46</a:t>
            </a:r>
            <a:r>
              <a:rPr lang="zh-CN" altLang="en-US" b="1" dirty="0">
                <a:solidFill>
                  <a:srgbClr val="0078D7"/>
                </a:solidFill>
              </a:rPr>
              <a:t>倍</a:t>
            </a:r>
            <a:r>
              <a:rPr lang="zh-CN" altLang="en-US" dirty="0">
                <a:solidFill>
                  <a:srgbClr val="505050"/>
                </a:solidFill>
              </a:rPr>
              <a:t>的速度提升，并开源算法</a:t>
            </a:r>
            <a:endParaRPr lang="en-US" altLang="zh-CN" dirty="0">
              <a:solidFill>
                <a:srgbClr val="505050"/>
              </a:solidFill>
            </a:endParaRPr>
          </a:p>
          <a:p>
            <a:pPr lvl="1">
              <a:lnSpc>
                <a:spcPct val="100000"/>
              </a:lnSpc>
              <a:defRPr/>
            </a:pPr>
            <a:r>
              <a:rPr lang="zh-CN" altLang="en-US" dirty="0">
                <a:solidFill>
                  <a:srgbClr val="505050"/>
                </a:solidFill>
              </a:rPr>
              <a:t>提出标签同步的维特比解码算法，以降低计算复杂度</a:t>
            </a:r>
            <a:endParaRPr lang="en-US" altLang="zh-CN" dirty="0">
              <a:solidFill>
                <a:srgbClr val="505050"/>
              </a:solidFill>
            </a:endParaRPr>
          </a:p>
          <a:p>
            <a:pPr lvl="2">
              <a:lnSpc>
                <a:spcPct val="100000"/>
              </a:lnSpc>
              <a:defRPr/>
            </a:pPr>
            <a:r>
              <a:rPr lang="zh-CN" altLang="en-US" dirty="0">
                <a:solidFill>
                  <a:srgbClr val="505050"/>
                </a:solidFill>
              </a:rPr>
              <a:t>在英文电话语音识别中取得了</a:t>
            </a:r>
            <a:r>
              <a:rPr lang="en-US" altLang="zh-CN" b="1" dirty="0">
                <a:solidFill>
                  <a:srgbClr val="0078D7"/>
                </a:solidFill>
              </a:rPr>
              <a:t>3-5</a:t>
            </a:r>
            <a:r>
              <a:rPr lang="zh-CN" altLang="en-US" b="1" dirty="0">
                <a:solidFill>
                  <a:srgbClr val="0078D7"/>
                </a:solidFill>
              </a:rPr>
              <a:t>倍</a:t>
            </a:r>
            <a:r>
              <a:rPr lang="zh-CN" altLang="en-US" dirty="0">
                <a:solidFill>
                  <a:srgbClr val="505050"/>
                </a:solidFill>
              </a:rPr>
              <a:t>的速度提升</a:t>
            </a:r>
            <a:endParaRPr lang="en-US" altLang="zh-CN" dirty="0">
              <a:solidFill>
                <a:srgbClr val="505050"/>
              </a:solidFill>
            </a:endParaRPr>
          </a:p>
          <a:p>
            <a:pPr lvl="2">
              <a:lnSpc>
                <a:spcPct val="100000"/>
              </a:lnSpc>
              <a:defRPr/>
            </a:pPr>
            <a:r>
              <a:rPr lang="en-US" altLang="zh-CN" dirty="0">
                <a:solidFill>
                  <a:srgbClr val="505050"/>
                </a:solidFill>
              </a:rPr>
              <a:t>LSD</a:t>
            </a:r>
            <a:r>
              <a:rPr lang="zh-CN" altLang="en-US" dirty="0">
                <a:solidFill>
                  <a:srgbClr val="505050"/>
                </a:solidFill>
              </a:rPr>
              <a:t>音素词图可拓展到关键词检测，置信度，端到端语音识别中</a:t>
            </a:r>
            <a:endParaRPr lang="en-US" altLang="zh-CN" dirty="0">
              <a:solidFill>
                <a:srgbClr val="505050"/>
              </a:solidFill>
            </a:endParaRPr>
          </a:p>
          <a:p>
            <a:pPr marL="0" indent="0">
              <a:lnSpc>
                <a:spcPct val="100000"/>
              </a:lnSpc>
              <a:buNone/>
              <a:defRPr/>
            </a:pPr>
            <a:endParaRPr lang="en-US" sz="3000" dirty="0">
              <a:solidFill>
                <a:srgbClr val="505050"/>
              </a:solidFill>
            </a:endParaRPr>
          </a:p>
        </p:txBody>
      </p:sp>
    </p:spTree>
    <p:extLst>
      <p:ext uri="{BB962C8B-B14F-4D97-AF65-F5344CB8AC3E}">
        <p14:creationId xmlns:p14="http://schemas.microsoft.com/office/powerpoint/2010/main" val="2163266714"/>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4B822E34-F398-4F4D-BA09-3829859432BF}"/>
              </a:ext>
            </a:extLst>
          </p:cNvPr>
          <p:cNvSpPr>
            <a:spLocks noGrp="1"/>
          </p:cNvSpPr>
          <p:nvPr>
            <p:ph type="title"/>
          </p:nvPr>
        </p:nvSpPr>
        <p:spPr>
          <a:xfrm>
            <a:off x="274639" y="295274"/>
            <a:ext cx="11889564" cy="917575"/>
          </a:xfrm>
        </p:spPr>
        <p:txBody>
          <a:bodyPr/>
          <a:lstStyle/>
          <a:p>
            <a:r>
              <a:rPr lang="zh-CN" altLang="en-US" dirty="0">
                <a:solidFill>
                  <a:srgbClr val="0078D7"/>
                </a:solidFill>
              </a:rPr>
              <a:t>第一作者文章（</a:t>
            </a:r>
            <a:r>
              <a:rPr lang="en-US" altLang="zh-CN" dirty="0">
                <a:solidFill>
                  <a:srgbClr val="0078D7"/>
                </a:solidFill>
              </a:rPr>
              <a:t>13</a:t>
            </a:r>
            <a:r>
              <a:rPr lang="zh-CN" altLang="en-US" dirty="0">
                <a:solidFill>
                  <a:srgbClr val="0078D7"/>
                </a:solidFill>
              </a:rPr>
              <a:t>篇）</a:t>
            </a:r>
            <a:endParaRPr lang="en-US" dirty="0">
              <a:solidFill>
                <a:srgbClr val="0078D7"/>
              </a:solidFill>
            </a:endParaRPr>
          </a:p>
        </p:txBody>
      </p:sp>
      <p:sp>
        <p:nvSpPr>
          <p:cNvPr id="5" name="Rectangle 1">
            <a:extLst>
              <a:ext uri="{FF2B5EF4-FFF2-40B4-BE49-F238E27FC236}">
                <a16:creationId xmlns:a16="http://schemas.microsoft.com/office/drawing/2014/main" id="{36F6A09D-81B6-48FB-8D2A-DFDC49F802B7}"/>
              </a:ext>
            </a:extLst>
          </p:cNvPr>
          <p:cNvSpPr>
            <a:spLocks noChangeArrowheads="1"/>
          </p:cNvSpPr>
          <p:nvPr/>
        </p:nvSpPr>
        <p:spPr bwMode="auto">
          <a:xfrm>
            <a:off x="23383" y="1005796"/>
            <a:ext cx="12436475" cy="5793189"/>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defTabSz="914400" eaLnBrk="0" fontAlgn="base" hangingPunct="0">
              <a:lnSpc>
                <a:spcPct val="120000"/>
              </a:lnSpc>
              <a:spcBef>
                <a:spcPct val="0"/>
              </a:spcBef>
              <a:spcAft>
                <a:spcPct val="0"/>
              </a:spcAft>
              <a:buFontTx/>
              <a:buChar char="•"/>
            </a:pPr>
            <a:r>
              <a:rPr lang="en-US" altLang="zh-CN" sz="1500" b="1" dirty="0">
                <a:solidFill>
                  <a:srgbClr val="0078D7"/>
                </a:solidFill>
                <a:latin typeface="Arial" panose="020B0604020202020204" pitchFamily="34" charset="0"/>
                <a:ea typeface="Helvetica Neue"/>
              </a:rPr>
              <a:t>Transaction:</a:t>
            </a:r>
            <a:endParaRPr lang="en-US" altLang="zh-CN" sz="1500" b="1" dirty="0">
              <a:solidFill>
                <a:srgbClr val="333333"/>
              </a:solidFill>
              <a:latin typeface="Arial" panose="020B0604020202020204" pitchFamily="34" charset="0"/>
              <a:ea typeface="Helvetica Neue"/>
            </a:endParaRPr>
          </a:p>
          <a:p>
            <a:pPr marL="342900" indent="-342900" defTabSz="914400" eaLnBrk="0" fontAlgn="base" hangingPunct="0">
              <a:lnSpc>
                <a:spcPct val="120000"/>
              </a:lnSpc>
              <a:spcBef>
                <a:spcPct val="0"/>
              </a:spcBef>
              <a:spcAft>
                <a:spcPct val="0"/>
              </a:spcAft>
              <a:buFont typeface="+mj-lt"/>
              <a:buAutoNum type="arabicPeriod"/>
            </a:pPr>
            <a:r>
              <a:rPr lang="zh-CN" altLang="zh-CN" sz="1400" b="1" dirty="0">
                <a:solidFill>
                  <a:srgbClr val="333333"/>
                </a:solidFill>
                <a:latin typeface="Arial" panose="020B0604020202020204" pitchFamily="34" charset="0"/>
                <a:ea typeface="Helvetica Neue"/>
              </a:rPr>
              <a:t>Zhehuai Chen</a:t>
            </a:r>
            <a:r>
              <a:rPr lang="zh-CN" altLang="zh-CN" sz="1400" dirty="0">
                <a:solidFill>
                  <a:srgbClr val="333333"/>
                </a:solidFill>
                <a:latin typeface="Arial" panose="020B0604020202020204" pitchFamily="34" charset="0"/>
                <a:ea typeface="Helvetica Neue"/>
              </a:rPr>
              <a:t>, Yanmin Qian, Kai Yu, Sequence Discriminative Training for Deep Learning based Acoustic Keyword Spotting, 2018, accepted by Speech Communication.</a:t>
            </a:r>
          </a:p>
          <a:p>
            <a:pPr marL="342900" indent="-342900" defTabSz="914400" eaLnBrk="0" fontAlgn="base" hangingPunct="0">
              <a:lnSpc>
                <a:spcPct val="120000"/>
              </a:lnSpc>
              <a:spcBef>
                <a:spcPct val="0"/>
              </a:spcBef>
              <a:spcAft>
                <a:spcPct val="0"/>
              </a:spcAft>
              <a:buFont typeface="+mj-lt"/>
              <a:buAutoNum type="arabicPeriod"/>
            </a:pPr>
            <a:r>
              <a:rPr lang="zh-CN" altLang="zh-CN" sz="1400" b="1" dirty="0">
                <a:solidFill>
                  <a:srgbClr val="333333"/>
                </a:solidFill>
                <a:latin typeface="Arial" panose="020B0604020202020204" pitchFamily="34" charset="0"/>
                <a:ea typeface="Helvetica Neue"/>
              </a:rPr>
              <a:t>Zhehuai Chen</a:t>
            </a:r>
            <a:r>
              <a:rPr lang="zh-CN" altLang="zh-CN" sz="1400" dirty="0">
                <a:solidFill>
                  <a:srgbClr val="333333"/>
                </a:solidFill>
                <a:latin typeface="Arial" panose="020B0604020202020204" pitchFamily="34" charset="0"/>
                <a:ea typeface="Helvetica Neue"/>
              </a:rPr>
              <a:t>, Jasha Droppo, Jinyu Li, Wayne Xiong, Progressive Joint Modeling in Unsupervised Single-channel Overlapped Speech Recognition. IEEE/ACM Transactions on Audio, Speech, and Language Processing, vol. 26, no. 1, pp. 184-196, Jan. 2018. doi: 10.1109/TASLP.2017.2765834.</a:t>
            </a:r>
          </a:p>
          <a:p>
            <a:pPr marL="342900" indent="-342900" defTabSz="914400" eaLnBrk="0" fontAlgn="base" hangingPunct="0">
              <a:lnSpc>
                <a:spcPct val="120000"/>
              </a:lnSpc>
              <a:spcBef>
                <a:spcPct val="0"/>
              </a:spcBef>
              <a:spcAft>
                <a:spcPct val="0"/>
              </a:spcAft>
              <a:buFont typeface="+mj-lt"/>
              <a:buAutoNum type="arabicPeriod"/>
            </a:pPr>
            <a:r>
              <a:rPr lang="zh-CN" altLang="zh-CN" sz="1400" b="1" dirty="0">
                <a:solidFill>
                  <a:srgbClr val="333333"/>
                </a:solidFill>
                <a:latin typeface="Arial" panose="020B0604020202020204" pitchFamily="34" charset="0"/>
                <a:ea typeface="Helvetica Neue"/>
              </a:rPr>
              <a:t>Zhehuai Chen</a:t>
            </a:r>
            <a:r>
              <a:rPr lang="zh-CN" altLang="zh-CN" sz="1400" dirty="0">
                <a:solidFill>
                  <a:srgbClr val="333333"/>
                </a:solidFill>
                <a:latin typeface="Arial" panose="020B0604020202020204" pitchFamily="34" charset="0"/>
                <a:ea typeface="Helvetica Neue"/>
              </a:rPr>
              <a:t>, Yimeng Zhuang, Yanmin Qian and Kai Yu, Phone Synchronous Speech Recognition with CTC Lattices, IEEE/ACM Transactions on Audio, Speech, and Language Processing , vol. 25, no. 1, pp. 86-97, Jan. 2017. doi: 10.1109/TASLP.2016.2625459 </a:t>
            </a:r>
            <a:endParaRPr lang="en-US" altLang="zh-CN" sz="1400" dirty="0">
              <a:solidFill>
                <a:srgbClr val="333333"/>
              </a:solidFill>
              <a:latin typeface="Arial" panose="020B0604020202020204" pitchFamily="34" charset="0"/>
              <a:ea typeface="Helvetica Neue"/>
            </a:endParaRPr>
          </a:p>
          <a:p>
            <a:pPr marL="342900" indent="-342900" defTabSz="914400" eaLnBrk="0" fontAlgn="base" hangingPunct="0">
              <a:lnSpc>
                <a:spcPct val="120000"/>
              </a:lnSpc>
              <a:spcBef>
                <a:spcPct val="0"/>
              </a:spcBef>
              <a:spcAft>
                <a:spcPct val="0"/>
              </a:spcAft>
              <a:buFont typeface="+mj-lt"/>
              <a:buAutoNum type="arabicPeriod"/>
            </a:pPr>
            <a:r>
              <a:rPr lang="zh-CN" altLang="en-US" sz="1400" b="1" dirty="0">
                <a:solidFill>
                  <a:srgbClr val="333333"/>
                </a:solidFill>
                <a:latin typeface="Arial" panose="020B0604020202020204" pitchFamily="34" charset="0"/>
                <a:ea typeface="Helvetica Neue"/>
              </a:rPr>
              <a:t>陈哲怀</a:t>
            </a:r>
            <a:r>
              <a:rPr lang="en-US" altLang="zh-CN" sz="1400" dirty="0">
                <a:solidFill>
                  <a:srgbClr val="333333"/>
                </a:solidFill>
                <a:latin typeface="Arial" panose="020B0604020202020204" pitchFamily="34" charset="0"/>
                <a:ea typeface="Helvetica Neue"/>
              </a:rPr>
              <a:t>, </a:t>
            </a:r>
            <a:r>
              <a:rPr lang="zh-CN" altLang="en-US" sz="1400" dirty="0">
                <a:solidFill>
                  <a:srgbClr val="333333"/>
                </a:solidFill>
                <a:latin typeface="Arial" panose="020B0604020202020204" pitchFamily="34" charset="0"/>
                <a:ea typeface="Helvetica Neue"/>
              </a:rPr>
              <a:t>郑文露</a:t>
            </a:r>
            <a:r>
              <a:rPr lang="en-US" altLang="zh-CN" sz="1400" dirty="0">
                <a:solidFill>
                  <a:srgbClr val="333333"/>
                </a:solidFill>
                <a:latin typeface="Arial" panose="020B0604020202020204" pitchFamily="34" charset="0"/>
                <a:ea typeface="Helvetica Neue"/>
              </a:rPr>
              <a:t>, </a:t>
            </a:r>
            <a:r>
              <a:rPr lang="zh-CN" altLang="en-US" sz="1400" dirty="0">
                <a:solidFill>
                  <a:srgbClr val="333333"/>
                </a:solidFill>
                <a:latin typeface="Arial" panose="020B0604020202020204" pitchFamily="34" charset="0"/>
                <a:ea typeface="Helvetica Neue"/>
              </a:rPr>
              <a:t>游永彬</a:t>
            </a:r>
            <a:r>
              <a:rPr lang="en-US" altLang="zh-CN" sz="1400" dirty="0">
                <a:solidFill>
                  <a:srgbClr val="333333"/>
                </a:solidFill>
                <a:latin typeface="Arial" panose="020B0604020202020204" pitchFamily="34" charset="0"/>
                <a:ea typeface="Helvetica Neue"/>
              </a:rPr>
              <a:t>, </a:t>
            </a:r>
            <a:r>
              <a:rPr lang="zh-CN" altLang="en-US" sz="1400" dirty="0">
                <a:solidFill>
                  <a:srgbClr val="333333"/>
                </a:solidFill>
                <a:latin typeface="Arial" panose="020B0604020202020204" pitchFamily="34" charset="0"/>
                <a:ea typeface="Helvetica Neue"/>
              </a:rPr>
              <a:t>钱彦旻</a:t>
            </a:r>
            <a:r>
              <a:rPr lang="en-US" altLang="zh-CN" sz="1400" dirty="0">
                <a:solidFill>
                  <a:srgbClr val="333333"/>
                </a:solidFill>
                <a:latin typeface="Arial" panose="020B0604020202020204" pitchFamily="34" charset="0"/>
                <a:ea typeface="Helvetica Neue"/>
              </a:rPr>
              <a:t>, </a:t>
            </a:r>
            <a:r>
              <a:rPr lang="zh-CN" altLang="en-US" sz="1400" dirty="0">
                <a:solidFill>
                  <a:srgbClr val="333333"/>
                </a:solidFill>
                <a:latin typeface="Arial" panose="020B0604020202020204" pitchFamily="34" charset="0"/>
                <a:ea typeface="Helvetica Neue"/>
              </a:rPr>
              <a:t>俞凯</a:t>
            </a:r>
            <a:r>
              <a:rPr lang="en-US" altLang="zh-CN" sz="1400" dirty="0">
                <a:solidFill>
                  <a:srgbClr val="333333"/>
                </a:solidFill>
                <a:latin typeface="Arial" panose="020B0604020202020204" pitchFamily="34" charset="0"/>
                <a:ea typeface="Helvetica Neue"/>
              </a:rPr>
              <a:t>. </a:t>
            </a:r>
            <a:r>
              <a:rPr lang="zh-CN" altLang="en-US" sz="1400" dirty="0">
                <a:solidFill>
                  <a:srgbClr val="333333"/>
                </a:solidFill>
                <a:latin typeface="Arial" panose="020B0604020202020204" pitchFamily="34" charset="0"/>
                <a:ea typeface="Helvetica Neue"/>
              </a:rPr>
              <a:t>标签同步解码算法及其在语音识别中的应用</a:t>
            </a:r>
            <a:r>
              <a:rPr lang="en-US" altLang="zh-CN" sz="1400" dirty="0">
                <a:solidFill>
                  <a:srgbClr val="333333"/>
                </a:solidFill>
                <a:latin typeface="Arial" panose="020B0604020202020204" pitchFamily="34" charset="0"/>
                <a:ea typeface="Helvetica Neue"/>
              </a:rPr>
              <a:t>[J]. </a:t>
            </a:r>
            <a:r>
              <a:rPr lang="zh-CN" altLang="en-US" sz="1400" dirty="0">
                <a:solidFill>
                  <a:srgbClr val="333333"/>
                </a:solidFill>
                <a:latin typeface="Arial" panose="020B0604020202020204" pitchFamily="34" charset="0"/>
                <a:ea typeface="Helvetica Neue"/>
              </a:rPr>
              <a:t>计算机学报</a:t>
            </a:r>
            <a:r>
              <a:rPr lang="en-US" altLang="zh-CN" sz="1400" dirty="0">
                <a:solidFill>
                  <a:srgbClr val="333333"/>
                </a:solidFill>
                <a:latin typeface="Arial" panose="020B0604020202020204" pitchFamily="34" charset="0"/>
                <a:ea typeface="Helvetica Neue"/>
              </a:rPr>
              <a:t>, 2019.</a:t>
            </a:r>
          </a:p>
          <a:p>
            <a:pPr marL="342900" indent="-342900" defTabSz="914400" eaLnBrk="0" fontAlgn="base" hangingPunct="0">
              <a:lnSpc>
                <a:spcPct val="120000"/>
              </a:lnSpc>
              <a:spcBef>
                <a:spcPct val="0"/>
              </a:spcBef>
              <a:spcAft>
                <a:spcPct val="0"/>
              </a:spcAft>
              <a:buFont typeface="+mj-lt"/>
              <a:buAutoNum type="arabicPeriod"/>
            </a:pPr>
            <a:endParaRPr lang="en-US" altLang="zh-CN" sz="1400" dirty="0">
              <a:solidFill>
                <a:srgbClr val="333333"/>
              </a:solidFill>
              <a:latin typeface="Arial" panose="020B0604020202020204" pitchFamily="34" charset="0"/>
              <a:ea typeface="Helvetica Neue"/>
            </a:endParaRPr>
          </a:p>
          <a:p>
            <a:pPr marL="0" marR="0" lvl="0" indent="0" algn="l" defTabSz="914400" rtl="0" eaLnBrk="0" fontAlgn="base" latinLnBrk="0" hangingPunct="0">
              <a:lnSpc>
                <a:spcPct val="120000"/>
              </a:lnSpc>
              <a:spcBef>
                <a:spcPct val="0"/>
              </a:spcBef>
              <a:spcAft>
                <a:spcPct val="0"/>
              </a:spcAft>
              <a:buClrTx/>
              <a:buSzTx/>
              <a:buFontTx/>
              <a:buChar char="•"/>
              <a:tabLst/>
            </a:pPr>
            <a:r>
              <a:rPr kumimoji="0" lang="en-US" altLang="zh-CN" sz="1500" b="1" i="0" u="none" strike="noStrike" cap="none" normalizeH="0" baseline="0" dirty="0">
                <a:ln>
                  <a:noFill/>
                </a:ln>
                <a:solidFill>
                  <a:srgbClr val="0078D7"/>
                </a:solidFill>
                <a:effectLst/>
                <a:latin typeface="Arial" panose="020B0604020202020204" pitchFamily="34" charset="0"/>
                <a:ea typeface="Helvetica Neue"/>
              </a:rPr>
              <a:t>Conference:</a:t>
            </a:r>
          </a:p>
          <a:p>
            <a:pPr marL="342900" lvl="0" indent="-342900" defTabSz="914400" eaLnBrk="0" fontAlgn="base" hangingPunct="0">
              <a:lnSpc>
                <a:spcPct val="120000"/>
              </a:lnSpc>
              <a:spcBef>
                <a:spcPct val="0"/>
              </a:spcBef>
              <a:spcAft>
                <a:spcPct val="0"/>
              </a:spcAft>
              <a:buFont typeface="+mj-lt"/>
              <a:buAutoNum type="arabicPeriod" startAt="4"/>
            </a:pPr>
            <a:r>
              <a:rPr lang="en-US" altLang="zh-CN" sz="1400" b="1" dirty="0">
                <a:solidFill>
                  <a:srgbClr val="333333"/>
                </a:solidFill>
                <a:latin typeface="Arial" panose="020B0604020202020204" pitchFamily="34" charset="0"/>
                <a:ea typeface="Helvetica Neue"/>
              </a:rPr>
              <a:t>Zhehuai Chen</a:t>
            </a:r>
            <a:r>
              <a:rPr lang="en-US" altLang="zh-CN" sz="1400" dirty="0">
                <a:solidFill>
                  <a:srgbClr val="333333"/>
                </a:solidFill>
                <a:latin typeface="Arial" panose="020B0604020202020204" pitchFamily="34" charset="0"/>
                <a:ea typeface="Helvetica Neue"/>
              </a:rPr>
              <a:t>, </a:t>
            </a:r>
            <a:r>
              <a:rPr lang="en-US" altLang="zh-CN" sz="1400" dirty="0">
                <a:solidFill>
                  <a:srgbClr val="333333"/>
                </a:solidFill>
                <a:latin typeface="Arial" panose="020B0604020202020204" pitchFamily="34" charset="0"/>
              </a:rPr>
              <a:t>Mahaveer Jain, </a:t>
            </a:r>
            <a:r>
              <a:rPr lang="en-US" altLang="zh-CN" sz="1400" dirty="0" err="1">
                <a:solidFill>
                  <a:srgbClr val="333333"/>
                </a:solidFill>
                <a:latin typeface="Arial" panose="020B0604020202020204" pitchFamily="34" charset="0"/>
              </a:rPr>
              <a:t>Yongqiang</a:t>
            </a:r>
            <a:r>
              <a:rPr lang="en-US" altLang="zh-CN" sz="1400" dirty="0">
                <a:solidFill>
                  <a:srgbClr val="333333"/>
                </a:solidFill>
                <a:latin typeface="Arial" panose="020B0604020202020204" pitchFamily="34" charset="0"/>
              </a:rPr>
              <a:t> Wang, Michael Seltzer, Christian </a:t>
            </a:r>
            <a:r>
              <a:rPr lang="en-US" altLang="zh-CN" sz="1400" dirty="0" err="1">
                <a:solidFill>
                  <a:srgbClr val="333333"/>
                </a:solidFill>
                <a:latin typeface="Arial" panose="020B0604020202020204" pitchFamily="34" charset="0"/>
              </a:rPr>
              <a:t>Fuegen</a:t>
            </a:r>
            <a:r>
              <a:rPr lang="en-US" altLang="zh-CN" sz="1400" dirty="0">
                <a:solidFill>
                  <a:srgbClr val="333333"/>
                </a:solidFill>
                <a:latin typeface="Arial" panose="020B0604020202020204" pitchFamily="34" charset="0"/>
              </a:rPr>
              <a:t>, End-to-end Contextual </a:t>
            </a:r>
            <a:r>
              <a:rPr lang="en-US" altLang="zh-CN" sz="1400" dirty="0" err="1">
                <a:solidFill>
                  <a:srgbClr val="333333"/>
                </a:solidFill>
                <a:latin typeface="Arial" panose="020B0604020202020204" pitchFamily="34" charset="0"/>
              </a:rPr>
              <a:t>Spebech</a:t>
            </a:r>
            <a:r>
              <a:rPr lang="en-US" altLang="zh-CN" sz="1400" dirty="0">
                <a:solidFill>
                  <a:srgbClr val="333333"/>
                </a:solidFill>
                <a:latin typeface="Arial" panose="020B0604020202020204" pitchFamily="34" charset="0"/>
              </a:rPr>
              <a:t> Recognition using Class Language Models and a Token Passing Decoder, IEEE International Conference on Acoustics, Speech and Signal Processing (ICASSP), Brighton, UK, 2019. </a:t>
            </a:r>
          </a:p>
          <a:p>
            <a:pPr marL="342900" marR="0" lvl="0" indent="-342900" algn="l" defTabSz="914400" rtl="0" eaLnBrk="0" fontAlgn="base" latinLnBrk="0" hangingPunct="0">
              <a:lnSpc>
                <a:spcPct val="120000"/>
              </a:lnSpc>
              <a:spcBef>
                <a:spcPct val="0"/>
              </a:spcBef>
              <a:spcAft>
                <a:spcPct val="0"/>
              </a:spcAft>
              <a:buClrTx/>
              <a:buSzTx/>
              <a:buFont typeface="+mj-lt"/>
              <a:buAutoNum type="arabicPeriod" startAt="4"/>
              <a:tabLst/>
            </a:pPr>
            <a:r>
              <a:rPr kumimoji="0" lang="zh-CN" altLang="zh-CN" sz="1400" b="1" i="0" u="none" strike="noStrike" cap="none" normalizeH="0" baseline="0" dirty="0">
                <a:ln>
                  <a:noFill/>
                </a:ln>
                <a:solidFill>
                  <a:srgbClr val="333333"/>
                </a:solidFill>
                <a:effectLst/>
                <a:latin typeface="Arial" panose="020B0604020202020204" pitchFamily="34" charset="0"/>
                <a:ea typeface="Helvetica Neue"/>
              </a:rPr>
              <a:t>Zhehuai Chen</a:t>
            </a:r>
            <a:r>
              <a:rPr kumimoji="0" lang="zh-CN" altLang="zh-CN" sz="1400" b="0" i="0" u="none" strike="noStrike" cap="none" normalizeH="0" baseline="0" dirty="0">
                <a:ln>
                  <a:noFill/>
                </a:ln>
                <a:solidFill>
                  <a:srgbClr val="333333"/>
                </a:solidFill>
                <a:effectLst/>
                <a:latin typeface="Arial" panose="020B0604020202020204" pitchFamily="34" charset="0"/>
                <a:ea typeface="Helvetica Neue"/>
              </a:rPr>
              <a:t>, Justin Luitjens, Hainan Xu, Yiming Wang, Daniel Povey, Sanjeev Khudanpur, A GPU-based WFST Decoder with Exact Lattice Generation, accepted by 19th Annual Conference of the International Speech Communication Association, 2018. </a:t>
            </a:r>
            <a:r>
              <a:rPr kumimoji="0" lang="zh-CN" altLang="zh-CN" sz="1400" b="1" i="0" u="none" strike="noStrike" cap="none" normalizeH="0" baseline="0" dirty="0">
                <a:ln>
                  <a:noFill/>
                </a:ln>
                <a:solidFill>
                  <a:srgbClr val="0078D7"/>
                </a:solidFill>
                <a:effectLst/>
                <a:latin typeface="Arial" panose="020B0604020202020204" pitchFamily="34" charset="0"/>
                <a:ea typeface="Helvetica Neue"/>
              </a:rPr>
              <a:t>[Best Paper Nomination]</a:t>
            </a:r>
            <a:r>
              <a:rPr kumimoji="0" lang="zh-CN" altLang="zh-CN" sz="1400" b="0" i="0" u="none" strike="noStrike" cap="none" normalizeH="0" baseline="0" dirty="0">
                <a:ln>
                  <a:noFill/>
                </a:ln>
                <a:solidFill>
                  <a:srgbClr val="0078D7"/>
                </a:solidFill>
                <a:effectLst/>
                <a:latin typeface="Arial" panose="020B0604020202020204" pitchFamily="34" charset="0"/>
                <a:ea typeface="Helvetica Neue"/>
              </a:rPr>
              <a:t> </a:t>
            </a:r>
            <a:endParaRPr kumimoji="0" lang="en-US" altLang="zh-CN" sz="1400" b="0" i="0" u="none" strike="noStrike" cap="none" normalizeH="0" baseline="0" dirty="0">
              <a:ln>
                <a:noFill/>
              </a:ln>
              <a:solidFill>
                <a:srgbClr val="0078D7"/>
              </a:solidFill>
              <a:effectLst/>
              <a:latin typeface="Arial" panose="020B0604020202020204" pitchFamily="34" charset="0"/>
              <a:ea typeface="Helvetica Neue"/>
            </a:endParaRPr>
          </a:p>
          <a:p>
            <a:pPr marL="342900" lvl="0" indent="-342900" defTabSz="914400" eaLnBrk="0" fontAlgn="base" hangingPunct="0">
              <a:lnSpc>
                <a:spcPct val="120000"/>
              </a:lnSpc>
              <a:spcBef>
                <a:spcPct val="0"/>
              </a:spcBef>
              <a:spcAft>
                <a:spcPct val="0"/>
              </a:spcAft>
              <a:buFont typeface="+mj-lt"/>
              <a:buAutoNum type="arabicPeriod" startAt="4"/>
            </a:pPr>
            <a:r>
              <a:rPr lang="en-US" altLang="zh-CN" sz="1400" b="1" dirty="0">
                <a:solidFill>
                  <a:srgbClr val="333333"/>
                </a:solidFill>
                <a:latin typeface="Arial" panose="020B0604020202020204" pitchFamily="34" charset="0"/>
              </a:rPr>
              <a:t>Zhehuai Chen</a:t>
            </a:r>
            <a:r>
              <a:rPr lang="en-US" altLang="zh-CN" sz="1400" dirty="0">
                <a:solidFill>
                  <a:srgbClr val="333333"/>
                </a:solidFill>
                <a:latin typeface="Arial" panose="020B0604020202020204" pitchFamily="34" charset="0"/>
              </a:rPr>
              <a:t>, Linguistic Search Optimization for Deep Learning Based LVCSR, in Doctoral Consortium, 19th Annual Conference of International Speech Communication Association (</a:t>
            </a:r>
            <a:r>
              <a:rPr lang="en-US" altLang="zh-CN" sz="1400" dirty="0" err="1">
                <a:solidFill>
                  <a:srgbClr val="333333"/>
                </a:solidFill>
                <a:latin typeface="Arial" panose="020B0604020202020204" pitchFamily="34" charset="0"/>
              </a:rPr>
              <a:t>InterSpeech</a:t>
            </a:r>
            <a:r>
              <a:rPr lang="en-US" altLang="zh-CN" sz="1400" dirty="0">
                <a:solidFill>
                  <a:srgbClr val="333333"/>
                </a:solidFill>
                <a:latin typeface="Arial" panose="020B0604020202020204" pitchFamily="34" charset="0"/>
              </a:rPr>
              <a:t>), 2018.</a:t>
            </a:r>
            <a:endParaRPr lang="zh-CN" altLang="zh-CN" sz="1400" dirty="0">
              <a:solidFill>
                <a:srgbClr val="333333"/>
              </a:solidFill>
              <a:latin typeface="Arial" panose="020B0604020202020204" pitchFamily="34" charset="0"/>
            </a:endParaRPr>
          </a:p>
          <a:p>
            <a:pPr marL="342900" marR="0" lvl="0" indent="-342900" algn="l" defTabSz="914400" rtl="0" eaLnBrk="0" fontAlgn="base" latinLnBrk="0" hangingPunct="0">
              <a:lnSpc>
                <a:spcPct val="120000"/>
              </a:lnSpc>
              <a:spcBef>
                <a:spcPct val="0"/>
              </a:spcBef>
              <a:spcAft>
                <a:spcPct val="0"/>
              </a:spcAft>
              <a:buClrTx/>
              <a:buSzTx/>
              <a:buFont typeface="+mj-lt"/>
              <a:buAutoNum type="arabicPeriod" startAt="4"/>
              <a:tabLst/>
            </a:pPr>
            <a:r>
              <a:rPr kumimoji="0" lang="zh-CN" altLang="zh-CN" sz="1400" b="1" i="0" u="none" strike="noStrike" cap="none" normalizeH="0" baseline="0" dirty="0">
                <a:ln>
                  <a:noFill/>
                </a:ln>
                <a:solidFill>
                  <a:srgbClr val="333333"/>
                </a:solidFill>
                <a:effectLst/>
                <a:latin typeface="Arial" panose="020B0604020202020204" pitchFamily="34" charset="0"/>
                <a:ea typeface="Helvetica Neue"/>
              </a:rPr>
              <a:t>Zhehuai Chen</a:t>
            </a:r>
            <a:r>
              <a:rPr kumimoji="0" lang="zh-CN" altLang="zh-CN" sz="1400" b="0" i="0" u="none" strike="noStrike" cap="none" normalizeH="0" baseline="0" dirty="0">
                <a:ln>
                  <a:noFill/>
                </a:ln>
                <a:solidFill>
                  <a:srgbClr val="333333"/>
                </a:solidFill>
                <a:effectLst/>
                <a:latin typeface="Arial" panose="020B0604020202020204" pitchFamily="34" charset="0"/>
                <a:ea typeface="Helvetica Neue"/>
              </a:rPr>
              <a:t>, Jasha Droppo, Sequence Modeling in Unsupervised Single-channel Overlapped Speech Recognition, IEEE International Conference on Acoustics, Speech and Signal Processing(ICASSP), Calgary, Canada, 2018. </a:t>
            </a:r>
            <a:endParaRPr kumimoji="0" lang="en-US" altLang="zh-CN" sz="1400" b="0" i="0" u="none" strike="noStrike" cap="none" normalizeH="0" baseline="0" dirty="0">
              <a:ln>
                <a:noFill/>
              </a:ln>
              <a:solidFill>
                <a:srgbClr val="333333"/>
              </a:solidFill>
              <a:effectLst/>
              <a:latin typeface="Arial" panose="020B0604020202020204" pitchFamily="34" charset="0"/>
              <a:ea typeface="Helvetica Neue"/>
            </a:endParaRPr>
          </a:p>
          <a:p>
            <a:pPr marL="342900" marR="0" lvl="0" indent="-342900" algn="l" defTabSz="914400" rtl="0" eaLnBrk="0" fontAlgn="base" latinLnBrk="0" hangingPunct="0">
              <a:lnSpc>
                <a:spcPct val="120000"/>
              </a:lnSpc>
              <a:spcBef>
                <a:spcPct val="0"/>
              </a:spcBef>
              <a:spcAft>
                <a:spcPct val="0"/>
              </a:spcAft>
              <a:buClrTx/>
              <a:buSzTx/>
              <a:buFont typeface="+mj-lt"/>
              <a:buAutoNum type="arabicPeriod" startAt="4"/>
              <a:tabLst/>
            </a:pPr>
            <a:r>
              <a:rPr kumimoji="0" lang="zh-CN" altLang="zh-CN" sz="1400" b="1" i="0" u="none" strike="noStrike" cap="none" normalizeH="0" baseline="0" dirty="0">
                <a:ln>
                  <a:noFill/>
                </a:ln>
                <a:solidFill>
                  <a:srgbClr val="333333"/>
                </a:solidFill>
                <a:effectLst/>
                <a:latin typeface="Arial" panose="020B0604020202020204" pitchFamily="34" charset="0"/>
                <a:ea typeface="Helvetica Neue"/>
              </a:rPr>
              <a:t>Zhehuai Chen</a:t>
            </a:r>
            <a:r>
              <a:rPr kumimoji="0" lang="zh-CN" altLang="zh-CN" sz="1400" b="0" i="0" u="none" strike="noStrike" cap="none" normalizeH="0" baseline="0" dirty="0">
                <a:ln>
                  <a:noFill/>
                </a:ln>
                <a:solidFill>
                  <a:srgbClr val="333333"/>
                </a:solidFill>
                <a:effectLst/>
                <a:latin typeface="Arial" panose="020B0604020202020204" pitchFamily="34" charset="0"/>
                <a:ea typeface="Helvetica Neue"/>
              </a:rPr>
              <a:t>, Qi Liu, Hao Li, Kai Yu, On Modular Training of Neural Acoustics-to-word Model for LVCSR, IEEE International Conference on Acoustics, Speech and Signal Processing(ICASSP), Calgary, Canada, 2018.</a:t>
            </a:r>
          </a:p>
          <a:p>
            <a:pPr marL="342900" marR="0" lvl="0" indent="-342900" algn="l" defTabSz="914400" rtl="0" eaLnBrk="0" fontAlgn="base" latinLnBrk="0" hangingPunct="0">
              <a:lnSpc>
                <a:spcPct val="120000"/>
              </a:lnSpc>
              <a:spcBef>
                <a:spcPct val="0"/>
              </a:spcBef>
              <a:spcAft>
                <a:spcPct val="0"/>
              </a:spcAft>
              <a:buClrTx/>
              <a:buSzTx/>
              <a:buFont typeface="+mj-lt"/>
              <a:buAutoNum type="arabicPeriod" startAt="4"/>
              <a:tabLst/>
            </a:pPr>
            <a:r>
              <a:rPr kumimoji="0" lang="zh-CN" altLang="zh-CN" sz="1400" b="1" i="0" u="none" strike="noStrike" cap="none" normalizeH="0" baseline="0" dirty="0">
                <a:ln>
                  <a:noFill/>
                </a:ln>
                <a:solidFill>
                  <a:srgbClr val="333333"/>
                </a:solidFill>
                <a:effectLst/>
                <a:latin typeface="Arial" panose="020B0604020202020204" pitchFamily="34" charset="0"/>
                <a:ea typeface="Helvetica Neue"/>
              </a:rPr>
              <a:t>Zhehuai Chen</a:t>
            </a:r>
            <a:r>
              <a:rPr kumimoji="0" lang="zh-CN" altLang="zh-CN" sz="1400" b="0" i="0" u="none" strike="noStrike" cap="none" normalizeH="0" baseline="0" dirty="0">
                <a:ln>
                  <a:noFill/>
                </a:ln>
                <a:solidFill>
                  <a:srgbClr val="333333"/>
                </a:solidFill>
                <a:effectLst/>
                <a:latin typeface="Arial" panose="020B0604020202020204" pitchFamily="34" charset="0"/>
                <a:ea typeface="Helvetica Neue"/>
              </a:rPr>
              <a:t>, Yanmin Qian, and Kai Yu. A unified confidence measure framework using auxiliary normalization graph, IScIDE, 2017.</a:t>
            </a:r>
          </a:p>
        </p:txBody>
      </p:sp>
    </p:spTree>
    <p:extLst>
      <p:ext uri="{BB962C8B-B14F-4D97-AF65-F5344CB8AC3E}">
        <p14:creationId xmlns:p14="http://schemas.microsoft.com/office/powerpoint/2010/main" val="2835442877"/>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36F6A09D-81B6-48FB-8D2A-DFDC49F802B7}"/>
              </a:ext>
            </a:extLst>
          </p:cNvPr>
          <p:cNvSpPr>
            <a:spLocks noChangeArrowheads="1"/>
          </p:cNvSpPr>
          <p:nvPr/>
        </p:nvSpPr>
        <p:spPr bwMode="auto">
          <a:xfrm>
            <a:off x="-1" y="1267923"/>
            <a:ext cx="12436475" cy="1619739"/>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20000"/>
              </a:lnSpc>
              <a:spcBef>
                <a:spcPct val="0"/>
              </a:spcBef>
              <a:spcAft>
                <a:spcPct val="0"/>
              </a:spcAft>
              <a:buClrTx/>
              <a:buSzTx/>
              <a:buFont typeface="+mj-lt"/>
              <a:buAutoNum type="arabicPeriod" startAt="11"/>
              <a:tabLst/>
            </a:pPr>
            <a:r>
              <a:rPr kumimoji="0" lang="zh-CN" altLang="zh-CN" sz="1400" b="1" i="0" u="none" strike="noStrike" cap="none" normalizeH="0" baseline="0" dirty="0">
                <a:ln>
                  <a:noFill/>
                </a:ln>
                <a:solidFill>
                  <a:srgbClr val="333333"/>
                </a:solidFill>
                <a:effectLst/>
                <a:latin typeface="Arial" panose="020B0604020202020204" pitchFamily="34" charset="0"/>
                <a:ea typeface="Helvetica Neue"/>
              </a:rPr>
              <a:t>Zhehuai Chen</a:t>
            </a:r>
            <a:r>
              <a:rPr kumimoji="0" lang="zh-CN" altLang="zh-CN" sz="1400" b="0" i="0" u="none" strike="noStrike" cap="none" normalizeH="0" baseline="0" dirty="0">
                <a:ln>
                  <a:noFill/>
                </a:ln>
                <a:solidFill>
                  <a:srgbClr val="333333"/>
                </a:solidFill>
                <a:effectLst/>
                <a:latin typeface="Arial" panose="020B0604020202020204" pitchFamily="34" charset="0"/>
                <a:ea typeface="Helvetica Neue"/>
              </a:rPr>
              <a:t>, Yimeng Zhuang and Kai Yu, Confidence Measures for CTC-based Phone Synchronous Decoding, IEEE International Conference on Acoustics, Speech and Signal Processing(ICASSP), New Orleans, USA, 2017: 4850-4854</a:t>
            </a:r>
            <a:r>
              <a:rPr lang="zh-CN" altLang="zh-CN" sz="1400" dirty="0">
                <a:solidFill>
                  <a:srgbClr val="333333"/>
                </a:solidFill>
                <a:latin typeface="Arial" panose="020B0604020202020204" pitchFamily="34" charset="0"/>
              </a:rPr>
              <a:t>. [student travel grant]</a:t>
            </a:r>
            <a:r>
              <a:rPr lang="zh-CN" altLang="zh-CN" sz="1400" dirty="0">
                <a:solidFill>
                  <a:srgbClr val="000000"/>
                </a:solidFill>
                <a:latin typeface="Arial" panose="020B0604020202020204" pitchFamily="34" charset="0"/>
              </a:rPr>
              <a:t> </a:t>
            </a:r>
          </a:p>
          <a:p>
            <a:pPr marL="342900" indent="-342900" defTabSz="914400" eaLnBrk="0" fontAlgn="base" hangingPunct="0">
              <a:lnSpc>
                <a:spcPct val="120000"/>
              </a:lnSpc>
              <a:spcBef>
                <a:spcPct val="0"/>
              </a:spcBef>
              <a:spcAft>
                <a:spcPct val="0"/>
              </a:spcAft>
              <a:buFont typeface="+mj-lt"/>
              <a:buAutoNum type="arabicPeriod" startAt="11"/>
            </a:pPr>
            <a:r>
              <a:rPr kumimoji="0" lang="zh-CN" altLang="zh-CN" sz="1400" b="1" i="0" u="none" strike="noStrike" cap="none" normalizeH="0" baseline="0" dirty="0">
                <a:ln>
                  <a:noFill/>
                </a:ln>
                <a:solidFill>
                  <a:srgbClr val="333333"/>
                </a:solidFill>
                <a:effectLst/>
                <a:latin typeface="Arial" panose="020B0604020202020204" pitchFamily="34" charset="0"/>
                <a:ea typeface="Helvetica Neue"/>
              </a:rPr>
              <a:t>Zhehuai Chen</a:t>
            </a:r>
            <a:r>
              <a:rPr kumimoji="0" lang="zh-CN" altLang="zh-CN" sz="1400" b="0" i="0" u="none" strike="noStrike" cap="none" normalizeH="0" baseline="0" dirty="0">
                <a:ln>
                  <a:noFill/>
                </a:ln>
                <a:solidFill>
                  <a:srgbClr val="333333"/>
                </a:solidFill>
                <a:effectLst/>
                <a:latin typeface="Arial" panose="020B0604020202020204" pitchFamily="34" charset="0"/>
                <a:ea typeface="Helvetica Neue"/>
              </a:rPr>
              <a:t>, Wei Deng, Tao Xu and Kai Yu. Phone Synchronous Decoding with CTC Lattice. 17th Annual Conference of the International Speech Communication Association (InterSpeech), San Francisco, America, 2016: 1923-1927</a:t>
            </a:r>
            <a:r>
              <a:rPr lang="zh-CN" altLang="zh-CN" sz="1400" dirty="0">
                <a:solidFill>
                  <a:srgbClr val="333333"/>
                </a:solidFill>
                <a:latin typeface="Arial" panose="020B0604020202020204" pitchFamily="34" charset="0"/>
              </a:rPr>
              <a:t>.[student travel grant] </a:t>
            </a:r>
          </a:p>
          <a:p>
            <a:pPr marL="342900" marR="0" lvl="0" indent="-342900" algn="l" defTabSz="914400" rtl="0" eaLnBrk="0" fontAlgn="base" latinLnBrk="0" hangingPunct="0">
              <a:lnSpc>
                <a:spcPct val="120000"/>
              </a:lnSpc>
              <a:spcBef>
                <a:spcPct val="0"/>
              </a:spcBef>
              <a:spcAft>
                <a:spcPct val="0"/>
              </a:spcAft>
              <a:buClrTx/>
              <a:buSzTx/>
              <a:buFont typeface="+mj-lt"/>
              <a:buAutoNum type="arabicPeriod" startAt="11"/>
              <a:tabLst/>
            </a:pPr>
            <a:r>
              <a:rPr kumimoji="0" lang="zh-CN" altLang="zh-CN" sz="1400" b="1" i="0" u="none" strike="noStrike" cap="none" normalizeH="0" baseline="0" dirty="0">
                <a:ln>
                  <a:noFill/>
                </a:ln>
                <a:solidFill>
                  <a:srgbClr val="333333"/>
                </a:solidFill>
                <a:effectLst/>
                <a:latin typeface="Arial" panose="020B0604020202020204" pitchFamily="34" charset="0"/>
                <a:ea typeface="Helvetica Neue"/>
              </a:rPr>
              <a:t>Zhehuai Chen</a:t>
            </a:r>
            <a:r>
              <a:rPr kumimoji="0" lang="zh-CN" altLang="zh-CN" sz="1400" b="0" i="0" u="none" strike="noStrike" cap="none" normalizeH="0" baseline="0" dirty="0">
                <a:ln>
                  <a:noFill/>
                </a:ln>
                <a:solidFill>
                  <a:srgbClr val="333333"/>
                </a:solidFill>
                <a:effectLst/>
                <a:latin typeface="Arial" panose="020B0604020202020204" pitchFamily="34" charset="0"/>
                <a:ea typeface="Helvetica Neue"/>
              </a:rPr>
              <a:t> and Kai Yu, An Investigation of Implementation and Performance Analysis of DNN Based Speech Synthesis System. 12th IEEE International Conference on Signal Processing(ICSP), Hangzhou, 2014: 577-582.</a:t>
            </a:r>
            <a:endParaRPr kumimoji="0" lang="zh-CN" altLang="zh-CN" sz="1400" b="0" i="0" u="none" strike="noStrike" cap="none" normalizeH="0" baseline="0" dirty="0">
              <a:ln>
                <a:noFill/>
              </a:ln>
              <a:solidFill>
                <a:schemeClr val="tx1"/>
              </a:solidFill>
              <a:effectLst/>
              <a:latin typeface="Arial" panose="020B0604020202020204" pitchFamily="34" charset="0"/>
            </a:endParaRPr>
          </a:p>
        </p:txBody>
      </p:sp>
      <p:sp>
        <p:nvSpPr>
          <p:cNvPr id="7" name="Title 3">
            <a:extLst>
              <a:ext uri="{FF2B5EF4-FFF2-40B4-BE49-F238E27FC236}">
                <a16:creationId xmlns:a16="http://schemas.microsoft.com/office/drawing/2014/main" id="{9141D6D3-6EC1-4AB8-9376-0CBA8BDA2F06}"/>
              </a:ext>
            </a:extLst>
          </p:cNvPr>
          <p:cNvSpPr>
            <a:spLocks noGrp="1"/>
          </p:cNvSpPr>
          <p:nvPr>
            <p:ph type="title"/>
          </p:nvPr>
        </p:nvSpPr>
        <p:spPr>
          <a:xfrm>
            <a:off x="274639" y="295274"/>
            <a:ext cx="11889564" cy="917575"/>
          </a:xfrm>
        </p:spPr>
        <p:txBody>
          <a:bodyPr/>
          <a:lstStyle/>
          <a:p>
            <a:r>
              <a:rPr lang="zh-CN" altLang="en-US" dirty="0">
                <a:solidFill>
                  <a:srgbClr val="0078D7"/>
                </a:solidFill>
              </a:rPr>
              <a:t>第一作者文章（</a:t>
            </a:r>
            <a:r>
              <a:rPr lang="en-US" altLang="zh-CN" dirty="0">
                <a:solidFill>
                  <a:srgbClr val="0078D7"/>
                </a:solidFill>
              </a:rPr>
              <a:t>13</a:t>
            </a:r>
            <a:r>
              <a:rPr lang="zh-CN" altLang="en-US" dirty="0">
                <a:solidFill>
                  <a:srgbClr val="0078D7"/>
                </a:solidFill>
              </a:rPr>
              <a:t>篇）</a:t>
            </a:r>
            <a:endParaRPr lang="en-US" dirty="0">
              <a:solidFill>
                <a:srgbClr val="0078D7"/>
              </a:solidFill>
            </a:endParaRPr>
          </a:p>
        </p:txBody>
      </p:sp>
      <p:sp>
        <p:nvSpPr>
          <p:cNvPr id="8" name="Title 3">
            <a:extLst>
              <a:ext uri="{FF2B5EF4-FFF2-40B4-BE49-F238E27FC236}">
                <a16:creationId xmlns:a16="http://schemas.microsoft.com/office/drawing/2014/main" id="{E7DE735C-20C8-4949-9FE0-5A1829060B0B}"/>
              </a:ext>
            </a:extLst>
          </p:cNvPr>
          <p:cNvSpPr txBox="1">
            <a:spLocks/>
          </p:cNvSpPr>
          <p:nvPr/>
        </p:nvSpPr>
        <p:spPr>
          <a:xfrm>
            <a:off x="274639" y="3110325"/>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zh-CN" altLang="en-US" dirty="0">
                <a:solidFill>
                  <a:srgbClr val="0078D7"/>
                </a:solidFill>
              </a:rPr>
              <a:t>其他文章</a:t>
            </a:r>
          </a:p>
        </p:txBody>
      </p:sp>
      <p:sp>
        <p:nvSpPr>
          <p:cNvPr id="9" name="Rectangle 1">
            <a:extLst>
              <a:ext uri="{FF2B5EF4-FFF2-40B4-BE49-F238E27FC236}">
                <a16:creationId xmlns:a16="http://schemas.microsoft.com/office/drawing/2014/main" id="{0F80A3CE-906B-411B-BD44-D841586EC0A3}"/>
              </a:ext>
            </a:extLst>
          </p:cNvPr>
          <p:cNvSpPr>
            <a:spLocks noChangeArrowheads="1"/>
          </p:cNvSpPr>
          <p:nvPr/>
        </p:nvSpPr>
        <p:spPr bwMode="auto">
          <a:xfrm>
            <a:off x="-2" y="4103659"/>
            <a:ext cx="12436475" cy="2136803"/>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342900" lvl="0" indent="-342900" defTabSz="914400" eaLnBrk="0" fontAlgn="base" hangingPunct="0">
              <a:lnSpc>
                <a:spcPct val="120000"/>
              </a:lnSpc>
              <a:spcBef>
                <a:spcPct val="0"/>
              </a:spcBef>
              <a:spcAft>
                <a:spcPct val="0"/>
              </a:spcAft>
              <a:buFont typeface="+mj-lt"/>
              <a:buAutoNum type="arabicPeriod" startAt="14"/>
            </a:pPr>
            <a:r>
              <a:rPr lang="en-US" altLang="zh-CN" sz="1400" dirty="0">
                <a:solidFill>
                  <a:srgbClr val="333333"/>
                </a:solidFill>
                <a:latin typeface="Arial" panose="020B0604020202020204" pitchFamily="34" charset="0"/>
                <a:ea typeface="Helvetica Neue"/>
              </a:rPr>
              <a:t>Mingkun Huang, </a:t>
            </a:r>
            <a:r>
              <a:rPr lang="en-US" altLang="zh-CN" sz="1400" dirty="0" err="1">
                <a:solidFill>
                  <a:srgbClr val="333333"/>
                </a:solidFill>
                <a:latin typeface="Arial" panose="020B0604020202020204" pitchFamily="34" charset="0"/>
                <a:ea typeface="Helvetica Neue"/>
              </a:rPr>
              <a:t>Yongbin</a:t>
            </a:r>
            <a:r>
              <a:rPr lang="en-US" altLang="zh-CN" sz="1400" dirty="0">
                <a:solidFill>
                  <a:srgbClr val="333333"/>
                </a:solidFill>
                <a:latin typeface="Arial" panose="020B0604020202020204" pitchFamily="34" charset="0"/>
                <a:ea typeface="Helvetica Neue"/>
              </a:rPr>
              <a:t> You, </a:t>
            </a:r>
            <a:r>
              <a:rPr lang="en-US" altLang="zh-CN" sz="1400" b="1" dirty="0">
                <a:solidFill>
                  <a:srgbClr val="333333"/>
                </a:solidFill>
                <a:latin typeface="Arial" panose="020B0604020202020204" pitchFamily="34" charset="0"/>
                <a:ea typeface="Helvetica Neue"/>
              </a:rPr>
              <a:t>Zhehuai Chen</a:t>
            </a:r>
            <a:r>
              <a:rPr lang="en-US" altLang="zh-CN" sz="1400" dirty="0">
                <a:solidFill>
                  <a:srgbClr val="333333"/>
                </a:solidFill>
                <a:latin typeface="Arial" panose="020B0604020202020204" pitchFamily="34" charset="0"/>
                <a:ea typeface="Helvetica Neue"/>
              </a:rPr>
              <a:t>, </a:t>
            </a:r>
            <a:r>
              <a:rPr lang="en-US" altLang="zh-CN" sz="1400" dirty="0" err="1">
                <a:solidFill>
                  <a:srgbClr val="333333"/>
                </a:solidFill>
                <a:latin typeface="Arial" panose="020B0604020202020204" pitchFamily="34" charset="0"/>
                <a:ea typeface="Helvetica Neue"/>
              </a:rPr>
              <a:t>Yanmin</a:t>
            </a:r>
            <a:r>
              <a:rPr lang="en-US" altLang="zh-CN" sz="1400" dirty="0">
                <a:solidFill>
                  <a:srgbClr val="333333"/>
                </a:solidFill>
                <a:latin typeface="Arial" panose="020B0604020202020204" pitchFamily="34" charset="0"/>
                <a:ea typeface="Helvetica Neue"/>
              </a:rPr>
              <a:t> Qian, Kai Yu. Knowledge Distillation for Sequence Model, 19th Annual Conference of International Speech Communication Association (</a:t>
            </a:r>
            <a:r>
              <a:rPr lang="en-US" altLang="zh-CN" sz="1400" dirty="0" err="1">
                <a:solidFill>
                  <a:srgbClr val="333333"/>
                </a:solidFill>
                <a:latin typeface="Arial" panose="020B0604020202020204" pitchFamily="34" charset="0"/>
                <a:ea typeface="Helvetica Neue"/>
              </a:rPr>
              <a:t>InterSpeech</a:t>
            </a:r>
            <a:r>
              <a:rPr lang="en-US" altLang="zh-CN" sz="1400" dirty="0">
                <a:solidFill>
                  <a:srgbClr val="333333"/>
                </a:solidFill>
                <a:latin typeface="Arial" panose="020B0604020202020204" pitchFamily="34" charset="0"/>
                <a:ea typeface="Helvetica Neue"/>
              </a:rPr>
              <a:t>), 2018.</a:t>
            </a:r>
          </a:p>
          <a:p>
            <a:pPr marL="342900" lvl="0" indent="-342900" defTabSz="914400" eaLnBrk="0" fontAlgn="base" hangingPunct="0">
              <a:lnSpc>
                <a:spcPct val="120000"/>
              </a:lnSpc>
              <a:spcBef>
                <a:spcPct val="0"/>
              </a:spcBef>
              <a:spcAft>
                <a:spcPct val="0"/>
              </a:spcAft>
              <a:buFont typeface="+mj-lt"/>
              <a:buAutoNum type="arabicPeriod" startAt="14"/>
            </a:pPr>
            <a:r>
              <a:rPr lang="en-US" altLang="zh-CN" sz="1400" dirty="0">
                <a:solidFill>
                  <a:srgbClr val="333333"/>
                </a:solidFill>
                <a:latin typeface="Arial" panose="020B0604020202020204" pitchFamily="34" charset="0"/>
                <a:ea typeface="Helvetica Neue"/>
              </a:rPr>
              <a:t>Yue Wu, </a:t>
            </a:r>
            <a:r>
              <a:rPr lang="en-US" altLang="zh-CN" sz="1400" dirty="0" err="1">
                <a:solidFill>
                  <a:srgbClr val="333333"/>
                </a:solidFill>
                <a:latin typeface="Arial" panose="020B0604020202020204" pitchFamily="34" charset="0"/>
                <a:ea typeface="Helvetica Neue"/>
              </a:rPr>
              <a:t>Tianxing</a:t>
            </a:r>
            <a:r>
              <a:rPr lang="en-US" altLang="zh-CN" sz="1400" dirty="0">
                <a:solidFill>
                  <a:srgbClr val="333333"/>
                </a:solidFill>
                <a:latin typeface="Arial" panose="020B0604020202020204" pitchFamily="34" charset="0"/>
                <a:ea typeface="Helvetica Neue"/>
              </a:rPr>
              <a:t> He, </a:t>
            </a:r>
            <a:r>
              <a:rPr lang="en-US" altLang="zh-CN" sz="1400" b="1" dirty="0">
                <a:solidFill>
                  <a:srgbClr val="333333"/>
                </a:solidFill>
                <a:latin typeface="Arial" panose="020B0604020202020204" pitchFamily="34" charset="0"/>
                <a:ea typeface="Helvetica Neue"/>
              </a:rPr>
              <a:t>Zhehuai Chen</a:t>
            </a:r>
            <a:r>
              <a:rPr lang="en-US" altLang="zh-CN" sz="1400" dirty="0">
                <a:solidFill>
                  <a:srgbClr val="333333"/>
                </a:solidFill>
                <a:latin typeface="Arial" panose="020B0604020202020204" pitchFamily="34" charset="0"/>
                <a:ea typeface="Helvetica Neue"/>
              </a:rPr>
              <a:t>, </a:t>
            </a:r>
            <a:r>
              <a:rPr lang="en-US" altLang="zh-CN" sz="1400" dirty="0" err="1">
                <a:solidFill>
                  <a:srgbClr val="333333"/>
                </a:solidFill>
                <a:latin typeface="Arial" panose="020B0604020202020204" pitchFamily="34" charset="0"/>
                <a:ea typeface="Helvetica Neue"/>
              </a:rPr>
              <a:t>Yanmin</a:t>
            </a:r>
            <a:r>
              <a:rPr lang="en-US" altLang="zh-CN" sz="1400" dirty="0">
                <a:solidFill>
                  <a:srgbClr val="333333"/>
                </a:solidFill>
                <a:latin typeface="Arial" panose="020B0604020202020204" pitchFamily="34" charset="0"/>
                <a:ea typeface="Helvetica Neue"/>
              </a:rPr>
              <a:t> Qian and Kai Yu. Multi-view LSTM Language Model with Word-synchronized Auxiliary Feature for LVCSR, CCL, 2017.</a:t>
            </a:r>
          </a:p>
          <a:p>
            <a:pPr marL="342900" lvl="0" indent="-342900" defTabSz="914400" eaLnBrk="0" fontAlgn="base" hangingPunct="0">
              <a:lnSpc>
                <a:spcPct val="120000"/>
              </a:lnSpc>
              <a:spcBef>
                <a:spcPct val="0"/>
              </a:spcBef>
              <a:spcAft>
                <a:spcPct val="0"/>
              </a:spcAft>
              <a:buFont typeface="+mj-lt"/>
              <a:buAutoNum type="arabicPeriod" startAt="14"/>
            </a:pPr>
            <a:r>
              <a:rPr lang="en-US" altLang="zh-CN" sz="1400" dirty="0">
                <a:solidFill>
                  <a:srgbClr val="333333"/>
                </a:solidFill>
                <a:latin typeface="Arial" panose="020B0604020202020204" pitchFamily="34" charset="0"/>
                <a:ea typeface="Helvetica Neue"/>
              </a:rPr>
              <a:t>Da Zheng, </a:t>
            </a:r>
            <a:r>
              <a:rPr lang="en-US" altLang="zh-CN" sz="1400" b="1" dirty="0">
                <a:solidFill>
                  <a:srgbClr val="333333"/>
                </a:solidFill>
                <a:latin typeface="Arial" panose="020B0604020202020204" pitchFamily="34" charset="0"/>
                <a:ea typeface="Helvetica Neue"/>
              </a:rPr>
              <a:t>Zhehuai Chen</a:t>
            </a:r>
            <a:r>
              <a:rPr lang="en-US" altLang="zh-CN" sz="1400" dirty="0">
                <a:solidFill>
                  <a:srgbClr val="333333"/>
                </a:solidFill>
                <a:latin typeface="Arial" panose="020B0604020202020204" pitchFamily="34" charset="0"/>
                <a:ea typeface="Helvetica Neue"/>
              </a:rPr>
              <a:t>, Yue Wu, Kai Yu, Directed Automatic Speech Transcription Error Correction Using Bidirectional LSTM. International Symposium on Chinese Spoken Language Processing (ISCSLP), Tianjin, China, 2016.</a:t>
            </a:r>
          </a:p>
          <a:p>
            <a:pPr marL="342900" lvl="0" indent="-342900" defTabSz="914400" eaLnBrk="0" fontAlgn="base" hangingPunct="0">
              <a:lnSpc>
                <a:spcPct val="120000"/>
              </a:lnSpc>
              <a:spcBef>
                <a:spcPct val="0"/>
              </a:spcBef>
              <a:spcAft>
                <a:spcPct val="0"/>
              </a:spcAft>
              <a:buFont typeface="+mj-lt"/>
              <a:buAutoNum type="arabicPeriod" startAt="14"/>
            </a:pPr>
            <a:r>
              <a:rPr lang="en-US" altLang="zh-CN" sz="1400" dirty="0">
                <a:solidFill>
                  <a:srgbClr val="333333"/>
                </a:solidFill>
                <a:latin typeface="Arial" panose="020B0604020202020204" pitchFamily="34" charset="0"/>
                <a:ea typeface="Helvetica Neue"/>
              </a:rPr>
              <a:t>Bo Chen, </a:t>
            </a:r>
            <a:r>
              <a:rPr lang="en-US" altLang="zh-CN" sz="1400" b="1" dirty="0">
                <a:solidFill>
                  <a:srgbClr val="333333"/>
                </a:solidFill>
                <a:latin typeface="Arial" panose="020B0604020202020204" pitchFamily="34" charset="0"/>
                <a:ea typeface="Helvetica Neue"/>
              </a:rPr>
              <a:t>Zhehuai Chen</a:t>
            </a:r>
            <a:r>
              <a:rPr lang="en-US" altLang="zh-CN" sz="1400" dirty="0">
                <a:solidFill>
                  <a:srgbClr val="333333"/>
                </a:solidFill>
                <a:latin typeface="Arial" panose="020B0604020202020204" pitchFamily="34" charset="0"/>
                <a:ea typeface="Helvetica Neue"/>
              </a:rPr>
              <a:t>, </a:t>
            </a:r>
            <a:r>
              <a:rPr lang="en-US" altLang="zh-CN" sz="1400" dirty="0" err="1">
                <a:solidFill>
                  <a:srgbClr val="333333"/>
                </a:solidFill>
                <a:latin typeface="Arial" panose="020B0604020202020204" pitchFamily="34" charset="0"/>
                <a:ea typeface="Helvetica Neue"/>
              </a:rPr>
              <a:t>Jiachen</a:t>
            </a:r>
            <a:r>
              <a:rPr lang="en-US" altLang="zh-CN" sz="1400" dirty="0">
                <a:solidFill>
                  <a:srgbClr val="333333"/>
                </a:solidFill>
                <a:latin typeface="Arial" panose="020B0604020202020204" pitchFamily="34" charset="0"/>
                <a:ea typeface="Helvetica Neue"/>
              </a:rPr>
              <a:t> Xu, Kai Yu. An Investigation of Context Clustering for Statistical Speech Synthesis with Deep Neural Network. 16th Annual Conference of the International Speech Communication Association (</a:t>
            </a:r>
            <a:r>
              <a:rPr lang="en-US" altLang="zh-CN" sz="1400" dirty="0" err="1">
                <a:solidFill>
                  <a:srgbClr val="333333"/>
                </a:solidFill>
                <a:latin typeface="Arial" panose="020B0604020202020204" pitchFamily="34" charset="0"/>
                <a:ea typeface="Helvetica Neue"/>
              </a:rPr>
              <a:t>InterSpeech</a:t>
            </a:r>
            <a:r>
              <a:rPr lang="en-US" altLang="zh-CN" sz="1400" dirty="0">
                <a:solidFill>
                  <a:srgbClr val="333333"/>
                </a:solidFill>
                <a:latin typeface="Arial" panose="020B0604020202020204" pitchFamily="34" charset="0"/>
                <a:ea typeface="Helvetica Neue"/>
              </a:rPr>
              <a:t>), Dresden, Germany, 2015.</a:t>
            </a:r>
            <a:endParaRPr kumimoji="0" lang="zh-CN" altLang="zh-CN" sz="140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5575479"/>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4B822E34-F398-4F4D-BA09-3829859432BF}"/>
              </a:ext>
            </a:extLst>
          </p:cNvPr>
          <p:cNvSpPr>
            <a:spLocks noGrp="1"/>
          </p:cNvSpPr>
          <p:nvPr>
            <p:ph type="title"/>
          </p:nvPr>
        </p:nvSpPr>
        <p:spPr>
          <a:xfrm>
            <a:off x="274639" y="295274"/>
            <a:ext cx="11889564" cy="917575"/>
          </a:xfrm>
        </p:spPr>
        <p:txBody>
          <a:bodyPr/>
          <a:lstStyle/>
          <a:p>
            <a:r>
              <a:rPr lang="zh-CN" altLang="en-US" dirty="0">
                <a:solidFill>
                  <a:srgbClr val="0078D7"/>
                </a:solidFill>
              </a:rPr>
              <a:t>专利</a:t>
            </a:r>
            <a:endParaRPr lang="en-US" dirty="0">
              <a:solidFill>
                <a:srgbClr val="0078D7"/>
              </a:solidFill>
            </a:endParaRPr>
          </a:p>
        </p:txBody>
      </p:sp>
      <p:sp>
        <p:nvSpPr>
          <p:cNvPr id="5" name="Rectangle 1">
            <a:extLst>
              <a:ext uri="{FF2B5EF4-FFF2-40B4-BE49-F238E27FC236}">
                <a16:creationId xmlns:a16="http://schemas.microsoft.com/office/drawing/2014/main" id="{36F6A09D-81B6-48FB-8D2A-DFDC49F802B7}"/>
              </a:ext>
            </a:extLst>
          </p:cNvPr>
          <p:cNvSpPr>
            <a:spLocks noChangeArrowheads="1"/>
          </p:cNvSpPr>
          <p:nvPr/>
        </p:nvSpPr>
        <p:spPr bwMode="auto">
          <a:xfrm>
            <a:off x="23383" y="1071994"/>
            <a:ext cx="12436475" cy="265386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342900" indent="-342900" defTabSz="914400" eaLnBrk="0" fontAlgn="base" hangingPunct="0">
              <a:lnSpc>
                <a:spcPct val="120000"/>
              </a:lnSpc>
              <a:spcBef>
                <a:spcPct val="0"/>
              </a:spcBef>
              <a:spcAft>
                <a:spcPct val="0"/>
              </a:spcAft>
              <a:buFont typeface="+mj-lt"/>
              <a:buAutoNum type="arabicPeriod"/>
            </a:pPr>
            <a:r>
              <a:rPr lang="en-US" altLang="zh-CN" sz="1400" dirty="0">
                <a:solidFill>
                  <a:srgbClr val="333333"/>
                </a:solidFill>
                <a:latin typeface="Arial" panose="020B0604020202020204" pitchFamily="34" charset="0"/>
                <a:ea typeface="Helvetica Neue"/>
              </a:rPr>
              <a:t>PCT/CN2016/081334 voice recognition based decoding method and device</a:t>
            </a:r>
          </a:p>
          <a:p>
            <a:pPr marL="342900" indent="-342900" defTabSz="914400" eaLnBrk="0" fontAlgn="base" hangingPunct="0">
              <a:lnSpc>
                <a:spcPct val="120000"/>
              </a:lnSpc>
              <a:spcBef>
                <a:spcPct val="0"/>
              </a:spcBef>
              <a:spcAft>
                <a:spcPct val="0"/>
              </a:spcAft>
              <a:buFont typeface="+mj-lt"/>
              <a:buAutoNum type="arabicPeriod"/>
            </a:pPr>
            <a:r>
              <a:rPr lang="en-US" altLang="zh-CN" sz="1400" dirty="0">
                <a:solidFill>
                  <a:srgbClr val="333333"/>
                </a:solidFill>
                <a:latin typeface="Arial" panose="020B0604020202020204" pitchFamily="34" charset="0"/>
                <a:ea typeface="Helvetica Neue"/>
              </a:rPr>
              <a:t>CN201710343427.5 Sequence discriminative training based wakeup word device</a:t>
            </a:r>
          </a:p>
          <a:p>
            <a:pPr marL="342900" indent="-342900" defTabSz="914400" eaLnBrk="0" fontAlgn="base" hangingPunct="0">
              <a:lnSpc>
                <a:spcPct val="120000"/>
              </a:lnSpc>
              <a:spcBef>
                <a:spcPct val="0"/>
              </a:spcBef>
              <a:spcAft>
                <a:spcPct val="0"/>
              </a:spcAft>
              <a:buFont typeface="+mj-lt"/>
              <a:buAutoNum type="arabicPeriod"/>
            </a:pPr>
            <a:r>
              <a:rPr lang="en-US" altLang="zh-CN" sz="1400" dirty="0">
                <a:solidFill>
                  <a:srgbClr val="333333"/>
                </a:solidFill>
                <a:latin typeface="Arial" panose="020B0604020202020204" pitchFamily="34" charset="0"/>
                <a:ea typeface="Helvetica Neue"/>
              </a:rPr>
              <a:t>CN201810054749.2 lattice rescoring system of deep learning based language model4. </a:t>
            </a:r>
          </a:p>
          <a:p>
            <a:pPr marL="342900" indent="-342900" defTabSz="914400" eaLnBrk="0" fontAlgn="base" hangingPunct="0">
              <a:lnSpc>
                <a:spcPct val="120000"/>
              </a:lnSpc>
              <a:spcBef>
                <a:spcPct val="0"/>
              </a:spcBef>
              <a:spcAft>
                <a:spcPct val="0"/>
              </a:spcAft>
              <a:buFont typeface="+mj-lt"/>
              <a:buAutoNum type="arabicPeriod"/>
            </a:pPr>
            <a:r>
              <a:rPr lang="en-US" altLang="zh-CN" sz="1400" dirty="0">
                <a:solidFill>
                  <a:srgbClr val="333333"/>
                </a:solidFill>
                <a:latin typeface="Arial" panose="020B0604020202020204" pitchFamily="34" charset="0"/>
                <a:ea typeface="Helvetica Neue"/>
              </a:rPr>
              <a:t>CN201710561261.4 self-tagging, single direction and multi-view language modeling</a:t>
            </a:r>
          </a:p>
          <a:p>
            <a:pPr marL="342900" indent="-342900" defTabSz="914400" eaLnBrk="0" fontAlgn="base" hangingPunct="0">
              <a:lnSpc>
                <a:spcPct val="120000"/>
              </a:lnSpc>
              <a:spcBef>
                <a:spcPct val="0"/>
              </a:spcBef>
              <a:spcAft>
                <a:spcPct val="0"/>
              </a:spcAft>
              <a:buFont typeface="+mj-lt"/>
              <a:buAutoNum type="arabicPeriod"/>
            </a:pPr>
            <a:r>
              <a:rPr lang="en-US" altLang="zh-CN" sz="1400" dirty="0">
                <a:solidFill>
                  <a:srgbClr val="333333"/>
                </a:solidFill>
                <a:latin typeface="Arial" panose="020B0604020202020204" pitchFamily="34" charset="0"/>
                <a:ea typeface="Helvetica Neue"/>
              </a:rPr>
              <a:t>CN201610221182.4 a decoding method and device of speech recognition</a:t>
            </a:r>
          </a:p>
          <a:p>
            <a:pPr marL="342900" indent="-342900" defTabSz="914400" eaLnBrk="0" fontAlgn="base" hangingPunct="0">
              <a:lnSpc>
                <a:spcPct val="120000"/>
              </a:lnSpc>
              <a:spcBef>
                <a:spcPct val="0"/>
              </a:spcBef>
              <a:spcAft>
                <a:spcPct val="0"/>
              </a:spcAft>
              <a:buFont typeface="+mj-lt"/>
              <a:buAutoNum type="arabicPeriod"/>
            </a:pPr>
            <a:r>
              <a:rPr lang="en-US" altLang="zh-CN" sz="1400" dirty="0">
                <a:solidFill>
                  <a:srgbClr val="333333"/>
                </a:solidFill>
                <a:latin typeface="Arial" panose="020B0604020202020204" pitchFamily="34" charset="0"/>
                <a:ea typeface="Helvetica Neue"/>
              </a:rPr>
              <a:t>CN201610462976.X </a:t>
            </a:r>
            <a:r>
              <a:rPr lang="en-US" altLang="zh-CN" sz="1400" dirty="0" err="1">
                <a:solidFill>
                  <a:srgbClr val="333333"/>
                </a:solidFill>
                <a:latin typeface="Arial" panose="020B0604020202020204" pitchFamily="34" charset="0"/>
                <a:ea typeface="Helvetica Neue"/>
              </a:rPr>
              <a:t>adapative</a:t>
            </a:r>
            <a:r>
              <a:rPr lang="en-US" altLang="zh-CN" sz="1400" dirty="0">
                <a:solidFill>
                  <a:srgbClr val="333333"/>
                </a:solidFill>
                <a:latin typeface="Arial" panose="020B0604020202020204" pitchFamily="34" charset="0"/>
                <a:ea typeface="Helvetica Neue"/>
              </a:rPr>
              <a:t> wakeup word method and device</a:t>
            </a:r>
          </a:p>
          <a:p>
            <a:pPr marL="342900" indent="-342900" defTabSz="914400" eaLnBrk="0" fontAlgn="base" hangingPunct="0">
              <a:lnSpc>
                <a:spcPct val="120000"/>
              </a:lnSpc>
              <a:spcBef>
                <a:spcPct val="0"/>
              </a:spcBef>
              <a:spcAft>
                <a:spcPct val="0"/>
              </a:spcAft>
              <a:buFont typeface="+mj-lt"/>
              <a:buAutoNum type="arabicPeriod"/>
            </a:pPr>
            <a:r>
              <a:rPr lang="en-US" altLang="zh-CN" sz="1400" dirty="0">
                <a:solidFill>
                  <a:srgbClr val="333333"/>
                </a:solidFill>
                <a:latin typeface="Arial" panose="020B0604020202020204" pitchFamily="34" charset="0"/>
                <a:ea typeface="Helvetica Neue"/>
              </a:rPr>
              <a:t>CN201810025834.6 an audio recognition method and device</a:t>
            </a:r>
          </a:p>
          <a:p>
            <a:pPr marL="342900" indent="-342900" defTabSz="914400" eaLnBrk="0" fontAlgn="base" hangingPunct="0">
              <a:lnSpc>
                <a:spcPct val="120000"/>
              </a:lnSpc>
              <a:spcBef>
                <a:spcPct val="0"/>
              </a:spcBef>
              <a:spcAft>
                <a:spcPct val="0"/>
              </a:spcAft>
              <a:buFont typeface="+mj-lt"/>
              <a:buAutoNum type="arabicPeriod"/>
            </a:pPr>
            <a:r>
              <a:rPr lang="en-US" altLang="zh-CN" sz="1400" dirty="0">
                <a:solidFill>
                  <a:srgbClr val="333333"/>
                </a:solidFill>
                <a:latin typeface="Arial" panose="020B0604020202020204" pitchFamily="34" charset="0"/>
                <a:ea typeface="Helvetica Neue"/>
              </a:rPr>
              <a:t>CN201810054315.2 a speech recognition method and device</a:t>
            </a:r>
          </a:p>
          <a:p>
            <a:pPr marL="342900" indent="-342900" defTabSz="914400" eaLnBrk="0" fontAlgn="base" hangingPunct="0">
              <a:lnSpc>
                <a:spcPct val="120000"/>
              </a:lnSpc>
              <a:spcBef>
                <a:spcPct val="0"/>
              </a:spcBef>
              <a:spcAft>
                <a:spcPct val="0"/>
              </a:spcAft>
              <a:buFont typeface="+mj-lt"/>
              <a:buAutoNum type="arabicPeriod"/>
            </a:pPr>
            <a:r>
              <a:rPr lang="en-US" altLang="zh-CN" sz="1400" dirty="0">
                <a:solidFill>
                  <a:srgbClr val="333333"/>
                </a:solidFill>
                <a:latin typeface="Arial" panose="020B0604020202020204" pitchFamily="34" charset="0"/>
                <a:ea typeface="Helvetica Neue"/>
              </a:rPr>
              <a:t>CN201710060942.2 confidence measure based speech recognition method and device</a:t>
            </a:r>
          </a:p>
          <a:p>
            <a:pPr marL="342900" indent="-342900" defTabSz="914400" eaLnBrk="0" fontAlgn="base" hangingPunct="0">
              <a:lnSpc>
                <a:spcPct val="120000"/>
              </a:lnSpc>
              <a:spcBef>
                <a:spcPct val="0"/>
              </a:spcBef>
              <a:spcAft>
                <a:spcPct val="0"/>
              </a:spcAft>
              <a:buFont typeface="+mj-lt"/>
              <a:buAutoNum type="arabicPeriod"/>
            </a:pPr>
            <a:r>
              <a:rPr lang="en-US" altLang="zh-CN" sz="1400" dirty="0">
                <a:solidFill>
                  <a:srgbClr val="333333"/>
                </a:solidFill>
                <a:latin typeface="Arial" panose="020B0604020202020204" pitchFamily="34" charset="0"/>
                <a:ea typeface="Helvetica Neue"/>
              </a:rPr>
              <a:t>CN201810021903.6 model compression and optimization of speech recognition device</a:t>
            </a:r>
            <a:endParaRPr kumimoji="0" lang="zh-CN" altLang="zh-CN" sz="1400" i="0" u="none" strike="noStrike" cap="none" normalizeH="0" baseline="0" dirty="0">
              <a:ln>
                <a:noFill/>
              </a:ln>
              <a:solidFill>
                <a:srgbClr val="333333"/>
              </a:solidFill>
              <a:effectLst/>
              <a:latin typeface="Arial" panose="020B0604020202020204" pitchFamily="34" charset="0"/>
              <a:ea typeface="Helvetica Neue"/>
            </a:endParaRPr>
          </a:p>
        </p:txBody>
      </p:sp>
      <p:pic>
        <p:nvPicPr>
          <p:cNvPr id="4" name="图片 3" descr="屏幕剪辑">
            <a:extLst>
              <a:ext uri="{FF2B5EF4-FFF2-40B4-BE49-F238E27FC236}">
                <a16:creationId xmlns:a16="http://schemas.microsoft.com/office/drawing/2014/main" id="{D2E5057C-880B-4EA1-AAF5-9EC915280D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241" y="5710237"/>
            <a:ext cx="3673795" cy="993206"/>
          </a:xfrm>
          <a:prstGeom prst="rect">
            <a:avLst/>
          </a:prstGeom>
        </p:spPr>
      </p:pic>
      <p:pic>
        <p:nvPicPr>
          <p:cNvPr id="7" name="图片 6" descr="屏幕剪辑">
            <a:extLst>
              <a:ext uri="{FF2B5EF4-FFF2-40B4-BE49-F238E27FC236}">
                <a16:creationId xmlns:a16="http://schemas.microsoft.com/office/drawing/2014/main" id="{657205CA-ED1D-4D3A-A9AE-2694B635C7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8037" y="5696547"/>
            <a:ext cx="3673795" cy="971047"/>
          </a:xfrm>
          <a:prstGeom prst="rect">
            <a:avLst/>
          </a:prstGeom>
        </p:spPr>
      </p:pic>
      <p:sp>
        <p:nvSpPr>
          <p:cNvPr id="8" name="Title 3">
            <a:extLst>
              <a:ext uri="{FF2B5EF4-FFF2-40B4-BE49-F238E27FC236}">
                <a16:creationId xmlns:a16="http://schemas.microsoft.com/office/drawing/2014/main" id="{E1DAD8B9-926C-4E5D-A2EA-84B339CC13AE}"/>
              </a:ext>
            </a:extLst>
          </p:cNvPr>
          <p:cNvSpPr txBox="1">
            <a:spLocks/>
          </p:cNvSpPr>
          <p:nvPr/>
        </p:nvSpPr>
        <p:spPr>
          <a:xfrm>
            <a:off x="274639" y="387508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zh-CN" altLang="en-US" dirty="0">
                <a:solidFill>
                  <a:srgbClr val="0078D7"/>
                </a:solidFill>
              </a:rPr>
              <a:t>实际应用</a:t>
            </a:r>
          </a:p>
        </p:txBody>
      </p:sp>
      <p:sp>
        <p:nvSpPr>
          <p:cNvPr id="9" name="Rectangle 1">
            <a:extLst>
              <a:ext uri="{FF2B5EF4-FFF2-40B4-BE49-F238E27FC236}">
                <a16:creationId xmlns:a16="http://schemas.microsoft.com/office/drawing/2014/main" id="{2B855F55-9EEB-475A-8360-355463CB8CBF}"/>
              </a:ext>
            </a:extLst>
          </p:cNvPr>
          <p:cNvSpPr>
            <a:spLocks noChangeArrowheads="1"/>
          </p:cNvSpPr>
          <p:nvPr/>
        </p:nvSpPr>
        <p:spPr bwMode="auto">
          <a:xfrm>
            <a:off x="46037" y="4792662"/>
            <a:ext cx="4190999" cy="79707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285750" indent="-285750" defTabSz="914400" eaLnBrk="0" fontAlgn="base" hangingPunct="0">
              <a:lnSpc>
                <a:spcPct val="120000"/>
              </a:lnSpc>
              <a:spcBef>
                <a:spcPct val="0"/>
              </a:spcBef>
              <a:spcAft>
                <a:spcPct val="0"/>
              </a:spcAft>
              <a:buFont typeface="Arial" panose="020B0604020202020204" pitchFamily="34" charset="0"/>
              <a:buChar char="•"/>
            </a:pPr>
            <a:r>
              <a:rPr lang="en-US" altLang="zh-CN" sz="2000" dirty="0">
                <a:solidFill>
                  <a:srgbClr val="333333"/>
                </a:solidFill>
                <a:latin typeface="Arial" panose="020B0604020202020204" pitchFamily="34" charset="0"/>
                <a:ea typeface="Helvetica Neue"/>
              </a:rPr>
              <a:t>Kaldi </a:t>
            </a:r>
            <a:r>
              <a:rPr lang="zh-CN" altLang="en-US" sz="2000" dirty="0">
                <a:solidFill>
                  <a:srgbClr val="333333"/>
                </a:solidFill>
                <a:latin typeface="Arial" panose="020B0604020202020204" pitchFamily="34" charset="0"/>
                <a:ea typeface="Helvetica Neue"/>
              </a:rPr>
              <a:t>解码器 </a:t>
            </a:r>
            <a:r>
              <a:rPr lang="en-US" altLang="zh-CN" sz="2000" dirty="0">
                <a:solidFill>
                  <a:srgbClr val="333333"/>
                </a:solidFill>
                <a:latin typeface="Arial" panose="020B0604020202020204" pitchFamily="34" charset="0"/>
                <a:ea typeface="Helvetica Neue"/>
              </a:rPr>
              <a:t>contributor</a:t>
            </a:r>
          </a:p>
          <a:p>
            <a:pPr marL="285750" indent="-285750" defTabSz="914400" eaLnBrk="0" fontAlgn="base" hangingPunct="0">
              <a:lnSpc>
                <a:spcPct val="120000"/>
              </a:lnSpc>
              <a:spcBef>
                <a:spcPct val="0"/>
              </a:spcBef>
              <a:spcAft>
                <a:spcPct val="0"/>
              </a:spcAft>
              <a:buFont typeface="Arial" panose="020B0604020202020204" pitchFamily="34" charset="0"/>
              <a:buChar char="•"/>
            </a:pPr>
            <a:r>
              <a:rPr kumimoji="0" lang="zh-CN" altLang="en-US" sz="2000" i="0" u="none" strike="noStrike" cap="none" normalizeH="0" baseline="0" dirty="0">
                <a:ln>
                  <a:noFill/>
                </a:ln>
                <a:solidFill>
                  <a:srgbClr val="333333"/>
                </a:solidFill>
                <a:effectLst/>
                <a:latin typeface="Arial" panose="020B0604020202020204" pitchFamily="34" charset="0"/>
                <a:ea typeface="Helvetica Neue"/>
              </a:rPr>
              <a:t>端侧和云端语音识别引擎</a:t>
            </a:r>
            <a:endParaRPr kumimoji="0" lang="zh-CN" altLang="zh-CN" sz="2000" i="0" u="none" strike="noStrike" cap="none" normalizeH="0" baseline="0" dirty="0">
              <a:ln>
                <a:noFill/>
              </a:ln>
              <a:solidFill>
                <a:srgbClr val="333333"/>
              </a:solidFill>
              <a:effectLst/>
              <a:latin typeface="Arial" panose="020B0604020202020204" pitchFamily="34" charset="0"/>
              <a:ea typeface="Helvetica Neue"/>
            </a:endParaRPr>
          </a:p>
        </p:txBody>
      </p:sp>
    </p:spTree>
    <p:extLst>
      <p:ext uri="{BB962C8B-B14F-4D97-AF65-F5344CB8AC3E}">
        <p14:creationId xmlns:p14="http://schemas.microsoft.com/office/powerpoint/2010/main" val="270700562"/>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ED88E23-64DB-40DB-9137-DD668BF98C84}"/>
              </a:ext>
            </a:extLst>
          </p:cNvPr>
          <p:cNvSpPr>
            <a:spLocks noGrp="1"/>
          </p:cNvSpPr>
          <p:nvPr>
            <p:ph type="body" sz="quarter" idx="10"/>
          </p:nvPr>
        </p:nvSpPr>
        <p:spPr/>
        <p:txBody>
          <a:bodyPr/>
          <a:lstStyle/>
          <a:p>
            <a:endParaRPr lang="zh-CN" altLang="en-US"/>
          </a:p>
        </p:txBody>
      </p:sp>
      <p:sp>
        <p:nvSpPr>
          <p:cNvPr id="3" name="标题 2">
            <a:extLst>
              <a:ext uri="{FF2B5EF4-FFF2-40B4-BE49-F238E27FC236}">
                <a16:creationId xmlns:a16="http://schemas.microsoft.com/office/drawing/2014/main" id="{A7050A4B-3BEF-41CC-9703-969000BD55B9}"/>
              </a:ext>
            </a:extLst>
          </p:cNvPr>
          <p:cNvSpPr>
            <a:spLocks noGrp="1"/>
          </p:cNvSpPr>
          <p:nvPr>
            <p:ph type="title"/>
          </p:nvPr>
        </p:nvSpPr>
        <p:spPr/>
        <p:txBody>
          <a:bodyPr/>
          <a:lstStyle/>
          <a:p>
            <a:r>
              <a:rPr lang="en-US" altLang="zh-CN" dirty="0"/>
              <a:t>Appendix</a:t>
            </a:r>
            <a:endParaRPr lang="zh-CN" altLang="en-US" dirty="0"/>
          </a:p>
        </p:txBody>
      </p:sp>
    </p:spTree>
    <p:extLst>
      <p:ext uri="{BB962C8B-B14F-4D97-AF65-F5344CB8AC3E}">
        <p14:creationId xmlns:p14="http://schemas.microsoft.com/office/powerpoint/2010/main" val="145499155"/>
      </p:ext>
    </p:extLst>
  </p:cSld>
  <p:clrMapOvr>
    <a:masterClrMapping/>
  </p:clrMapOvr>
  <p:transition>
    <p:fade/>
  </p:transition>
</p:sld>
</file>

<file path=ppt/theme/theme1.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 id="{724CCC7E-DAE2-445C-BC5A-A65E0DF5D5E1}" vid="{3692F10D-0335-4FCE-A1C4-82B66353CE1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pc="http://schemas.microsoft.com/office/infopath/2007/PartnerControls" xmlns:xsi="http://www.w3.org/2001/XMLSchema-instance">
  <documentManagement>
    <LastSharedByUser xmlns="9a10a4b0-44e1-4b3e-a645-17af7e82b6df">kakuzel@microsoft.com</LastSharedByUser>
    <LastSharedByTime xmlns="9a10a4b0-44e1-4b3e-a645-17af7e82b6df">2016-09-23T00:04:43+00:00</LastSharedByTime>
  </documentManagement>
</p:properties>
</file>

<file path=customXml/item3.xml><?xml version="1.0" encoding="utf-8"?>
<ct:contentTypeSchema xmlns:ct="http://schemas.microsoft.com/office/2006/metadata/contentType" xmlns:ma="http://schemas.microsoft.com/office/2006/metadata/properties/metaAttributes" ct:_="" ma:_="" ma:contentTypeName="Executive Document" ma:contentTypeID="0x010100A8E1759472AD1A4399D4CDF99526312E00319E52E5EF6C24469BF9B57573A93A94" ma:contentTypeVersion="5" ma:contentTypeDescription="" ma:contentTypeScope="" ma:versionID="f722868e62694bfb09b9d6519a8d3cee">
  <xsd:schema xmlns:xsd="http://www.w3.org/2001/XMLSchema" xmlns:xs="http://www.w3.org/2001/XMLSchema" xmlns:p="http://schemas.microsoft.com/office/2006/metadata/properties" xmlns:ns3="9a10a4b0-44e1-4b3e-a645-17af7e82b6df" targetNamespace="http://schemas.microsoft.com/office/2006/metadata/properties" ma:root="true" ma:fieldsID="3def0e91723dfc415168f0344b8be1a7" ns3:_="">
    <xsd:import namespace="9a10a4b0-44e1-4b3e-a645-17af7e82b6df"/>
    <xsd:element name="properties">
      <xsd:complexType>
        <xsd:sequence>
          <xsd:element name="documentManagement">
            <xsd:complexType>
              <xsd:all>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10a4b0-44e1-4b3e-a645-17af7e82b6df" elementFormDefault="qualified">
    <xsd:import namespace="http://schemas.microsoft.com/office/2006/documentManagement/types"/>
    <xsd:import namespace="http://schemas.microsoft.com/office/infopath/2007/PartnerControls"/>
    <xsd:element name="LastSharedByUser" ma:index="9" nillable="true" ma:displayName="Last Shared By User" ma:description="" ma:internalName="LastSharedByUser" ma:readOnly="true">
      <xsd:simpleType>
        <xsd:restriction base="dms:Note">
          <xsd:maxLength value="255"/>
        </xsd:restriction>
      </xsd:simpleType>
    </xsd:element>
    <xsd:element name="LastSharedByTime" ma:index="10"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microsoft.com/office/2006/documentManagement/types"/>
    <ds:schemaRef ds:uri="9a10a4b0-44e1-4b3e-a645-17af7e82b6df"/>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564EDF6A-D35A-4965-BB69-04844CCF21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a10a4b0-44e1-4b3e-a645-17af7e82b6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Microsoft_Ignite_2016_16x9_Template</Template>
  <TotalTime>22639</TotalTime>
  <Words>11777</Words>
  <Application>Microsoft Office PowerPoint</Application>
  <PresentationFormat>自定义</PresentationFormat>
  <Paragraphs>1626</Paragraphs>
  <Slides>129</Slides>
  <Notes>101</Notes>
  <HiddenSlides>0</HiddenSlides>
  <MMClips>2</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129</vt:i4>
      </vt:variant>
    </vt:vector>
  </HeadingPairs>
  <TitlesOfParts>
    <vt:vector size="137" baseType="lpstr">
      <vt:lpstr>等线</vt:lpstr>
      <vt:lpstr>Arial</vt:lpstr>
      <vt:lpstr>Consolas</vt:lpstr>
      <vt:lpstr>Segoe UI</vt:lpstr>
      <vt:lpstr>Segoe UI Light</vt:lpstr>
      <vt:lpstr>Verdana</vt:lpstr>
      <vt:lpstr>Wingdings</vt:lpstr>
      <vt:lpstr>5-50002_Ignite_Breakout_Template</vt:lpstr>
      <vt:lpstr>语音识别深度序列建模及解码 </vt:lpstr>
      <vt:lpstr>自动语音识别</vt:lpstr>
      <vt:lpstr>自动语音识别</vt:lpstr>
      <vt:lpstr>提纲</vt:lpstr>
      <vt:lpstr>提纲</vt:lpstr>
      <vt:lpstr>语音识别任务</vt:lpstr>
      <vt:lpstr>语音识别任务</vt:lpstr>
      <vt:lpstr>基于统计的语音识别框架</vt:lpstr>
      <vt:lpstr>语音识别中的隐马尔科夫模型</vt:lpstr>
      <vt:lpstr>基于深度学习的语音识别</vt:lpstr>
      <vt:lpstr>语音识别的序列建模</vt:lpstr>
      <vt:lpstr>语音识别的序列建模</vt:lpstr>
      <vt:lpstr>框架一：序列鉴别性训练</vt:lpstr>
      <vt:lpstr>框架一：序列鉴别性训练</vt:lpstr>
      <vt:lpstr>框架一：序列鉴别性训练</vt:lpstr>
      <vt:lpstr>框架二：鉴别式序列模型</vt:lpstr>
      <vt:lpstr>提纲</vt:lpstr>
      <vt:lpstr>语音识别中的搜索解码</vt:lpstr>
      <vt:lpstr>语音识别中的搜索解码</vt:lpstr>
      <vt:lpstr>基线解码算法</vt:lpstr>
      <vt:lpstr>基线解码算法</vt:lpstr>
      <vt:lpstr>基线解码算法</vt:lpstr>
      <vt:lpstr>搜索解码研究</vt:lpstr>
      <vt:lpstr>提纲</vt:lpstr>
      <vt:lpstr>序列鉴别性训练</vt:lpstr>
      <vt:lpstr>无词图鉴别性训练（LF-MMI）</vt:lpstr>
      <vt:lpstr>无词图鉴别性训练的实现</vt:lpstr>
      <vt:lpstr>多说话人重叠语音信号识别</vt:lpstr>
      <vt:lpstr>PowerPoint 演示文稿</vt:lpstr>
      <vt:lpstr>排列不变性训练 （ Permutation Invariant Training , PIT）</vt:lpstr>
      <vt:lpstr>多输出的鉴别性训练方法</vt:lpstr>
      <vt:lpstr>多输出的鉴别性训练方法</vt:lpstr>
      <vt:lpstr>多输出的鉴别性训练方法</vt:lpstr>
      <vt:lpstr>多输出的鉴别性训练方法</vt:lpstr>
      <vt:lpstr>多输出的鉴别性训练方法</vt:lpstr>
      <vt:lpstr>多输出的鉴别性训练方法</vt:lpstr>
      <vt:lpstr>多输出的鉴别性训练方法</vt:lpstr>
      <vt:lpstr>多输出的鉴别性训练方法</vt:lpstr>
      <vt:lpstr>多输出的鉴别性训练方法</vt:lpstr>
      <vt:lpstr>实验结果</vt:lpstr>
      <vt:lpstr>系统介绍</vt:lpstr>
      <vt:lpstr>实验结果</vt:lpstr>
      <vt:lpstr>例子（ 50小时 女声-女声）</vt:lpstr>
      <vt:lpstr>PowerPoint 演示文稿</vt:lpstr>
      <vt:lpstr>提纲</vt:lpstr>
      <vt:lpstr>语音识别中的搜索解码</vt:lpstr>
      <vt:lpstr>加速思路</vt:lpstr>
      <vt:lpstr>加速思路</vt:lpstr>
      <vt:lpstr>基线解码算法</vt:lpstr>
      <vt:lpstr>基线解码算法</vt:lpstr>
      <vt:lpstr>语音识别中的GPU应用</vt:lpstr>
      <vt:lpstr>本工作的不同之处</vt:lpstr>
      <vt:lpstr>框架介绍</vt:lpstr>
      <vt:lpstr>框架介绍</vt:lpstr>
      <vt:lpstr>框架介绍</vt:lpstr>
      <vt:lpstr>问题1: 令牌合并</vt:lpstr>
      <vt:lpstr>问题1: 令牌合并</vt:lpstr>
      <vt:lpstr>问题1: 令牌合并</vt:lpstr>
      <vt:lpstr>问题1: 令牌合并</vt:lpstr>
      <vt:lpstr>问题1: 令牌合并</vt:lpstr>
      <vt:lpstr>问题1: 令牌合并</vt:lpstr>
      <vt:lpstr>问题1: 令牌合并</vt:lpstr>
      <vt:lpstr>问题2: 负载均衡</vt:lpstr>
      <vt:lpstr>问题2: 负载均衡</vt:lpstr>
      <vt:lpstr>问题2: 负载均衡</vt:lpstr>
      <vt:lpstr>问题2: 负载均衡</vt:lpstr>
      <vt:lpstr>问题2: 负载均衡</vt:lpstr>
      <vt:lpstr>问题2: 负载均衡</vt:lpstr>
      <vt:lpstr>问题2: 负载均衡</vt:lpstr>
      <vt:lpstr>问题2: 负载均衡</vt:lpstr>
      <vt:lpstr>问题2: 负载均衡</vt:lpstr>
      <vt:lpstr>问题2: 负载均衡</vt:lpstr>
      <vt:lpstr>问题3: 词图处理</vt:lpstr>
      <vt:lpstr>实验结果</vt:lpstr>
      <vt:lpstr>实验结果</vt:lpstr>
      <vt:lpstr>实验结果</vt:lpstr>
      <vt:lpstr>实验结果</vt:lpstr>
      <vt:lpstr>实验结果</vt:lpstr>
      <vt:lpstr>提纲</vt:lpstr>
      <vt:lpstr>基于深度学习的语音识别</vt:lpstr>
      <vt:lpstr>连接时序分类模型（CTC）</vt:lpstr>
      <vt:lpstr>基于HMM与CTC的声学模型比较</vt:lpstr>
      <vt:lpstr>由逐帧同步到标签同步</vt:lpstr>
      <vt:lpstr>由逐帧同步到标签同步</vt:lpstr>
      <vt:lpstr>由逐帧同步到标签同步</vt:lpstr>
      <vt:lpstr>由逐帧同步到标签同步</vt:lpstr>
      <vt:lpstr>复杂度变化分析</vt:lpstr>
      <vt:lpstr>实验结果</vt:lpstr>
      <vt:lpstr>实验结果</vt:lpstr>
      <vt:lpstr>实验结果</vt:lpstr>
      <vt:lpstr>CTC音素词图 – 一种紧致的声学表示</vt:lpstr>
      <vt:lpstr>CTC音素词图 – 一种紧致的声学表示</vt:lpstr>
      <vt:lpstr>CTC音素词图的扩展应用</vt:lpstr>
      <vt:lpstr>例子：关键词检测</vt:lpstr>
      <vt:lpstr>总结 </vt:lpstr>
      <vt:lpstr>第一作者文章（13篇）</vt:lpstr>
      <vt:lpstr>第一作者文章（13篇）</vt:lpstr>
      <vt:lpstr>专利</vt:lpstr>
      <vt:lpstr>Appendix</vt:lpstr>
      <vt:lpstr>PIT</vt:lpstr>
      <vt:lpstr>Permutation Invariant Training for ASR</vt:lpstr>
      <vt:lpstr>Permutation Invariant Training for ASR</vt:lpstr>
      <vt:lpstr>Our solution</vt:lpstr>
      <vt:lpstr>PIT + Transfer Learning</vt:lpstr>
      <vt:lpstr>PIT + Transfer Learning</vt:lpstr>
      <vt:lpstr>Acoustics - Transfer Learning x Joint Training</vt:lpstr>
      <vt:lpstr>Our solution</vt:lpstr>
      <vt:lpstr>实验结果</vt:lpstr>
      <vt:lpstr>GPU details</vt:lpstr>
      <vt:lpstr>Procedure of WFST decoding</vt:lpstr>
      <vt:lpstr>本工作的不同之处</vt:lpstr>
      <vt:lpstr>本工作的不同之处</vt:lpstr>
      <vt:lpstr>问题1: 令牌合并</vt:lpstr>
      <vt:lpstr>问题2: 负载均衡</vt:lpstr>
      <vt:lpstr>Lattice processing</vt:lpstr>
      <vt:lpstr>Speed and memory optimization</vt:lpstr>
      <vt:lpstr>Speed and memory optimization</vt:lpstr>
      <vt:lpstr>Speed and memory optimization</vt:lpstr>
      <vt:lpstr>实验结果</vt:lpstr>
      <vt:lpstr>实验结果</vt:lpstr>
      <vt:lpstr>PSD</vt:lpstr>
      <vt:lpstr>基线解码算法</vt:lpstr>
      <vt:lpstr>框架二：鉴别式序列模型</vt:lpstr>
      <vt:lpstr>端到端的语音识别</vt:lpstr>
      <vt:lpstr>PowerPoint 演示文稿</vt:lpstr>
      <vt:lpstr>PowerPoint 演示文稿</vt:lpstr>
      <vt:lpstr>PowerPoint 演示文稿</vt:lpstr>
      <vt:lpstr>Other PSD</vt:lpstr>
      <vt:lpstr>PowerPoint 演示文稿</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chenzhehuai</dc:creator>
  <cp:keywords>Microsoft Ignite 2016</cp:keywords>
  <dc:description>Template: Mitchell Derrey, Silverfox Productions_x000d_
Formatting: _x000d_
Audience Type:</dc:description>
  <cp:lastModifiedBy>chenzhehuai</cp:lastModifiedBy>
  <cp:revision>1343</cp:revision>
  <cp:lastPrinted>2016-09-21T18:31:15Z</cp:lastPrinted>
  <dcterms:created xsi:type="dcterms:W3CDTF">2016-08-31T20:57:43Z</dcterms:created>
  <dcterms:modified xsi:type="dcterms:W3CDTF">2019-05-20T00:41:04Z</dcterms:modified>
  <cp:category>Microsoft Ignite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0x010100A8E1759472AD1A4399D4CDF99526312E00319E52E5EF6C24469BF9B57573A93A94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177;#Georgia World Congress Center|ea0ece34-59a6-4d43-8d9e-d0f9e2a2f1ce</vt:lpwstr>
  </property>
  <property fmtid="{D5CDD505-2E9C-101B-9397-08002B2CF9AE}" pid="7" name="Track">
    <vt:lpwstr/>
  </property>
  <property fmtid="{D5CDD505-2E9C-101B-9397-08002B2CF9AE}" pid="8" name="Event Location">
    <vt:lpwstr>176;#Atlanta|01fb9831-5840-48a0-a576-3e48f42baa53</vt:lpwstr>
  </property>
  <property fmtid="{D5CDD505-2E9C-101B-9397-08002B2CF9AE}" pid="9" name="Campaign">
    <vt:lpwstr/>
  </property>
  <property fmtid="{D5CDD505-2E9C-101B-9397-08002B2CF9AE}" pid="10" name="IsMyDocuments">
    <vt:bool>true</vt:bool>
  </property>
  <property fmtid="{D5CDD505-2E9C-101B-9397-08002B2CF9AE}" pid="11" name="TaxKeyword">
    <vt:lpwstr>174;#Microsoft Ignite 2016|e2f6a88c-86f9-4b25-a2af-b5c3afa8c82a</vt:lpwstr>
  </property>
  <property fmtid="{D5CDD505-2E9C-101B-9397-08002B2CF9AE}" pid="12" name="Audience1">
    <vt:lpwstr/>
  </property>
  <property fmtid="{D5CDD505-2E9C-101B-9397-08002B2CF9AE}" pid="13" name="Event Name">
    <vt:lpwstr>175;#Microsoft Ignite|9323c522-fe4b-4922-816b-10a1920d7afb</vt:lpwstr>
  </property>
  <property fmtid="{D5CDD505-2E9C-101B-9397-08002B2CF9AE}" pid="14" name="SharedWithUsers">
    <vt:lpwstr>329;#Xuedong Huang (XD)</vt:lpwstr>
  </property>
</Properties>
</file>